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04" r:id="rId2"/>
  </p:sldMasterIdLst>
  <p:notesMasterIdLst>
    <p:notesMasterId r:id="rId14"/>
  </p:notesMasterIdLst>
  <p:handoutMasterIdLst>
    <p:handoutMasterId r:id="rId15"/>
  </p:handoutMasterIdLst>
  <p:sldIdLst>
    <p:sldId id="266" r:id="rId3"/>
    <p:sldId id="267" r:id="rId4"/>
    <p:sldId id="268" r:id="rId5"/>
    <p:sldId id="269" r:id="rId6"/>
    <p:sldId id="270" r:id="rId7"/>
    <p:sldId id="271" r:id="rId8"/>
    <p:sldId id="275" r:id="rId9"/>
    <p:sldId id="276" r:id="rId10"/>
    <p:sldId id="278" r:id="rId11"/>
    <p:sldId id="272" r:id="rId12"/>
    <p:sldId id="27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8" autoAdjust="0"/>
    <p:restoredTop sz="94660"/>
  </p:normalViewPr>
  <p:slideViewPr>
    <p:cSldViewPr snapToGrid="0">
      <p:cViewPr varScale="1">
        <p:scale>
          <a:sx n="73" d="100"/>
          <a:sy n="73" d="100"/>
        </p:scale>
        <p:origin x="-408" y="-102"/>
      </p:cViewPr>
      <p:guideLst>
        <p:guide orient="horz" pos="2160"/>
        <p:guide pos="3840"/>
      </p:guideLst>
    </p:cSldViewPr>
  </p:slideViewPr>
  <p:notesTextViewPr>
    <p:cViewPr>
      <p:scale>
        <a:sx n="1" d="1"/>
        <a:sy n="1" d="1"/>
      </p:scale>
      <p:origin x="0" y="0"/>
    </p:cViewPr>
  </p:notesTextViewPr>
  <p:notesViewPr>
    <p:cSldViewPr snapToGrid="0" showGuides="1">
      <p:cViewPr varScale="1">
        <p:scale>
          <a:sx n="57" d="100"/>
          <a:sy n="57" d="100"/>
        </p:scale>
        <p:origin x="1200"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2C7EC9C-7EE8-4A56-855D-18AC07DBDCAD}" type="datetimeFigureOut">
              <a:rPr lang="tr-TR" smtClean="0"/>
              <a:pPr/>
              <a:t>07.01.2020</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7EA21AD-3BA7-4B49-9DF1-2171993A8011}" type="slidenum">
              <a:rPr lang="tr-TR" smtClean="0"/>
              <a:pPr/>
              <a:t>‹#›</a:t>
            </a:fld>
            <a:endParaRPr lang="tr-TR" dirty="0"/>
          </a:p>
        </p:txBody>
      </p:sp>
    </p:spTree>
    <p:extLst>
      <p:ext uri="{BB962C8B-B14F-4D97-AF65-F5344CB8AC3E}">
        <p14:creationId xmlns:p14="http://schemas.microsoft.com/office/powerpoint/2010/main" val="39243499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C3EC70-F4BB-48E7-ABB8-9B7E359277E1}" type="datetimeFigureOut">
              <a:rPr lang="tr-TR" smtClean="0"/>
              <a:pPr/>
              <a:t>07.01.2020</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669046-D62F-49D8-96B7-3C014DC234D7}" type="slidenum">
              <a:rPr lang="tr-TR" smtClean="0"/>
              <a:pPr/>
              <a:t>‹#›</a:t>
            </a:fld>
            <a:endParaRPr lang="tr-TR" dirty="0"/>
          </a:p>
        </p:txBody>
      </p:sp>
    </p:spTree>
    <p:extLst>
      <p:ext uri="{BB962C8B-B14F-4D97-AF65-F5344CB8AC3E}">
        <p14:creationId xmlns:p14="http://schemas.microsoft.com/office/powerpoint/2010/main" val="2293714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ight Triangle 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1089484" y="1730403"/>
            <a:ext cx="7531497" cy="1204306"/>
          </a:xfrm>
        </p:spPr>
        <p:txBody>
          <a:bodyPr bIns="9144" anchor="b"/>
          <a:lstStyle>
            <a:lvl1pPr>
              <a:defRPr sz="3200"/>
            </a:lvl1pPr>
          </a:lstStyle>
          <a:p>
            <a:r>
              <a:rPr lang="tr-TR" smtClean="0"/>
              <a:t>Asıl başlık stili için tıklatın</a:t>
            </a:r>
            <a:endParaRPr lang="en-US" dirty="0"/>
          </a:p>
        </p:txBody>
      </p:sp>
      <p:sp>
        <p:nvSpPr>
          <p:cNvPr id="3" name="Subtitle 2"/>
          <p:cNvSpPr>
            <a:spLocks noGrp="1"/>
          </p:cNvSpPr>
          <p:nvPr>
            <p:ph type="subTitle" idx="1"/>
          </p:nvPr>
        </p:nvSpPr>
        <p:spPr>
          <a:xfrm rot="19140000">
            <a:off x="1616370" y="2470926"/>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D0065BE-0657-4A47-90AD-C21C55E16B19}" type="datetime4">
              <a:rPr lang="en-US" smtClean="0"/>
              <a:pPr/>
              <a:t>January 7, 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C448038D-A533-4232-9027-FA76A8648FFE}" type="datetime1">
              <a:rPr lang="tr-TR" smtClean="0"/>
              <a:pPr/>
              <a:t>07.01.2020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484FD59D-33F1-4A76-843D-E67207CAFE54}" type="slidenum">
              <a:rPr lang="tr-TR" smtClean="0"/>
              <a:pPr/>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4678362"/>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600" y="274639"/>
            <a:ext cx="8026400" cy="467836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8FA6684-D08A-4996-B2B7-9E8AD2F23263}" type="datetime1">
              <a:rPr lang="tr-TR" smtClean="0"/>
              <a:pPr/>
              <a:t>07.01.2020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484FD59D-33F1-4A76-843D-E67207CAFE54}" type="slidenum">
              <a:rPr lang="tr-TR" smtClean="0"/>
              <a:pPr/>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6FFA8D6-61CB-47CF-BA93-9D77189827BB}" type="datetime1">
              <a:rPr lang="tr-TR" smtClean="0"/>
              <a:pPr/>
              <a:t>07.01.2020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484FD59D-33F1-4A76-843D-E67207CAFE54}" type="slidenum">
              <a:rPr lang="tr-TR" smtClean="0"/>
              <a:pPr/>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 y="2647950"/>
            <a:ext cx="4762500"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1092532" y="1726738"/>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smtClean="0"/>
              <a:t>Asıl başlık stili için tıklatın</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smtClean="0"/>
              <a:t>Asıl metin stillerini düzenlemek için tıklatın</a:t>
            </a:r>
          </a:p>
        </p:txBody>
      </p:sp>
      <p:sp>
        <p:nvSpPr>
          <p:cNvPr id="4" name="Date Placeholder 3"/>
          <p:cNvSpPr>
            <a:spLocks noGrp="1"/>
          </p:cNvSpPr>
          <p:nvPr>
            <p:ph type="dt" sz="half" idx="10"/>
          </p:nvPr>
        </p:nvSpPr>
        <p:spPr/>
        <p:txBody>
          <a:bodyPr/>
          <a:lstStyle/>
          <a:p>
            <a:fld id="{647D2193-4505-4A75-99BB-880C6989A757}" type="datetime4">
              <a:rPr lang="en-US" smtClean="0"/>
              <a:pPr/>
              <a:t>January 7, 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C1B7E7D-B1C3-4D38-A3E7-DB661474DFA3}" type="datetime1">
              <a:rPr lang="tr-TR" smtClean="0"/>
              <a:pPr/>
              <a:t>07.01.2020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484FD59D-33F1-4A76-843D-E67207CAFE54}" type="slidenum">
              <a:rPr lang="tr-TR" smtClean="0"/>
              <a:pPr/>
              <a:t>‹#›</a:t>
            </a:fld>
            <a:endParaRPr lang="tr-TR" dirty="0"/>
          </a:p>
        </p:txBody>
      </p:sp>
      <p:sp>
        <p:nvSpPr>
          <p:cNvPr id="8" name="Title 7"/>
          <p:cNvSpPr>
            <a:spLocks noGrp="1"/>
          </p:cNvSpPr>
          <p:nvPr>
            <p:ph type="title"/>
          </p:nvPr>
        </p:nvSpPr>
        <p:spPr/>
        <p:txBody>
          <a:bodyPr/>
          <a:lstStyle/>
          <a:p>
            <a:r>
              <a:rPr lang="tr-TR" smtClean="0"/>
              <a:t>Asıl başlık stili için tıklatın</a:t>
            </a: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97280"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smtClean="0"/>
              <a:t>Asıl metin stillerini düzenlemek için tıklatın</a:t>
            </a:r>
          </a:p>
        </p:txBody>
      </p:sp>
      <p:sp>
        <p:nvSpPr>
          <p:cNvPr id="4" name="Content Placeholder 3"/>
          <p:cNvSpPr>
            <a:spLocks noGrp="1"/>
          </p:cNvSpPr>
          <p:nvPr>
            <p:ph sz="half" idx="2"/>
          </p:nvPr>
        </p:nvSpPr>
        <p:spPr>
          <a:xfrm>
            <a:off x="1092200"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66688"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smtClean="0"/>
              <a:t>Asıl metin stillerini düzenlemek için tıklatın</a:t>
            </a:r>
          </a:p>
        </p:txBody>
      </p:sp>
      <p:sp>
        <p:nvSpPr>
          <p:cNvPr id="6" name="Content Placeholder 5"/>
          <p:cNvSpPr>
            <a:spLocks noGrp="1"/>
          </p:cNvSpPr>
          <p:nvPr>
            <p:ph sz="quarter" idx="4"/>
          </p:nvPr>
        </p:nvSpPr>
        <p:spPr>
          <a:xfrm>
            <a:off x="6266688"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1665A98-BAEE-4D67-82E9-CE341A8B1BD7}" type="datetime1">
              <a:rPr lang="tr-TR" smtClean="0"/>
              <a:pPr/>
              <a:t>07.01.2020</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484FD59D-33F1-4A76-843D-E67207CAFE54}" type="slidenum">
              <a:rPr lang="tr-TR" smtClean="0"/>
              <a:pPr/>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C3DF3676-3175-4B01-98B5-6DAE028379AE}" type="datetime1">
              <a:rPr lang="tr-TR" smtClean="0"/>
              <a:pPr/>
              <a:t>07.01.2020</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484FD59D-33F1-4A76-843D-E67207CAFE54}" type="slidenum">
              <a:rPr lang="tr-TR" smtClean="0"/>
              <a:pPr/>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70FE93-8C9D-445F-8DF8-8B1CC97CC7C0}" type="datetime1">
              <a:rPr lang="tr-TR" smtClean="0"/>
              <a:pPr/>
              <a:t>07.01.2020</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484FD59D-33F1-4A76-843D-E67207CAFE54}" type="slidenum">
              <a:rPr lang="tr-TR" smtClean="0"/>
              <a:pPr/>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Right Triangle 1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720852" y="-1720850"/>
            <a:ext cx="6858000" cy="1029970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1046573" y="1576104"/>
            <a:ext cx="694944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smtClean="0"/>
              <a:t>Asıl başlık stili için tıklatın</a:t>
            </a:r>
            <a:endParaRPr lang="en-US" dirty="0"/>
          </a:p>
        </p:txBody>
      </p:sp>
      <p:sp>
        <p:nvSpPr>
          <p:cNvPr id="3" name="Content Placeholder 2"/>
          <p:cNvSpPr>
            <a:spLocks noGrp="1"/>
          </p:cNvSpPr>
          <p:nvPr>
            <p:ph idx="1"/>
          </p:nvPr>
        </p:nvSpPr>
        <p:spPr>
          <a:xfrm>
            <a:off x="6332737" y="2618913"/>
            <a:ext cx="507703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19140000">
            <a:off x="1730605" y="2253385"/>
            <a:ext cx="7726347"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tr-TR" smtClean="0"/>
              <a:t>Asıl metin stillerini düzenlemek için tıklatın</a:t>
            </a:r>
          </a:p>
        </p:txBody>
      </p:sp>
      <p:sp>
        <p:nvSpPr>
          <p:cNvPr id="5" name="Date Placeholder 4"/>
          <p:cNvSpPr>
            <a:spLocks noGrp="1"/>
          </p:cNvSpPr>
          <p:nvPr>
            <p:ph type="dt" sz="half" idx="10"/>
          </p:nvPr>
        </p:nvSpPr>
        <p:spPr/>
        <p:txBody>
          <a:bodyPr/>
          <a:lstStyle/>
          <a:p>
            <a:fld id="{10A4EF1E-763C-49B4-B17B-F97011BFC2C2}" type="datetime1">
              <a:rPr lang="tr-TR" smtClean="0"/>
              <a:pPr/>
              <a:t>07.01.2020</a:t>
            </a:fld>
            <a:endParaRPr lang="tr-TR"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tr-TR"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484FD59D-33F1-4A76-843D-E67207CAFE54}" type="slidenum">
              <a:rPr lang="tr-TR" smtClean="0"/>
              <a:pPr/>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705101" y="0"/>
            <a:ext cx="9486900"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tr-TR" smtClean="0"/>
              <a:t>Resim eklemek için simgeyi tıklatın</a:t>
            </a:r>
            <a:endParaRPr lang="en-US" dirty="0"/>
          </a:p>
        </p:txBody>
      </p:sp>
      <p:sp>
        <p:nvSpPr>
          <p:cNvPr id="9" name="Right Triangle 8"/>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 y="5048250"/>
            <a:ext cx="4762500"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94929" y="1717501"/>
            <a:ext cx="7315200" cy="867444"/>
          </a:xfrm>
        </p:spPr>
        <p:txBody>
          <a:bodyPr anchor="b"/>
          <a:lstStyle>
            <a:lvl1pPr algn="l">
              <a:defRPr sz="2800" b="0">
                <a:latin typeface="+mj-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rot="19140000">
            <a:off x="1524639" y="2180529"/>
            <a:ext cx="8128727"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0800FDC-A43D-4B5A-B091-F5339D0144BE}" type="datetime1">
              <a:rPr lang="tr-TR" smtClean="0"/>
              <a:pPr/>
              <a:t>07.01.2020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484FD59D-33F1-4A76-843D-E67207CAFE54}" type="slidenum">
              <a:rPr lang="tr-TR" smtClean="0"/>
              <a:pPr/>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0633"/>
            <a:ext cx="4765676"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5051293"/>
            <a:ext cx="12195173"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97280" y="365760"/>
            <a:ext cx="10027920" cy="54864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100629"/>
            <a:ext cx="10027920" cy="3579849"/>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19140000">
            <a:off x="268224" y="5870448"/>
            <a:ext cx="2901696" cy="201168"/>
          </a:xfrm>
          <a:prstGeom prst="rect">
            <a:avLst/>
          </a:prstGeom>
        </p:spPr>
        <p:txBody>
          <a:bodyPr vert="horz" lIns="91440" tIns="45720" rIns="91440" bIns="45720" rtlCol="0" anchor="ctr"/>
          <a:lstStyle>
            <a:lvl1pPr algn="l">
              <a:defRPr sz="1200">
                <a:solidFill>
                  <a:srgbClr val="FFFFFF"/>
                </a:solidFill>
              </a:defRPr>
            </a:lvl1pPr>
          </a:lstStyle>
          <a:p>
            <a:fld id="{EAB6F22D-34FA-43A4-B48A-40A230D6062C}" type="datetime1">
              <a:rPr lang="tr-TR" smtClean="0"/>
              <a:pPr/>
              <a:t>07.01.2020</a:t>
            </a:fld>
            <a:endParaRPr lang="tr-TR" dirty="0"/>
          </a:p>
        </p:txBody>
      </p:sp>
      <p:sp>
        <p:nvSpPr>
          <p:cNvPr id="5" name="Footer Placeholder 4"/>
          <p:cNvSpPr>
            <a:spLocks noGrp="1"/>
          </p:cNvSpPr>
          <p:nvPr>
            <p:ph type="ftr" sz="quarter" idx="3"/>
          </p:nvPr>
        </p:nvSpPr>
        <p:spPr>
          <a:xfrm>
            <a:off x="4690019" y="6285122"/>
            <a:ext cx="62992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tr-TR" dirty="0"/>
          </a:p>
        </p:txBody>
      </p:sp>
      <p:sp>
        <p:nvSpPr>
          <p:cNvPr id="6" name="Slide Number Placeholder 5"/>
          <p:cNvSpPr>
            <a:spLocks noGrp="1"/>
          </p:cNvSpPr>
          <p:nvPr>
            <p:ph type="sldNum" sz="quarter" idx="4"/>
          </p:nvPr>
        </p:nvSpPr>
        <p:spPr>
          <a:xfrm>
            <a:off x="11201384" y="6170822"/>
            <a:ext cx="67056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484FD59D-33F1-4A76-843D-E67207CAFE54}" type="slidenum">
              <a:rPr lang="tr-TR" smtClean="0"/>
              <a:pPr/>
              <a:t>‹#›</a:t>
            </a:fld>
            <a:endParaRPr lang="tr-TR" dirty="0"/>
          </a:p>
        </p:txBody>
      </p:sp>
      <p:grpSp>
        <p:nvGrpSpPr>
          <p:cNvPr id="9" name="Grup 8"/>
          <p:cNvGrpSpPr/>
          <p:nvPr userDrawn="1"/>
        </p:nvGrpSpPr>
        <p:grpSpPr>
          <a:xfrm>
            <a:off x="11123612" y="4051301"/>
            <a:ext cx="965215" cy="2807461"/>
            <a:chOff x="11123612" y="4051301"/>
            <a:chExt cx="965215" cy="2807461"/>
          </a:xfrm>
        </p:grpSpPr>
        <p:sp>
          <p:nvSpPr>
            <p:cNvPr id="10" name="Serbest Form 44"/>
            <p:cNvSpPr>
              <a:spLocks/>
            </p:cNvSpPr>
            <p:nvPr userDrawn="1"/>
          </p:nvSpPr>
          <p:spPr bwMode="auto">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dirty="0"/>
            </a:p>
          </p:txBody>
        </p:sp>
        <p:sp>
          <p:nvSpPr>
            <p:cNvPr id="11" name="Satır 45"/>
            <p:cNvSpPr>
              <a:spLocks noChangeShapeType="1"/>
            </p:cNvSpPr>
            <p:nvPr userDrawn="1"/>
          </p:nvSpPr>
          <p:spPr bwMode="auto">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dirty="0"/>
            </a:p>
          </p:txBody>
        </p:sp>
        <p:sp>
          <p:nvSpPr>
            <p:cNvPr id="12" name="Serbest Form 46"/>
            <p:cNvSpPr>
              <a:spLocks/>
            </p:cNvSpPr>
            <p:nvPr userDrawn="1"/>
          </p:nvSpPr>
          <p:spPr bwMode="auto">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13" name="Serbest Form 47"/>
            <p:cNvSpPr>
              <a:spLocks/>
            </p:cNvSpPr>
            <p:nvPr userDrawn="1"/>
          </p:nvSpPr>
          <p:spPr bwMode="auto">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14" name="Serbest Form 48"/>
            <p:cNvSpPr>
              <a:spLocks/>
            </p:cNvSpPr>
            <p:nvPr userDrawn="1"/>
          </p:nvSpPr>
          <p:spPr bwMode="auto">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15" name="Serbest Form 49"/>
            <p:cNvSpPr>
              <a:spLocks/>
            </p:cNvSpPr>
            <p:nvPr userDrawn="1"/>
          </p:nvSpPr>
          <p:spPr bwMode="auto">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16" name="Serbest Form 10"/>
            <p:cNvSpPr>
              <a:spLocks/>
            </p:cNvSpPr>
            <p:nvPr userDrawn="1"/>
          </p:nvSpPr>
          <p:spPr bwMode="auto">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tr-TR" dirty="0"/>
            </a:p>
          </p:txBody>
        </p:sp>
        <p:sp>
          <p:nvSpPr>
            <p:cNvPr id="17" name="Serbest Form 16"/>
            <p:cNvSpPr>
              <a:spLocks/>
            </p:cNvSpPr>
            <p:nvPr userDrawn="1"/>
          </p:nvSpPr>
          <p:spPr bwMode="auto">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tr-TR" dirty="0"/>
            </a:p>
          </p:txBody>
        </p:sp>
        <p:sp>
          <p:nvSpPr>
            <p:cNvPr id="18" name="Serbest Form 18"/>
            <p:cNvSpPr>
              <a:spLocks/>
            </p:cNvSpPr>
            <p:nvPr userDrawn="1"/>
          </p:nvSpPr>
          <p:spPr bwMode="auto">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tr-TR" dirty="0"/>
            </a:p>
          </p:txBody>
        </p:sp>
      </p:grpSp>
      <p:grpSp>
        <p:nvGrpSpPr>
          <p:cNvPr id="19" name="Grup 18"/>
          <p:cNvGrpSpPr/>
          <p:nvPr userDrawn="1"/>
        </p:nvGrpSpPr>
        <p:grpSpPr>
          <a:xfrm>
            <a:off x="44450" y="1370013"/>
            <a:ext cx="1198563" cy="5487987"/>
            <a:chOff x="44450" y="1370013"/>
            <a:chExt cx="1198563" cy="5487987"/>
          </a:xfrm>
        </p:grpSpPr>
        <p:sp>
          <p:nvSpPr>
            <p:cNvPr id="20" name="Serbest Form 5"/>
            <p:cNvSpPr>
              <a:spLocks/>
            </p:cNvSpPr>
            <p:nvPr userDrawn="1"/>
          </p:nvSpPr>
          <p:spPr bwMode="auto">
            <a:xfrm flipH="1">
              <a:off x="277813" y="6858000"/>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dirty="0"/>
            </a:p>
          </p:txBody>
        </p:sp>
        <p:sp>
          <p:nvSpPr>
            <p:cNvPr id="21" name="Satır 6"/>
            <p:cNvSpPr>
              <a:spLocks noChangeShapeType="1"/>
            </p:cNvSpPr>
            <p:nvPr userDrawn="1"/>
          </p:nvSpPr>
          <p:spPr bwMode="auto">
            <a:xfrm>
              <a:off x="277813" y="6858000"/>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dirty="0"/>
            </a:p>
          </p:txBody>
        </p:sp>
        <p:sp>
          <p:nvSpPr>
            <p:cNvPr id="22" name="Serbest Form 7"/>
            <p:cNvSpPr>
              <a:spLocks/>
            </p:cNvSpPr>
            <p:nvPr userDrawn="1"/>
          </p:nvSpPr>
          <p:spPr bwMode="auto">
            <a:xfrm flipH="1">
              <a:off x="117475" y="5873750"/>
              <a:ext cx="173038" cy="984250"/>
            </a:xfrm>
            <a:custGeom>
              <a:avLst/>
              <a:gdLst>
                <a:gd name="T0" fmla="*/ 0 w 70"/>
                <a:gd name="T1" fmla="*/ 402 h 402"/>
                <a:gd name="T2" fmla="*/ 0 w 70"/>
                <a:gd name="T3" fmla="*/ 1 h 402"/>
                <a:gd name="T4" fmla="*/ 4 w 70"/>
                <a:gd name="T5" fmla="*/ 0 h 402"/>
                <a:gd name="T6" fmla="*/ 5 w 70"/>
                <a:gd name="T7" fmla="*/ 402 h 402"/>
              </a:gdLst>
              <a:ahLst/>
              <a:cxnLst>
                <a:cxn ang="0">
                  <a:pos x="T0" y="T1"/>
                </a:cxn>
                <a:cxn ang="0">
                  <a:pos x="T2" y="T3"/>
                </a:cxn>
                <a:cxn ang="0">
                  <a:pos x="T4" y="T5"/>
                </a:cxn>
                <a:cxn ang="0">
                  <a:pos x="T6" y="T7"/>
                </a:cxn>
              </a:cxnLst>
              <a:rect l="0" t="0" r="r" b="b"/>
              <a:pathLst>
                <a:path w="70" h="402">
                  <a:moveTo>
                    <a:pt x="0" y="402"/>
                  </a:moveTo>
                  <a:cubicBezTo>
                    <a:pt x="66" y="232"/>
                    <a:pt x="1" y="4"/>
                    <a:pt x="0" y="1"/>
                  </a:cubicBezTo>
                  <a:cubicBezTo>
                    <a:pt x="4" y="0"/>
                    <a:pt x="4" y="0"/>
                    <a:pt x="4" y="0"/>
                  </a:cubicBezTo>
                  <a:cubicBezTo>
                    <a:pt x="5" y="2"/>
                    <a:pt x="70" y="231"/>
                    <a:pt x="5" y="402"/>
                  </a:cubicBezTo>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tr-TR" dirty="0"/>
            </a:p>
          </p:txBody>
        </p:sp>
        <p:sp>
          <p:nvSpPr>
            <p:cNvPr id="23" name="Serbest Form 8"/>
            <p:cNvSpPr>
              <a:spLocks/>
            </p:cNvSpPr>
            <p:nvPr userDrawn="1"/>
          </p:nvSpPr>
          <p:spPr bwMode="auto">
            <a:xfrm flipH="1">
              <a:off x="79375" y="3760788"/>
              <a:ext cx="87313" cy="76200"/>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24" name="Serbest Form 23"/>
            <p:cNvSpPr>
              <a:spLocks/>
            </p:cNvSpPr>
            <p:nvPr userDrawn="1"/>
          </p:nvSpPr>
          <p:spPr bwMode="auto">
            <a:xfrm flipH="1">
              <a:off x="241300" y="4100513"/>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25" name="Serbest Form 24"/>
            <p:cNvSpPr>
              <a:spLocks/>
            </p:cNvSpPr>
            <p:nvPr userDrawn="1"/>
          </p:nvSpPr>
          <p:spPr bwMode="auto">
            <a:xfrm flipH="1">
              <a:off x="762001" y="4652963"/>
              <a:ext cx="88900" cy="85725"/>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26" name="Serbest Form 25"/>
            <p:cNvSpPr>
              <a:spLocks/>
            </p:cNvSpPr>
            <p:nvPr userDrawn="1"/>
          </p:nvSpPr>
          <p:spPr bwMode="auto">
            <a:xfrm flipH="1">
              <a:off x="312738" y="2260600"/>
              <a:ext cx="730251" cy="4597400"/>
            </a:xfrm>
            <a:custGeom>
              <a:avLst/>
              <a:gdLst>
                <a:gd name="T0" fmla="*/ 171 w 297"/>
                <a:gd name="T1" fmla="*/ 0 h 1879"/>
                <a:gd name="T2" fmla="*/ 168 w 297"/>
                <a:gd name="T3" fmla="*/ 3 h 1879"/>
                <a:gd name="T4" fmla="*/ 264 w 297"/>
                <a:gd name="T5" fmla="*/ 422 h 1879"/>
                <a:gd name="T6" fmla="*/ 222 w 297"/>
                <a:gd name="T7" fmla="*/ 365 h 1879"/>
                <a:gd name="T8" fmla="*/ 219 w 297"/>
                <a:gd name="T9" fmla="*/ 368 h 1879"/>
                <a:gd name="T10" fmla="*/ 264 w 297"/>
                <a:gd name="T11" fmla="*/ 428 h 1879"/>
                <a:gd name="T12" fmla="*/ 264 w 297"/>
                <a:gd name="T13" fmla="*/ 428 h 1879"/>
                <a:gd name="T14" fmla="*/ 232 w 297"/>
                <a:gd name="T15" fmla="*/ 984 h 1879"/>
                <a:gd name="T16" fmla="*/ 0 w 297"/>
                <a:gd name="T17" fmla="*/ 1879 h 1879"/>
                <a:gd name="T18" fmla="*/ 5 w 297"/>
                <a:gd name="T19" fmla="*/ 1879 h 1879"/>
                <a:gd name="T20" fmla="*/ 236 w 297"/>
                <a:gd name="T21" fmla="*/ 985 h 1879"/>
                <a:gd name="T22" fmla="*/ 171 w 297"/>
                <a:gd name="T23" fmla="*/ 0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7" h="1879">
                  <a:moveTo>
                    <a:pt x="171" y="0"/>
                  </a:moveTo>
                  <a:cubicBezTo>
                    <a:pt x="168" y="3"/>
                    <a:pt x="168" y="3"/>
                    <a:pt x="168" y="3"/>
                  </a:cubicBezTo>
                  <a:cubicBezTo>
                    <a:pt x="225" y="70"/>
                    <a:pt x="258" y="217"/>
                    <a:pt x="264" y="422"/>
                  </a:cubicBezTo>
                  <a:cubicBezTo>
                    <a:pt x="222" y="365"/>
                    <a:pt x="222" y="365"/>
                    <a:pt x="222" y="365"/>
                  </a:cubicBezTo>
                  <a:cubicBezTo>
                    <a:pt x="219" y="368"/>
                    <a:pt x="219" y="368"/>
                    <a:pt x="219" y="368"/>
                  </a:cubicBezTo>
                  <a:cubicBezTo>
                    <a:pt x="264" y="428"/>
                    <a:pt x="264" y="428"/>
                    <a:pt x="264" y="428"/>
                  </a:cubicBezTo>
                  <a:cubicBezTo>
                    <a:pt x="264" y="428"/>
                    <a:pt x="264" y="428"/>
                    <a:pt x="264" y="428"/>
                  </a:cubicBezTo>
                  <a:cubicBezTo>
                    <a:pt x="269" y="583"/>
                    <a:pt x="258" y="772"/>
                    <a:pt x="232" y="984"/>
                  </a:cubicBezTo>
                  <a:cubicBezTo>
                    <a:pt x="181" y="1404"/>
                    <a:pt x="83" y="1780"/>
                    <a:pt x="0" y="1879"/>
                  </a:cubicBezTo>
                  <a:cubicBezTo>
                    <a:pt x="5" y="1879"/>
                    <a:pt x="5" y="1879"/>
                    <a:pt x="5" y="1879"/>
                  </a:cubicBezTo>
                  <a:cubicBezTo>
                    <a:pt x="88" y="1775"/>
                    <a:pt x="185" y="1401"/>
                    <a:pt x="236" y="985"/>
                  </a:cubicBezTo>
                  <a:cubicBezTo>
                    <a:pt x="297" y="487"/>
                    <a:pt x="273" y="119"/>
                    <a:pt x="171" y="0"/>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27" name="Serbest Form 26"/>
            <p:cNvSpPr>
              <a:spLocks/>
            </p:cNvSpPr>
            <p:nvPr userDrawn="1"/>
          </p:nvSpPr>
          <p:spPr bwMode="auto">
            <a:xfrm flipH="1">
              <a:off x="273050" y="6858000"/>
              <a:ext cx="9525" cy="0"/>
            </a:xfrm>
            <a:custGeom>
              <a:avLst/>
              <a:gdLst>
                <a:gd name="T0" fmla="*/ 6 w 6"/>
                <a:gd name="T1" fmla="*/ 0 w 6"/>
                <a:gd name="T2" fmla="*/ 6 w 6"/>
              </a:gdLst>
              <a:ahLst/>
              <a:cxnLst>
                <a:cxn ang="0">
                  <a:pos x="T0" y="0"/>
                </a:cxn>
                <a:cxn ang="0">
                  <a:pos x="T1" y="0"/>
                </a:cxn>
                <a:cxn ang="0">
                  <a:pos x="T2" y="0"/>
                </a:cxn>
              </a:cxnLst>
              <a:rect l="0" t="0" r="r" b="b"/>
              <a:pathLst>
                <a:path w="6">
                  <a:moveTo>
                    <a:pt x="6" y="0"/>
                  </a:moveTo>
                  <a:lnTo>
                    <a:pt x="0" y="0"/>
                  </a:lnTo>
                  <a:lnTo>
                    <a:pt x="6"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dirty="0"/>
            </a:p>
          </p:txBody>
        </p:sp>
        <p:sp>
          <p:nvSpPr>
            <p:cNvPr id="28" name="Satır 14"/>
            <p:cNvSpPr>
              <a:spLocks noChangeShapeType="1"/>
            </p:cNvSpPr>
            <p:nvPr userDrawn="1"/>
          </p:nvSpPr>
          <p:spPr bwMode="auto">
            <a:xfrm>
              <a:off x="273050" y="6858000"/>
              <a:ext cx="95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dirty="0"/>
            </a:p>
          </p:txBody>
        </p:sp>
        <p:sp>
          <p:nvSpPr>
            <p:cNvPr id="29" name="Serbest Form 28"/>
            <p:cNvSpPr>
              <a:spLocks/>
            </p:cNvSpPr>
            <p:nvPr userDrawn="1"/>
          </p:nvSpPr>
          <p:spPr bwMode="auto">
            <a:xfrm flipH="1">
              <a:off x="273050" y="3594100"/>
              <a:ext cx="554038" cy="3263900"/>
            </a:xfrm>
            <a:custGeom>
              <a:avLst/>
              <a:gdLst>
                <a:gd name="T0" fmla="*/ 221 w 225"/>
                <a:gd name="T1" fmla="*/ 1334 h 1334"/>
                <a:gd name="T2" fmla="*/ 145 w 225"/>
                <a:gd name="T3" fmla="*/ 843 h 1334"/>
                <a:gd name="T4" fmla="*/ 0 w 225"/>
                <a:gd name="T5" fmla="*/ 1 h 1334"/>
                <a:gd name="T6" fmla="*/ 4 w 225"/>
                <a:gd name="T7" fmla="*/ 0 h 1334"/>
                <a:gd name="T8" fmla="*/ 149 w 225"/>
                <a:gd name="T9" fmla="*/ 842 h 1334"/>
                <a:gd name="T10" fmla="*/ 225 w 225"/>
                <a:gd name="T11" fmla="*/ 1334 h 1334"/>
              </a:gdLst>
              <a:ahLst/>
              <a:cxnLst>
                <a:cxn ang="0">
                  <a:pos x="T0" y="T1"/>
                </a:cxn>
                <a:cxn ang="0">
                  <a:pos x="T2" y="T3"/>
                </a:cxn>
                <a:cxn ang="0">
                  <a:pos x="T4" y="T5"/>
                </a:cxn>
                <a:cxn ang="0">
                  <a:pos x="T6" y="T7"/>
                </a:cxn>
                <a:cxn ang="0">
                  <a:pos x="T8" y="T9"/>
                </a:cxn>
                <a:cxn ang="0">
                  <a:pos x="T10" y="T11"/>
                </a:cxn>
              </a:cxnLst>
              <a:rect l="0" t="0" r="r" b="b"/>
              <a:pathLst>
                <a:path w="225" h="1334">
                  <a:moveTo>
                    <a:pt x="221" y="1334"/>
                  </a:moveTo>
                  <a:cubicBezTo>
                    <a:pt x="200" y="1243"/>
                    <a:pt x="174" y="1055"/>
                    <a:pt x="145" y="843"/>
                  </a:cubicBezTo>
                  <a:cubicBezTo>
                    <a:pt x="101" y="518"/>
                    <a:pt x="52" y="149"/>
                    <a:pt x="0" y="1"/>
                  </a:cubicBezTo>
                  <a:cubicBezTo>
                    <a:pt x="4" y="0"/>
                    <a:pt x="4" y="0"/>
                    <a:pt x="4" y="0"/>
                  </a:cubicBezTo>
                  <a:cubicBezTo>
                    <a:pt x="55" y="148"/>
                    <a:pt x="105" y="517"/>
                    <a:pt x="149" y="842"/>
                  </a:cubicBezTo>
                  <a:cubicBezTo>
                    <a:pt x="178" y="1055"/>
                    <a:pt x="204" y="1244"/>
                    <a:pt x="225" y="1334"/>
                  </a:cubicBezTo>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30" name="Serbest Form 29"/>
            <p:cNvSpPr>
              <a:spLocks/>
            </p:cNvSpPr>
            <p:nvPr userDrawn="1"/>
          </p:nvSpPr>
          <p:spPr bwMode="auto">
            <a:xfrm flipH="1">
              <a:off x="133350" y="3444875"/>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tr-TR" dirty="0"/>
            </a:p>
          </p:txBody>
        </p:sp>
        <p:sp>
          <p:nvSpPr>
            <p:cNvPr id="31" name="Serbest Form 30"/>
            <p:cNvSpPr>
              <a:spLocks/>
            </p:cNvSpPr>
            <p:nvPr userDrawn="1"/>
          </p:nvSpPr>
          <p:spPr bwMode="auto">
            <a:xfrm flipH="1">
              <a:off x="936626" y="4335463"/>
              <a:ext cx="133350" cy="131762"/>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32" name="Serbest Form 31"/>
            <p:cNvSpPr>
              <a:spLocks/>
            </p:cNvSpPr>
            <p:nvPr userDrawn="1"/>
          </p:nvSpPr>
          <p:spPr bwMode="auto">
            <a:xfrm flipH="1">
              <a:off x="44450" y="5021263"/>
              <a:ext cx="317500" cy="317500"/>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tr-TR" dirty="0"/>
            </a:p>
          </p:txBody>
        </p:sp>
        <p:sp>
          <p:nvSpPr>
            <p:cNvPr id="33" name="Serbest Form 32"/>
            <p:cNvSpPr>
              <a:spLocks/>
            </p:cNvSpPr>
            <p:nvPr userDrawn="1"/>
          </p:nvSpPr>
          <p:spPr bwMode="auto">
            <a:xfrm flipH="1">
              <a:off x="771526" y="3168650"/>
              <a:ext cx="131763" cy="131762"/>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tr-TR" dirty="0"/>
            </a:p>
          </p:txBody>
        </p:sp>
        <p:sp>
          <p:nvSpPr>
            <p:cNvPr id="34" name="Serbest Form 33"/>
            <p:cNvSpPr>
              <a:spLocks/>
            </p:cNvSpPr>
            <p:nvPr userDrawn="1"/>
          </p:nvSpPr>
          <p:spPr bwMode="auto">
            <a:xfrm flipH="1">
              <a:off x="118857" y="1370013"/>
              <a:ext cx="260350" cy="258762"/>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35" name="Serbest Form 34"/>
            <p:cNvSpPr>
              <a:spLocks/>
            </p:cNvSpPr>
            <p:nvPr userDrawn="1"/>
          </p:nvSpPr>
          <p:spPr bwMode="auto">
            <a:xfrm flipH="1">
              <a:off x="309563" y="4675188"/>
              <a:ext cx="246063" cy="347662"/>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36" name="Serbest Form 35"/>
            <p:cNvSpPr>
              <a:spLocks/>
            </p:cNvSpPr>
            <p:nvPr userDrawn="1"/>
          </p:nvSpPr>
          <p:spPr bwMode="auto">
            <a:xfrm flipH="1">
              <a:off x="608013" y="6858000"/>
              <a:ext cx="9525" cy="0"/>
            </a:xfrm>
            <a:custGeom>
              <a:avLst/>
              <a:gdLst>
                <a:gd name="T0" fmla="*/ 6 w 6"/>
                <a:gd name="T1" fmla="*/ 0 w 6"/>
                <a:gd name="T2" fmla="*/ 6 w 6"/>
              </a:gdLst>
              <a:ahLst/>
              <a:cxnLst>
                <a:cxn ang="0">
                  <a:pos x="T0" y="0"/>
                </a:cxn>
                <a:cxn ang="0">
                  <a:pos x="T1" y="0"/>
                </a:cxn>
                <a:cxn ang="0">
                  <a:pos x="T2" y="0"/>
                </a:cxn>
              </a:cxnLst>
              <a:rect l="0" t="0" r="r" b="b"/>
              <a:pathLst>
                <a:path w="6">
                  <a:moveTo>
                    <a:pt x="6" y="0"/>
                  </a:moveTo>
                  <a:lnTo>
                    <a:pt x="0" y="0"/>
                  </a:lnTo>
                  <a:lnTo>
                    <a:pt x="6"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dirty="0"/>
            </a:p>
          </p:txBody>
        </p:sp>
        <p:sp>
          <p:nvSpPr>
            <p:cNvPr id="37" name="Satır 27"/>
            <p:cNvSpPr>
              <a:spLocks noChangeShapeType="1"/>
            </p:cNvSpPr>
            <p:nvPr userDrawn="1"/>
          </p:nvSpPr>
          <p:spPr bwMode="auto">
            <a:xfrm>
              <a:off x="608013" y="6858000"/>
              <a:ext cx="95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dirty="0"/>
            </a:p>
          </p:txBody>
        </p:sp>
        <p:sp>
          <p:nvSpPr>
            <p:cNvPr id="38" name="Serbest Form 37"/>
            <p:cNvSpPr>
              <a:spLocks/>
            </p:cNvSpPr>
            <p:nvPr userDrawn="1"/>
          </p:nvSpPr>
          <p:spPr bwMode="auto">
            <a:xfrm flipH="1">
              <a:off x="600075" y="5172075"/>
              <a:ext cx="339725" cy="1685925"/>
            </a:xfrm>
            <a:custGeom>
              <a:avLst/>
              <a:gdLst>
                <a:gd name="T0" fmla="*/ 131 w 138"/>
                <a:gd name="T1" fmla="*/ 689 h 689"/>
                <a:gd name="T2" fmla="*/ 0 w 138"/>
                <a:gd name="T3" fmla="*/ 4 h 689"/>
                <a:gd name="T4" fmla="*/ 1 w 138"/>
                <a:gd name="T5" fmla="*/ 0 h 689"/>
                <a:gd name="T6" fmla="*/ 132 w 138"/>
                <a:gd name="T7" fmla="*/ 403 h 689"/>
                <a:gd name="T8" fmla="*/ 135 w 138"/>
                <a:gd name="T9" fmla="*/ 689 h 689"/>
              </a:gdLst>
              <a:ahLst/>
              <a:cxnLst>
                <a:cxn ang="0">
                  <a:pos x="T0" y="T1"/>
                </a:cxn>
                <a:cxn ang="0">
                  <a:pos x="T2" y="T3"/>
                </a:cxn>
                <a:cxn ang="0">
                  <a:pos x="T4" y="T5"/>
                </a:cxn>
                <a:cxn ang="0">
                  <a:pos x="T6" y="T7"/>
                </a:cxn>
                <a:cxn ang="0">
                  <a:pos x="T8" y="T9"/>
                </a:cxn>
              </a:cxnLst>
              <a:rect l="0" t="0" r="r" b="b"/>
              <a:pathLst>
                <a:path w="138" h="689">
                  <a:moveTo>
                    <a:pt x="131" y="689"/>
                  </a:moveTo>
                  <a:cubicBezTo>
                    <a:pt x="136" y="509"/>
                    <a:pt x="136" y="50"/>
                    <a:pt x="0" y="4"/>
                  </a:cubicBezTo>
                  <a:cubicBezTo>
                    <a:pt x="1" y="0"/>
                    <a:pt x="1" y="0"/>
                    <a:pt x="1" y="0"/>
                  </a:cubicBezTo>
                  <a:cubicBezTo>
                    <a:pt x="73" y="25"/>
                    <a:pt x="117" y="161"/>
                    <a:pt x="132" y="403"/>
                  </a:cubicBezTo>
                  <a:cubicBezTo>
                    <a:pt x="138" y="513"/>
                    <a:pt x="137" y="621"/>
                    <a:pt x="135" y="689"/>
                  </a:cubicBezTo>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tr-TR" dirty="0"/>
            </a:p>
          </p:txBody>
        </p:sp>
        <p:grpSp>
          <p:nvGrpSpPr>
            <p:cNvPr id="39" name="Grup 38"/>
            <p:cNvGrpSpPr/>
            <p:nvPr userDrawn="1"/>
          </p:nvGrpSpPr>
          <p:grpSpPr>
            <a:xfrm rot="21049918">
              <a:off x="516851" y="3319634"/>
              <a:ext cx="682233" cy="504823"/>
              <a:chOff x="452438" y="3540125"/>
              <a:chExt cx="750888" cy="555625"/>
            </a:xfrm>
          </p:grpSpPr>
          <p:sp>
            <p:nvSpPr>
              <p:cNvPr id="62" name="Serbest Form 61"/>
              <p:cNvSpPr>
                <a:spLocks/>
              </p:cNvSpPr>
              <p:nvPr userDrawn="1"/>
            </p:nvSpPr>
            <p:spPr bwMode="auto">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tr-TR" dirty="0"/>
              </a:p>
            </p:txBody>
          </p:sp>
          <p:sp>
            <p:nvSpPr>
              <p:cNvPr id="63" name="Serbest Form 62"/>
              <p:cNvSpPr>
                <a:spLocks/>
              </p:cNvSpPr>
              <p:nvPr userDrawn="1"/>
            </p:nvSpPr>
            <p:spPr bwMode="auto">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grpSp>
        <p:sp>
          <p:nvSpPr>
            <p:cNvPr id="40" name="Oval 39"/>
            <p:cNvSpPr>
              <a:spLocks noChangeArrowheads="1"/>
            </p:cNvSpPr>
            <p:nvPr userDrawn="1"/>
          </p:nvSpPr>
          <p:spPr bwMode="auto">
            <a:xfrm flipH="1">
              <a:off x="822178" y="5832156"/>
              <a:ext cx="82550" cy="69850"/>
            </a:xfrm>
            <a:prstGeom prst="ellipse">
              <a:avLst/>
            </a:pr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41" name="Serbest Form 40"/>
            <p:cNvSpPr>
              <a:spLocks/>
            </p:cNvSpPr>
            <p:nvPr userDrawn="1"/>
          </p:nvSpPr>
          <p:spPr bwMode="auto">
            <a:xfrm flipH="1">
              <a:off x="125840" y="3663574"/>
              <a:ext cx="519113" cy="44450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42" name="Serbest Form 41"/>
            <p:cNvSpPr>
              <a:spLocks/>
            </p:cNvSpPr>
            <p:nvPr userDrawn="1"/>
          </p:nvSpPr>
          <p:spPr bwMode="auto">
            <a:xfrm flipH="1">
              <a:off x="725487" y="6030892"/>
              <a:ext cx="201613" cy="536575"/>
            </a:xfrm>
            <a:custGeom>
              <a:avLst/>
              <a:gdLst>
                <a:gd name="T0" fmla="*/ 35 w 82"/>
                <a:gd name="T1" fmla="*/ 3 h 219"/>
                <a:gd name="T2" fmla="*/ 24 w 82"/>
                <a:gd name="T3" fmla="*/ 171 h 219"/>
                <a:gd name="T4" fmla="*/ 35 w 82"/>
                <a:gd name="T5" fmla="*/ 3 h 219"/>
              </a:gdLst>
              <a:ahLst/>
              <a:cxnLst>
                <a:cxn ang="0">
                  <a:pos x="T0" y="T1"/>
                </a:cxn>
                <a:cxn ang="0">
                  <a:pos x="T2" y="T3"/>
                </a:cxn>
                <a:cxn ang="0">
                  <a:pos x="T4" y="T5"/>
                </a:cxn>
              </a:cxnLst>
              <a:rect l="0" t="0" r="r" b="b"/>
              <a:pathLst>
                <a:path w="82" h="219">
                  <a:moveTo>
                    <a:pt x="35" y="3"/>
                  </a:moveTo>
                  <a:cubicBezTo>
                    <a:pt x="0" y="0"/>
                    <a:pt x="23" y="150"/>
                    <a:pt x="24" y="171"/>
                  </a:cubicBezTo>
                  <a:cubicBezTo>
                    <a:pt x="25" y="219"/>
                    <a:pt x="82" y="7"/>
                    <a:pt x="35" y="3"/>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43" name="Serbest Form 42"/>
            <p:cNvSpPr>
              <a:spLocks/>
            </p:cNvSpPr>
            <p:nvPr userDrawn="1"/>
          </p:nvSpPr>
          <p:spPr bwMode="auto">
            <a:xfrm flipH="1">
              <a:off x="675480" y="6365050"/>
              <a:ext cx="188913" cy="112712"/>
            </a:xfrm>
            <a:custGeom>
              <a:avLst/>
              <a:gdLst>
                <a:gd name="T0" fmla="*/ 73 w 77"/>
                <a:gd name="T1" fmla="*/ 6 h 46"/>
                <a:gd name="T2" fmla="*/ 0 w 77"/>
                <a:gd name="T3" fmla="*/ 46 h 46"/>
                <a:gd name="T4" fmla="*/ 73 w 77"/>
                <a:gd name="T5" fmla="*/ 6 h 46"/>
              </a:gdLst>
              <a:ahLst/>
              <a:cxnLst>
                <a:cxn ang="0">
                  <a:pos x="T0" y="T1"/>
                </a:cxn>
                <a:cxn ang="0">
                  <a:pos x="T2" y="T3"/>
                </a:cxn>
                <a:cxn ang="0">
                  <a:pos x="T4" y="T5"/>
                </a:cxn>
              </a:cxnLst>
              <a:rect l="0" t="0" r="r" b="b"/>
              <a:pathLst>
                <a:path w="77" h="46">
                  <a:moveTo>
                    <a:pt x="73" y="6"/>
                  </a:moveTo>
                  <a:cubicBezTo>
                    <a:pt x="72" y="0"/>
                    <a:pt x="45" y="1"/>
                    <a:pt x="0" y="46"/>
                  </a:cubicBezTo>
                  <a:cubicBezTo>
                    <a:pt x="24" y="43"/>
                    <a:pt x="77" y="29"/>
                    <a:pt x="73" y="6"/>
                  </a:cubicBez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44" name="Serbest Form 38"/>
            <p:cNvSpPr>
              <a:spLocks/>
            </p:cNvSpPr>
            <p:nvPr userDrawn="1"/>
          </p:nvSpPr>
          <p:spPr bwMode="auto">
            <a:xfrm flipH="1">
              <a:off x="444500" y="3063875"/>
              <a:ext cx="168275" cy="177800"/>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anchor="t" anchorCtr="0" compatLnSpc="1">
              <a:prstTxWarp prst="textNoShape">
                <a:avLst/>
              </a:prstTxWarp>
            </a:bodyPr>
            <a:lstStyle/>
            <a:p>
              <a:endParaRPr lang="tr-TR" dirty="0"/>
            </a:p>
          </p:txBody>
        </p:sp>
        <p:sp>
          <p:nvSpPr>
            <p:cNvPr id="45" name="Serbest Form 39"/>
            <p:cNvSpPr>
              <a:spLocks/>
            </p:cNvSpPr>
            <p:nvPr userDrawn="1"/>
          </p:nvSpPr>
          <p:spPr bwMode="auto">
            <a:xfrm flipH="1">
              <a:off x="161925" y="5654675"/>
              <a:ext cx="357188" cy="257175"/>
            </a:xfrm>
            <a:custGeom>
              <a:avLst/>
              <a:gdLst>
                <a:gd name="T0" fmla="*/ 116 w 145"/>
                <a:gd name="T1" fmla="*/ 3 h 105"/>
                <a:gd name="T2" fmla="*/ 78 w 145"/>
                <a:gd name="T3" fmla="*/ 23 h 105"/>
                <a:gd name="T4" fmla="*/ 38 w 145"/>
                <a:gd name="T5" fmla="*/ 23 h 105"/>
                <a:gd name="T6" fmla="*/ 97 w 145"/>
                <a:gd name="T7" fmla="*/ 99 h 105"/>
                <a:gd name="T8" fmla="*/ 139 w 145"/>
                <a:gd name="T9" fmla="*/ 56 h 105"/>
                <a:gd name="T10" fmla="*/ 116 w 145"/>
                <a:gd name="T11" fmla="*/ 3 h 105"/>
              </a:gdLst>
              <a:ahLst/>
              <a:cxnLst>
                <a:cxn ang="0">
                  <a:pos x="T0" y="T1"/>
                </a:cxn>
                <a:cxn ang="0">
                  <a:pos x="T2" y="T3"/>
                </a:cxn>
                <a:cxn ang="0">
                  <a:pos x="T4" y="T5"/>
                </a:cxn>
                <a:cxn ang="0">
                  <a:pos x="T6" y="T7"/>
                </a:cxn>
                <a:cxn ang="0">
                  <a:pos x="T8" y="T9"/>
                </a:cxn>
                <a:cxn ang="0">
                  <a:pos x="T10" y="T11"/>
                </a:cxn>
              </a:cxnLst>
              <a:rect l="0" t="0" r="r" b="b"/>
              <a:pathLst>
                <a:path w="145" h="105">
                  <a:moveTo>
                    <a:pt x="116" y="3"/>
                  </a:moveTo>
                  <a:cubicBezTo>
                    <a:pt x="96" y="0"/>
                    <a:pt x="84" y="9"/>
                    <a:pt x="78" y="23"/>
                  </a:cubicBezTo>
                  <a:cubicBezTo>
                    <a:pt x="62" y="15"/>
                    <a:pt x="45" y="16"/>
                    <a:pt x="38" y="23"/>
                  </a:cubicBezTo>
                  <a:cubicBezTo>
                    <a:pt x="0" y="62"/>
                    <a:pt x="69" y="105"/>
                    <a:pt x="97" y="99"/>
                  </a:cubicBezTo>
                  <a:cubicBezTo>
                    <a:pt x="109" y="100"/>
                    <a:pt x="134" y="76"/>
                    <a:pt x="139" y="56"/>
                  </a:cubicBezTo>
                  <a:cubicBezTo>
                    <a:pt x="145" y="29"/>
                    <a:pt x="129" y="5"/>
                    <a:pt x="116" y="3"/>
                  </a:cubicBezTo>
                  <a:close/>
                </a:path>
              </a:pathLst>
            </a:custGeom>
            <a:solidFill>
              <a:schemeClr val="accent1">
                <a:lumMod val="60000"/>
                <a:lumOff val="40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46" name="Serbest Form 40"/>
            <p:cNvSpPr>
              <a:spLocks/>
            </p:cNvSpPr>
            <p:nvPr userDrawn="1"/>
          </p:nvSpPr>
          <p:spPr bwMode="auto">
            <a:xfrm flipH="1">
              <a:off x="111125" y="5670550"/>
              <a:ext cx="412750" cy="247650"/>
            </a:xfrm>
            <a:custGeom>
              <a:avLst/>
              <a:gdLst>
                <a:gd name="T0" fmla="*/ 164 w 168"/>
                <a:gd name="T1" fmla="*/ 24 h 101"/>
                <a:gd name="T2" fmla="*/ 101 w 168"/>
                <a:gd name="T3" fmla="*/ 80 h 101"/>
                <a:gd name="T4" fmla="*/ 98 w 168"/>
                <a:gd name="T5" fmla="*/ 46 h 101"/>
                <a:gd name="T6" fmla="*/ 76 w 168"/>
                <a:gd name="T7" fmla="*/ 1 h 101"/>
                <a:gd name="T8" fmla="*/ 88 w 168"/>
                <a:gd name="T9" fmla="*/ 83 h 101"/>
                <a:gd name="T10" fmla="*/ 58 w 168"/>
                <a:gd name="T11" fmla="*/ 63 h 101"/>
                <a:gd name="T12" fmla="*/ 9 w 168"/>
                <a:gd name="T13" fmla="*/ 52 h 101"/>
                <a:gd name="T14" fmla="*/ 96 w 168"/>
                <a:gd name="T15" fmla="*/ 96 h 101"/>
                <a:gd name="T16" fmla="*/ 98 w 168"/>
                <a:gd name="T17" fmla="*/ 96 h 101"/>
                <a:gd name="T18" fmla="*/ 99 w 168"/>
                <a:gd name="T19" fmla="*/ 95 h 101"/>
                <a:gd name="T20" fmla="*/ 139 w 168"/>
                <a:gd name="T21" fmla="*/ 67 h 101"/>
                <a:gd name="T22" fmla="*/ 164 w 168"/>
                <a:gd name="T23" fmla="*/ 24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8" h="101">
                  <a:moveTo>
                    <a:pt x="164" y="24"/>
                  </a:moveTo>
                  <a:cubicBezTo>
                    <a:pt x="152" y="13"/>
                    <a:pt x="115" y="56"/>
                    <a:pt x="101" y="80"/>
                  </a:cubicBezTo>
                  <a:cubicBezTo>
                    <a:pt x="102" y="70"/>
                    <a:pt x="101" y="57"/>
                    <a:pt x="98" y="46"/>
                  </a:cubicBezTo>
                  <a:cubicBezTo>
                    <a:pt x="93" y="20"/>
                    <a:pt x="81" y="0"/>
                    <a:pt x="76" y="1"/>
                  </a:cubicBezTo>
                  <a:cubicBezTo>
                    <a:pt x="61" y="5"/>
                    <a:pt x="75" y="58"/>
                    <a:pt x="88" y="83"/>
                  </a:cubicBezTo>
                  <a:cubicBezTo>
                    <a:pt x="80" y="76"/>
                    <a:pt x="68" y="68"/>
                    <a:pt x="58" y="63"/>
                  </a:cubicBezTo>
                  <a:cubicBezTo>
                    <a:pt x="34" y="51"/>
                    <a:pt x="11" y="48"/>
                    <a:pt x="9" y="52"/>
                  </a:cubicBezTo>
                  <a:cubicBezTo>
                    <a:pt x="0" y="71"/>
                    <a:pt x="85" y="101"/>
                    <a:pt x="96" y="96"/>
                  </a:cubicBezTo>
                  <a:cubicBezTo>
                    <a:pt x="97" y="96"/>
                    <a:pt x="97" y="96"/>
                    <a:pt x="98" y="96"/>
                  </a:cubicBezTo>
                  <a:cubicBezTo>
                    <a:pt x="99" y="96"/>
                    <a:pt x="99" y="96"/>
                    <a:pt x="99" y="95"/>
                  </a:cubicBezTo>
                  <a:cubicBezTo>
                    <a:pt x="106" y="94"/>
                    <a:pt x="126" y="80"/>
                    <a:pt x="139" y="67"/>
                  </a:cubicBezTo>
                  <a:cubicBezTo>
                    <a:pt x="158" y="48"/>
                    <a:pt x="168" y="27"/>
                    <a:pt x="164" y="24"/>
                  </a:cubicBez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tr-TR" dirty="0"/>
            </a:p>
          </p:txBody>
        </p:sp>
        <p:sp>
          <p:nvSpPr>
            <p:cNvPr id="47" name="Oval 33"/>
            <p:cNvSpPr>
              <a:spLocks noChangeArrowheads="1"/>
            </p:cNvSpPr>
            <p:nvPr userDrawn="1"/>
          </p:nvSpPr>
          <p:spPr bwMode="auto">
            <a:xfrm flipH="1">
              <a:off x="546100" y="1807440"/>
              <a:ext cx="82550" cy="69850"/>
            </a:xfrm>
            <a:prstGeom prst="ellipse">
              <a:avLst/>
            </a:prstGeom>
            <a:solidFill>
              <a:schemeClr val="accent2"/>
            </a:solidFill>
            <a:ln>
              <a:noFill/>
            </a:ln>
          </p:spPr>
          <p:txBody>
            <a:bodyPr vert="horz" wrap="square" lIns="91440" tIns="45720" rIns="91440" bIns="45720" numCol="1" anchor="t" anchorCtr="0" compatLnSpc="1">
              <a:prstTxWarp prst="textNoShape">
                <a:avLst/>
              </a:prstTxWarp>
            </a:bodyPr>
            <a:lstStyle/>
            <a:p>
              <a:endParaRPr lang="tr-TR" dirty="0"/>
            </a:p>
          </p:txBody>
        </p:sp>
        <p:sp>
          <p:nvSpPr>
            <p:cNvPr id="48" name="Serbest Form 18"/>
            <p:cNvSpPr>
              <a:spLocks/>
            </p:cNvSpPr>
            <p:nvPr userDrawn="1"/>
          </p:nvSpPr>
          <p:spPr bwMode="auto">
            <a:xfrm flipH="1">
              <a:off x="1088588" y="6153943"/>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tr-TR" dirty="0"/>
            </a:p>
          </p:txBody>
        </p:sp>
        <p:grpSp>
          <p:nvGrpSpPr>
            <p:cNvPr id="49" name="Grup 48"/>
            <p:cNvGrpSpPr/>
            <p:nvPr userDrawn="1"/>
          </p:nvGrpSpPr>
          <p:grpSpPr>
            <a:xfrm>
              <a:off x="603252" y="4833897"/>
              <a:ext cx="607348" cy="609642"/>
              <a:chOff x="2051052" y="5522596"/>
              <a:chExt cx="892175" cy="895542"/>
            </a:xfrm>
          </p:grpSpPr>
          <p:sp>
            <p:nvSpPr>
              <p:cNvPr id="56" name="Serbest Form 5"/>
              <p:cNvSpPr>
                <a:spLocks/>
              </p:cNvSpPr>
              <p:nvPr userDrawn="1"/>
            </p:nvSpPr>
            <p:spPr bwMode="auto">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dirty="0"/>
              </a:p>
            </p:txBody>
          </p:sp>
          <p:sp>
            <p:nvSpPr>
              <p:cNvPr id="57" name="Satır 6"/>
              <p:cNvSpPr>
                <a:spLocks noChangeShapeType="1"/>
              </p:cNvSpPr>
              <p:nvPr userDrawn="1"/>
            </p:nvSpPr>
            <p:spPr bwMode="auto">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dirty="0"/>
              </a:p>
            </p:txBody>
          </p:sp>
          <p:sp>
            <p:nvSpPr>
              <p:cNvPr id="58" name="Serbest Form 32"/>
              <p:cNvSpPr>
                <a:spLocks/>
              </p:cNvSpPr>
              <p:nvPr userDrawn="1"/>
            </p:nvSpPr>
            <p:spPr bwMode="auto">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dirty="0"/>
              </a:p>
            </p:txBody>
          </p:sp>
          <p:sp>
            <p:nvSpPr>
              <p:cNvPr id="59" name="Serbest Form 33"/>
              <p:cNvSpPr>
                <a:spLocks/>
              </p:cNvSpPr>
              <p:nvPr userDrawn="1"/>
            </p:nvSpPr>
            <p:spPr bwMode="auto">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r-TR" dirty="0"/>
              </a:p>
            </p:txBody>
          </p:sp>
          <p:sp>
            <p:nvSpPr>
              <p:cNvPr id="60" name="Serbest Form 32"/>
              <p:cNvSpPr>
                <a:spLocks/>
              </p:cNvSpPr>
              <p:nvPr userDrawn="1"/>
            </p:nvSpPr>
            <p:spPr bwMode="auto">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61" name="Oval 60"/>
              <p:cNvSpPr/>
              <p:nvPr userDrawn="1"/>
            </p:nvSpPr>
            <p:spPr>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grpSp>
        <p:grpSp>
          <p:nvGrpSpPr>
            <p:cNvPr id="50" name="Grup 49"/>
            <p:cNvGrpSpPr/>
            <p:nvPr userDrawn="1"/>
          </p:nvGrpSpPr>
          <p:grpSpPr>
            <a:xfrm rot="19876682">
              <a:off x="80098" y="1916305"/>
              <a:ext cx="878030" cy="874332"/>
              <a:chOff x="4277517" y="3752400"/>
              <a:chExt cx="1154448" cy="1149586"/>
            </a:xfrm>
          </p:grpSpPr>
          <p:sp>
            <p:nvSpPr>
              <p:cNvPr id="51" name="Serbest Form 50"/>
              <p:cNvSpPr>
                <a:spLocks/>
              </p:cNvSpPr>
              <p:nvPr userDrawn="1"/>
            </p:nvSpPr>
            <p:spPr bwMode="auto">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tr-TR" dirty="0"/>
              </a:p>
            </p:txBody>
          </p:sp>
          <p:sp>
            <p:nvSpPr>
              <p:cNvPr id="52" name="Serbest Form 35"/>
              <p:cNvSpPr>
                <a:spLocks/>
              </p:cNvSpPr>
              <p:nvPr userDrawn="1"/>
            </p:nvSpPr>
            <p:spPr bwMode="auto">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tr-TR" dirty="0"/>
              </a:p>
            </p:txBody>
          </p:sp>
          <p:sp>
            <p:nvSpPr>
              <p:cNvPr id="53" name="Serbest Form 41"/>
              <p:cNvSpPr>
                <a:spLocks/>
              </p:cNvSpPr>
              <p:nvPr userDrawn="1"/>
            </p:nvSpPr>
            <p:spPr bwMode="auto">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54" name="Serbest Form 41"/>
              <p:cNvSpPr>
                <a:spLocks/>
              </p:cNvSpPr>
              <p:nvPr userDrawn="1"/>
            </p:nvSpPr>
            <p:spPr bwMode="auto">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tr-TR" dirty="0"/>
              </a:p>
            </p:txBody>
          </p:sp>
          <p:sp>
            <p:nvSpPr>
              <p:cNvPr id="55" name="Serbest Form 42"/>
              <p:cNvSpPr>
                <a:spLocks/>
              </p:cNvSpPr>
              <p:nvPr userDrawn="1"/>
            </p:nvSpPr>
            <p:spPr bwMode="auto">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anchor="t" anchorCtr="0" compatLnSpc="1">
                <a:prstTxWarp prst="textNoShape">
                  <a:avLst/>
                </a:prstTxWarp>
              </a:bodyPr>
              <a:lstStyle/>
              <a:p>
                <a:pPr lvl="0"/>
                <a:endParaRPr lang="tr-TR" dirty="0"/>
              </a:p>
            </p:txBody>
          </p:sp>
        </p:grpSp>
      </p:gr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4504" y="2521131"/>
            <a:ext cx="11874137" cy="1496060"/>
          </a:xfrm>
        </p:spPr>
        <p:txBody>
          <a:bodyPr>
            <a:noAutofit/>
          </a:bodyPr>
          <a:lstStyle/>
          <a:p>
            <a:pPr rtl="1">
              <a:spcBef>
                <a:spcPts val="0"/>
              </a:spcBef>
            </a:pPr>
            <a:r>
              <a:rPr lang="tr-TR" sz="4400" dirty="0">
                <a:solidFill>
                  <a:srgbClr val="1D5253"/>
                </a:solidFill>
                <a:effectLst>
                  <a:outerShdw blurRad="50800" algn="ctr">
                    <a:prstClr val="black">
                      <a:alpha val="35000"/>
                    </a:prstClr>
                  </a:outerShdw>
                </a:effectLst>
              </a:rPr>
              <a:t>Konfeksiyon Nedir? Konfeksiyon Sanayinin Tarihi Gelişimi, Konfeksiyon Sanayinde Tedarik Süreci</a:t>
            </a:r>
            <a:endParaRPr lang="tr-TR" sz="4400" b="0" i="0" dirty="0">
              <a:solidFill>
                <a:srgbClr val="1D5253"/>
              </a:solidFill>
              <a:effectLst>
                <a:outerShdw blurRad="50800" algn="ctr">
                  <a:prstClr val="black">
                    <a:alpha val="35000"/>
                  </a:prstClr>
                </a:outerShdw>
              </a:effectLst>
              <a:latin typeface="Century Schoolbook"/>
            </a:endParaRPr>
          </a:p>
        </p:txBody>
      </p:sp>
    </p:spTree>
    <p:extLst>
      <p:ext uri="{BB962C8B-B14F-4D97-AF65-F5344CB8AC3E}">
        <p14:creationId xmlns:p14="http://schemas.microsoft.com/office/powerpoint/2010/main" val="3266759481"/>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4217" y="1126754"/>
            <a:ext cx="10027920" cy="3579849"/>
          </a:xfrm>
        </p:spPr>
        <p:txBody>
          <a:bodyPr>
            <a:noAutofit/>
          </a:bodyPr>
          <a:lstStyle/>
          <a:p>
            <a:pPr algn="just"/>
            <a:r>
              <a:rPr lang="tr-TR" sz="2400" dirty="0"/>
              <a:t>Konfeksiyon imalatında süreç üretilecek ürünün cinsine, özelliğine göre bazen ham iplik satın alınması ile bazen de kumaşın (Dokuma veya Örme) satın alınması ile başlar. Dolayısıyla kumaş üretimi ile hazır giyim üretimini birbirinden ayırmamız imkânsızdır. </a:t>
            </a:r>
            <a:endParaRPr lang="tr-TR" sz="2400" dirty="0" smtClean="0"/>
          </a:p>
          <a:p>
            <a:pPr algn="just"/>
            <a:r>
              <a:rPr lang="tr-TR" sz="2400" dirty="0" smtClean="0"/>
              <a:t>Konfeksiyon </a:t>
            </a:r>
            <a:r>
              <a:rPr lang="tr-TR" sz="2400" dirty="0"/>
              <a:t>üretimi yapan firmalarda kumaşın tedariki 3 şekilde olur.</a:t>
            </a:r>
          </a:p>
          <a:p>
            <a:pPr algn="just"/>
            <a:endParaRPr lang="tr-TR" sz="2400" dirty="0"/>
          </a:p>
          <a:p>
            <a:pPr algn="just"/>
            <a:r>
              <a:rPr lang="tr-TR" sz="2400" dirty="0"/>
              <a:t>1- Direkt satın alma,</a:t>
            </a:r>
          </a:p>
          <a:p>
            <a:pPr algn="just"/>
            <a:r>
              <a:rPr lang="tr-TR" sz="2400" dirty="0"/>
              <a:t>2- Fason üretim,</a:t>
            </a:r>
          </a:p>
          <a:p>
            <a:pPr algn="just"/>
            <a:r>
              <a:rPr lang="tr-TR" sz="2400" dirty="0"/>
              <a:t>3- İç üretim.</a:t>
            </a:r>
          </a:p>
          <a:p>
            <a:pPr algn="just"/>
            <a:endParaRPr lang="tr-TR" sz="2400" dirty="0"/>
          </a:p>
        </p:txBody>
      </p:sp>
    </p:spTree>
    <p:extLst>
      <p:ext uri="{BB962C8B-B14F-4D97-AF65-F5344CB8AC3E}">
        <p14:creationId xmlns:p14="http://schemas.microsoft.com/office/powerpoint/2010/main" val="2329137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6023" y="1100629"/>
            <a:ext cx="10633166" cy="3579849"/>
          </a:xfrm>
        </p:spPr>
        <p:txBody>
          <a:bodyPr>
            <a:noAutofit/>
          </a:bodyPr>
          <a:lstStyle/>
          <a:p>
            <a:pPr algn="just"/>
            <a:r>
              <a:rPr lang="tr-TR" sz="3200" dirty="0"/>
              <a:t>Kumaş üretim tesisi olmayan firmalarda kumaşın tedariki direkt satın alma veya fason üretim şeklinde olmakla birlikte, tesisi olan firmalarda iç üretimin yanında direkt satın alma veya fason üretim de olabilmektedir. Bu süreç kapasite doluluğuna, üretilecek ürünün cinsine, makinelerin yapabilirliğine bağlı olan değişkenlerdir. Kumaş üretim tesisi olan hazır giyim üreticilerinde ham iplik ve ham kumaş stokta bulundurulur. </a:t>
            </a:r>
          </a:p>
        </p:txBody>
      </p:sp>
    </p:spTree>
    <p:extLst>
      <p:ext uri="{BB962C8B-B14F-4D97-AF65-F5344CB8AC3E}">
        <p14:creationId xmlns:p14="http://schemas.microsoft.com/office/powerpoint/2010/main" val="611969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80" y="2272937"/>
            <a:ext cx="10027920" cy="2407541"/>
          </a:xfrm>
        </p:spPr>
        <p:txBody>
          <a:bodyPr>
            <a:normAutofit/>
          </a:bodyPr>
          <a:lstStyle/>
          <a:p>
            <a:r>
              <a:rPr lang="tr-TR" sz="2800" dirty="0" smtClean="0"/>
              <a:t>Giysi veya ev eşyalarının fabrikasyon (seri) şekilde üretilmesine konfeksiyon denir.</a:t>
            </a:r>
          </a:p>
          <a:p>
            <a:r>
              <a:rPr lang="tr-TR" sz="2800" dirty="0" smtClean="0"/>
              <a:t>Genelde sadece giyim üretimi (Hazır  diye yanlış bir algılama vardır.</a:t>
            </a:r>
            <a:endParaRPr lang="tr-TR" sz="2800" dirty="0"/>
          </a:p>
        </p:txBody>
      </p:sp>
    </p:spTree>
    <p:extLst>
      <p:ext uri="{BB962C8B-B14F-4D97-AF65-F5344CB8AC3E}">
        <p14:creationId xmlns:p14="http://schemas.microsoft.com/office/powerpoint/2010/main" val="3885618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r>
            <a:br>
              <a:rPr lang="tr-TR" dirty="0" smtClean="0"/>
            </a:br>
            <a:r>
              <a:rPr lang="tr-TR" dirty="0" smtClean="0"/>
              <a:t>Türk </a:t>
            </a:r>
            <a:r>
              <a:rPr lang="tr-TR" dirty="0"/>
              <a:t>Tekstil ve </a:t>
            </a:r>
            <a:r>
              <a:rPr lang="tr-TR" dirty="0" err="1" smtClean="0"/>
              <a:t>HazIrgiyim</a:t>
            </a:r>
            <a:r>
              <a:rPr lang="tr-TR" dirty="0" smtClean="0"/>
              <a:t> </a:t>
            </a:r>
            <a:r>
              <a:rPr lang="tr-TR" dirty="0"/>
              <a:t>Sanayinin Tarihsel Gelişimi</a:t>
            </a:r>
            <a:br>
              <a:rPr lang="tr-TR" dirty="0"/>
            </a:br>
            <a:endParaRPr lang="tr-TR" dirty="0"/>
          </a:p>
        </p:txBody>
      </p:sp>
      <p:sp>
        <p:nvSpPr>
          <p:cNvPr id="3" name="İçerik Yer Tutucusu 2"/>
          <p:cNvSpPr>
            <a:spLocks noGrp="1"/>
          </p:cNvSpPr>
          <p:nvPr>
            <p:ph idx="1"/>
          </p:nvPr>
        </p:nvSpPr>
        <p:spPr>
          <a:xfrm>
            <a:off x="1097280" y="1100629"/>
            <a:ext cx="10027920" cy="3170925"/>
          </a:xfrm>
        </p:spPr>
        <p:txBody>
          <a:bodyPr>
            <a:noAutofit/>
          </a:bodyPr>
          <a:lstStyle/>
          <a:p>
            <a:r>
              <a:rPr lang="tr-TR" sz="3600" dirty="0" smtClean="0"/>
              <a:t>1923 </a:t>
            </a:r>
            <a:r>
              <a:rPr lang="tr-TR" sz="3600" dirty="0"/>
              <a:t>Yeni Türkiye Cumhuriyeti: 8 fabrika ve KİT sisteminin getirilmesi</a:t>
            </a:r>
          </a:p>
          <a:p>
            <a:r>
              <a:rPr lang="tr-TR" sz="3600" dirty="0"/>
              <a:t>1933 Sümerbank’ın kurulması</a:t>
            </a:r>
          </a:p>
          <a:p>
            <a:r>
              <a:rPr lang="tr-TR" sz="3600" dirty="0"/>
              <a:t>1960 Sanayileşmenin başlaması</a:t>
            </a:r>
          </a:p>
          <a:p>
            <a:r>
              <a:rPr lang="tr-TR" sz="3600" dirty="0"/>
              <a:t>1970 Küresel tekstil ve </a:t>
            </a:r>
            <a:r>
              <a:rPr lang="tr-TR" sz="3600" dirty="0" err="1"/>
              <a:t>hazırgiyim</a:t>
            </a:r>
            <a:r>
              <a:rPr lang="tr-TR" sz="3600" dirty="0"/>
              <a:t> sanayii gelişmiş </a:t>
            </a:r>
            <a:r>
              <a:rPr lang="tr-TR" sz="3600" dirty="0" smtClean="0"/>
              <a:t>ülkelerden gelişmekte </a:t>
            </a:r>
            <a:r>
              <a:rPr lang="tr-TR" sz="3600" dirty="0"/>
              <a:t>olanlara kaymaya başlaması</a:t>
            </a:r>
          </a:p>
          <a:p>
            <a:r>
              <a:rPr lang="tr-TR" sz="3600" dirty="0"/>
              <a:t>1974 Çok Elyaflılar Anlaşması (MFA)</a:t>
            </a:r>
          </a:p>
          <a:p>
            <a:endParaRPr lang="tr-TR" sz="3600" dirty="0"/>
          </a:p>
        </p:txBody>
      </p:sp>
    </p:spTree>
    <p:extLst>
      <p:ext uri="{BB962C8B-B14F-4D97-AF65-F5344CB8AC3E}">
        <p14:creationId xmlns:p14="http://schemas.microsoft.com/office/powerpoint/2010/main" val="2484316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40526" y="551988"/>
            <a:ext cx="10698480" cy="3579849"/>
          </a:xfrm>
        </p:spPr>
        <p:txBody>
          <a:bodyPr>
            <a:noAutofit/>
          </a:bodyPr>
          <a:lstStyle/>
          <a:p>
            <a:r>
              <a:rPr lang="tr-TR" sz="2800" dirty="0"/>
              <a:t>1980 İhracata dayalı büyüme stratejileri/ihracat oranında artış</a:t>
            </a:r>
          </a:p>
          <a:p>
            <a:r>
              <a:rPr lang="tr-TR" sz="2800" dirty="0"/>
              <a:t>1981 Tekstil ve </a:t>
            </a:r>
            <a:r>
              <a:rPr lang="tr-TR" sz="2800" dirty="0" smtClean="0"/>
              <a:t>hazır giyim </a:t>
            </a:r>
            <a:r>
              <a:rPr lang="tr-TR" sz="2800" dirty="0"/>
              <a:t>üretimin çeşitli şehirlerde yaygınlaşması</a:t>
            </a:r>
          </a:p>
          <a:p>
            <a:r>
              <a:rPr lang="tr-TR" sz="2800" dirty="0"/>
              <a:t>1982 Tekstil ve </a:t>
            </a:r>
            <a:r>
              <a:rPr lang="tr-TR" sz="2800" dirty="0" smtClean="0"/>
              <a:t>hazır giyim </a:t>
            </a:r>
            <a:r>
              <a:rPr lang="tr-TR" sz="2800" dirty="0"/>
              <a:t>üretimin İstanbul ve çevresinde</a:t>
            </a:r>
          </a:p>
          <a:p>
            <a:r>
              <a:rPr lang="tr-TR" sz="2800" dirty="0"/>
              <a:t>yaygınlaşması</a:t>
            </a:r>
          </a:p>
          <a:p>
            <a:r>
              <a:rPr lang="tr-TR" sz="2800" dirty="0"/>
              <a:t>1984 AB’nin Türkiye’ye miktar kısıtlaması uygulaması</a:t>
            </a:r>
          </a:p>
          <a:p>
            <a:r>
              <a:rPr lang="tr-TR" sz="2800" dirty="0"/>
              <a:t>1985 Tekstil ve </a:t>
            </a:r>
            <a:r>
              <a:rPr lang="tr-TR" sz="2800" dirty="0" smtClean="0"/>
              <a:t>hazır giyim </a:t>
            </a:r>
            <a:r>
              <a:rPr lang="tr-TR" sz="2800" dirty="0"/>
              <a:t>sanayinde özel sektör yatırımlarının artması</a:t>
            </a:r>
          </a:p>
          <a:p>
            <a:r>
              <a:rPr lang="tr-TR" sz="2800" dirty="0"/>
              <a:t>1990 Yıllık %12.2 oranında büyüme ile en hızlı büyüyen </a:t>
            </a:r>
            <a:r>
              <a:rPr lang="tr-TR" sz="2800" dirty="0" smtClean="0"/>
              <a:t>sektör</a:t>
            </a:r>
            <a:endParaRPr lang="tr-TR" sz="2800" dirty="0"/>
          </a:p>
        </p:txBody>
      </p:sp>
    </p:spTree>
    <p:extLst>
      <p:ext uri="{BB962C8B-B14F-4D97-AF65-F5344CB8AC3E}">
        <p14:creationId xmlns:p14="http://schemas.microsoft.com/office/powerpoint/2010/main" val="416824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83326" y="225417"/>
            <a:ext cx="11351621" cy="3579849"/>
          </a:xfrm>
        </p:spPr>
        <p:txBody>
          <a:bodyPr>
            <a:noAutofit/>
          </a:bodyPr>
          <a:lstStyle/>
          <a:p>
            <a:pPr algn="just"/>
            <a:r>
              <a:rPr lang="tr-TR" sz="3600" dirty="0"/>
              <a:t>1994 Türk ekonomisinde ekonomik kriz</a:t>
            </a:r>
          </a:p>
          <a:p>
            <a:pPr algn="just"/>
            <a:r>
              <a:rPr lang="tr-TR" sz="3600" dirty="0"/>
              <a:t>1995 Sümerbank’ın özelleştirilmesi</a:t>
            </a:r>
          </a:p>
          <a:p>
            <a:pPr algn="just"/>
            <a:r>
              <a:rPr lang="tr-TR" sz="3600" dirty="0"/>
              <a:t>1995 Sektörün mikrodan </a:t>
            </a:r>
            <a:r>
              <a:rPr lang="tr-TR" sz="3600" dirty="0" err="1"/>
              <a:t>mezo</a:t>
            </a:r>
            <a:r>
              <a:rPr lang="tr-TR" sz="3600" dirty="0"/>
              <a:t> ve makro organizasyonlara geçişi</a:t>
            </a:r>
          </a:p>
          <a:p>
            <a:pPr algn="just"/>
            <a:r>
              <a:rPr lang="tr-TR" sz="3600" dirty="0"/>
              <a:t>1995 Tekstil ve Giyim Anlaşması (ATC)</a:t>
            </a:r>
          </a:p>
          <a:p>
            <a:pPr algn="just"/>
            <a:r>
              <a:rPr lang="tr-TR" sz="3600" dirty="0"/>
              <a:t>1996 Gümrük Birliği anlaşması</a:t>
            </a:r>
          </a:p>
          <a:p>
            <a:pPr algn="just"/>
            <a:r>
              <a:rPr lang="tr-TR" sz="3600" dirty="0"/>
              <a:t>1996 Türk tekstil ve </a:t>
            </a:r>
            <a:r>
              <a:rPr lang="tr-TR" sz="3600" dirty="0" err="1"/>
              <a:t>hazırgiyim</a:t>
            </a:r>
            <a:r>
              <a:rPr lang="tr-TR" sz="3600" dirty="0"/>
              <a:t> firmalarının toplam sayısının </a:t>
            </a:r>
            <a:r>
              <a:rPr lang="tr-TR" sz="3600" dirty="0" smtClean="0"/>
              <a:t>15.000’i geçmesi</a:t>
            </a:r>
            <a:endParaRPr lang="tr-TR" sz="3600" dirty="0"/>
          </a:p>
          <a:p>
            <a:pPr algn="just"/>
            <a:endParaRPr lang="tr-TR" sz="3600" dirty="0"/>
          </a:p>
          <a:p>
            <a:pPr algn="just"/>
            <a:endParaRPr lang="tr-TR" sz="3600" dirty="0"/>
          </a:p>
        </p:txBody>
      </p:sp>
    </p:spTree>
    <p:extLst>
      <p:ext uri="{BB962C8B-B14F-4D97-AF65-F5344CB8AC3E}">
        <p14:creationId xmlns:p14="http://schemas.microsoft.com/office/powerpoint/2010/main" val="3995930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40525" y="460549"/>
            <a:ext cx="10842172" cy="3579849"/>
          </a:xfrm>
        </p:spPr>
        <p:txBody>
          <a:bodyPr>
            <a:noAutofit/>
          </a:bodyPr>
          <a:lstStyle/>
          <a:p>
            <a:pPr algn="just"/>
            <a:r>
              <a:rPr lang="tr-TR" sz="3200" dirty="0"/>
              <a:t>1999 Sanayinin toplam ihracatta en yüksek paya erişmesi</a:t>
            </a:r>
          </a:p>
          <a:p>
            <a:pPr algn="just"/>
            <a:r>
              <a:rPr lang="tr-TR" sz="3200" dirty="0"/>
              <a:t>2000 Türk ekonomisinde ekonomik kriz</a:t>
            </a:r>
          </a:p>
          <a:p>
            <a:pPr algn="just"/>
            <a:r>
              <a:rPr lang="tr-TR" sz="3200" dirty="0"/>
              <a:t>2001 Sektördeki oyuncuların karlılığının azalması</a:t>
            </a:r>
          </a:p>
          <a:p>
            <a:pPr algn="just"/>
            <a:r>
              <a:rPr lang="tr-TR" sz="3200" dirty="0"/>
              <a:t>2005 Dünya </a:t>
            </a:r>
            <a:r>
              <a:rPr lang="tr-TR" sz="3200" dirty="0" smtClean="0"/>
              <a:t>hazır giyim </a:t>
            </a:r>
            <a:r>
              <a:rPr lang="tr-TR" sz="3200" dirty="0"/>
              <a:t>tüketiminin 930 milyar ABD dolarını geçmesi</a:t>
            </a:r>
          </a:p>
          <a:p>
            <a:pPr algn="just"/>
            <a:r>
              <a:rPr lang="tr-TR" sz="3200" dirty="0"/>
              <a:t>2006 Dünya </a:t>
            </a:r>
            <a:r>
              <a:rPr lang="tr-TR" sz="3200" dirty="0" smtClean="0"/>
              <a:t>hazır giyim </a:t>
            </a:r>
            <a:r>
              <a:rPr lang="tr-TR" sz="3200" dirty="0"/>
              <a:t>ihracatının 1 milyar ABD dolarını geçmesi</a:t>
            </a:r>
          </a:p>
          <a:p>
            <a:pPr algn="just"/>
            <a:r>
              <a:rPr lang="tr-TR" sz="3200" dirty="0"/>
              <a:t>2007 Tekstil ve </a:t>
            </a:r>
            <a:r>
              <a:rPr lang="tr-TR" sz="3200" dirty="0" smtClean="0"/>
              <a:t>hazır giyim </a:t>
            </a:r>
            <a:r>
              <a:rPr lang="tr-TR" sz="3200" dirty="0"/>
              <a:t>sektörünün ihracat hacminde en </a:t>
            </a:r>
            <a:r>
              <a:rPr lang="tr-TR" sz="3200" dirty="0" smtClean="0"/>
              <a:t>yüksek noktaya </a:t>
            </a:r>
            <a:r>
              <a:rPr lang="tr-TR" sz="3200" dirty="0"/>
              <a:t>ulaşması </a:t>
            </a:r>
            <a:r>
              <a:rPr lang="tr-TR" sz="3200" dirty="0" smtClean="0"/>
              <a:t>(Esi, Bestem. Türk Tekstil Endüstrisi ve Gelişimi, 643-664, </a:t>
            </a:r>
            <a:r>
              <a:rPr lang="tr-TR" sz="3200" dirty="0" err="1" smtClean="0"/>
              <a:t>Journal</a:t>
            </a:r>
            <a:r>
              <a:rPr lang="tr-TR" sz="3200" dirty="0" smtClean="0"/>
              <a:t> of </a:t>
            </a:r>
            <a:r>
              <a:rPr lang="tr-TR" sz="3200" dirty="0" err="1" smtClean="0"/>
              <a:t>Awareness</a:t>
            </a:r>
            <a:r>
              <a:rPr lang="tr-TR" sz="3200" dirty="0" smtClean="0"/>
              <a:t>).</a:t>
            </a:r>
            <a:endParaRPr lang="tr-TR" sz="3200" dirty="0"/>
          </a:p>
        </p:txBody>
      </p:sp>
    </p:spTree>
    <p:extLst>
      <p:ext uri="{BB962C8B-B14F-4D97-AF65-F5344CB8AC3E}">
        <p14:creationId xmlns:p14="http://schemas.microsoft.com/office/powerpoint/2010/main" val="396812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Konfeksiyon sanayinde tedarik süreci</a:t>
            </a:r>
          </a:p>
        </p:txBody>
      </p:sp>
      <p:sp>
        <p:nvSpPr>
          <p:cNvPr id="3" name="İçerik Yer Tutucusu 2"/>
          <p:cNvSpPr>
            <a:spLocks noGrp="1"/>
          </p:cNvSpPr>
          <p:nvPr>
            <p:ph idx="1"/>
          </p:nvPr>
        </p:nvSpPr>
        <p:spPr/>
        <p:txBody>
          <a:bodyPr>
            <a:noAutofit/>
          </a:bodyPr>
          <a:lstStyle/>
          <a:p>
            <a:pPr algn="just"/>
            <a:r>
              <a:rPr lang="tr-TR" sz="2800" dirty="0"/>
              <a:t>Tedarik zinciri, tedarikçilerin, imalatçıların, dağıtıcıların, perakendecilerin ve müşterilerin birbirleriyle nasıl hareket edebileceklerini, birbirlerine karşı tutumlarını, paylaşmaları gereken sorumlulukları tanımlayan bir terimdir. Hammadde tedarikçilerinden fabrikalara ve ambarlara, işlenen mamulün de son kullanıcı olan müşterilere ulaştırılmasına kadar olan tüm malzeme ve bilgi akışının, hizmetlerin idaresi için kaynakların en etkin biçimde kullanılmasını amaçlayan bir sistem yaklaşımıdır (</a:t>
            </a:r>
            <a:r>
              <a:rPr lang="tr-TR" sz="2800" dirty="0" err="1"/>
              <a:t>Sohal</a:t>
            </a:r>
            <a:r>
              <a:rPr lang="tr-TR" sz="2800" dirty="0"/>
              <a:t>, </a:t>
            </a:r>
            <a:r>
              <a:rPr lang="tr-TR" sz="2800" dirty="0" err="1"/>
              <a:t>Power</a:t>
            </a:r>
            <a:r>
              <a:rPr lang="tr-TR" sz="2800" dirty="0"/>
              <a:t> ve </a:t>
            </a:r>
            <a:r>
              <a:rPr lang="tr-TR" sz="2800" dirty="0" err="1"/>
              <a:t>Terziovski</a:t>
            </a:r>
            <a:r>
              <a:rPr lang="tr-TR" sz="2800" dirty="0"/>
              <a:t>, 2002)</a:t>
            </a:r>
          </a:p>
        </p:txBody>
      </p:sp>
    </p:spTree>
    <p:extLst>
      <p:ext uri="{BB962C8B-B14F-4D97-AF65-F5344CB8AC3E}">
        <p14:creationId xmlns:p14="http://schemas.microsoft.com/office/powerpoint/2010/main" val="120567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r>
              <a:rPr lang="tr-TR" sz="2800" dirty="0" smtClean="0"/>
              <a:t>Tedarik </a:t>
            </a:r>
            <a:r>
              <a:rPr lang="tr-TR" sz="2800" dirty="0"/>
              <a:t>zinciri fonksiyonel olarak üç ana ve bir yardımcı faaliyetten oluşur (Ezer,2003,s.21). </a:t>
            </a:r>
            <a:endParaRPr lang="tr-TR" sz="2800" dirty="0" smtClean="0"/>
          </a:p>
          <a:p>
            <a:pPr marL="457200" indent="-457200">
              <a:buFont typeface="Arial" panose="020B0604020202020204" pitchFamily="34" charset="0"/>
              <a:buChar char="•"/>
            </a:pPr>
            <a:r>
              <a:rPr lang="tr-TR" sz="2800" dirty="0" smtClean="0"/>
              <a:t>Hammadde</a:t>
            </a:r>
            <a:r>
              <a:rPr lang="tr-TR" sz="2800" dirty="0"/>
              <a:t>, yarı mamul, mamul parçaların tedarik </a:t>
            </a:r>
            <a:r>
              <a:rPr lang="tr-TR" sz="2800" dirty="0" smtClean="0"/>
              <a:t>edilmesi,</a:t>
            </a:r>
          </a:p>
          <a:p>
            <a:pPr marL="457200" indent="-457200">
              <a:buFont typeface="Arial" panose="020B0604020202020204" pitchFamily="34" charset="0"/>
              <a:buChar char="•"/>
            </a:pPr>
            <a:r>
              <a:rPr lang="tr-TR" sz="2800" dirty="0" smtClean="0"/>
              <a:t>Montaj </a:t>
            </a:r>
            <a:r>
              <a:rPr lang="tr-TR" sz="2800" dirty="0"/>
              <a:t>Hattında nihai ürünün üretilmesi. </a:t>
            </a:r>
            <a:endParaRPr lang="tr-TR" sz="2800" dirty="0" smtClean="0"/>
          </a:p>
          <a:p>
            <a:pPr marL="457200" indent="-457200">
              <a:buFont typeface="Arial" panose="020B0604020202020204" pitchFamily="34" charset="0"/>
              <a:buChar char="•"/>
            </a:pPr>
            <a:r>
              <a:rPr lang="tr-TR" sz="2800" dirty="0" smtClean="0"/>
              <a:t>Nihai </a:t>
            </a:r>
            <a:r>
              <a:rPr lang="tr-TR" sz="2800" dirty="0"/>
              <a:t>ürünün müşteriye </a:t>
            </a:r>
            <a:r>
              <a:rPr lang="tr-TR" sz="2800" dirty="0" smtClean="0"/>
              <a:t>ulaştırılması,</a:t>
            </a:r>
          </a:p>
          <a:p>
            <a:pPr marL="457200" indent="-457200">
              <a:buFont typeface="Arial" panose="020B0604020202020204" pitchFamily="34" charset="0"/>
              <a:buChar char="•"/>
            </a:pPr>
            <a:r>
              <a:rPr lang="tr-TR" sz="2800" dirty="0" smtClean="0"/>
              <a:t>Tüm </a:t>
            </a:r>
            <a:r>
              <a:rPr lang="tr-TR" sz="2800" dirty="0"/>
              <a:t>faaliyetlerin fonksiyonelliğini devam ettirebilmesi için oluşturulan Lojistik Destek Sistemi </a:t>
            </a:r>
            <a:r>
              <a:rPr lang="tr-TR" sz="2800" dirty="0" smtClean="0"/>
              <a:t>Faaliyetleri</a:t>
            </a:r>
            <a:endParaRPr lang="tr-TR" sz="2800" dirty="0"/>
          </a:p>
        </p:txBody>
      </p:sp>
    </p:spTree>
    <p:extLst>
      <p:ext uri="{BB962C8B-B14F-4D97-AF65-F5344CB8AC3E}">
        <p14:creationId xmlns:p14="http://schemas.microsoft.com/office/powerpoint/2010/main" val="3723413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79" y="1100629"/>
            <a:ext cx="10293531" cy="3579849"/>
          </a:xfrm>
        </p:spPr>
        <p:txBody>
          <a:bodyPr>
            <a:normAutofit fontScale="92500" lnSpcReduction="10000"/>
          </a:bodyPr>
          <a:lstStyle/>
          <a:p>
            <a:r>
              <a:rPr lang="tr-TR" sz="3600" dirty="0"/>
              <a:t>Bir iş ortamında üç çeşit akış mevcuttur. </a:t>
            </a:r>
            <a:r>
              <a:rPr lang="tr-TR" sz="3600" dirty="0" smtClean="0"/>
              <a:t>Bunlar:</a:t>
            </a:r>
          </a:p>
          <a:p>
            <a:pPr marL="742950" indent="-742950">
              <a:buFont typeface="+mj-lt"/>
              <a:buAutoNum type="arabicPeriod"/>
            </a:pPr>
            <a:r>
              <a:rPr lang="tr-TR" sz="3600" dirty="0" smtClean="0"/>
              <a:t>Mamulün </a:t>
            </a:r>
            <a:r>
              <a:rPr lang="tr-TR" sz="3600" dirty="0"/>
              <a:t>elde edilmesinden tüketimine kadar olan ürün </a:t>
            </a:r>
            <a:r>
              <a:rPr lang="tr-TR" sz="3600" dirty="0" smtClean="0"/>
              <a:t>akışı</a:t>
            </a:r>
          </a:p>
          <a:p>
            <a:pPr marL="742950" indent="-742950">
              <a:buFont typeface="+mj-lt"/>
              <a:buAutoNum type="arabicPeriod"/>
            </a:pPr>
            <a:r>
              <a:rPr lang="tr-TR" sz="3600" dirty="0" smtClean="0"/>
              <a:t>Satıcılardan </a:t>
            </a:r>
            <a:r>
              <a:rPr lang="tr-TR" sz="3600" dirty="0"/>
              <a:t>iş ortamına ve buradan da müşterilere olan bilgi </a:t>
            </a:r>
            <a:r>
              <a:rPr lang="tr-TR" sz="3600" dirty="0" smtClean="0"/>
              <a:t>akışı</a:t>
            </a:r>
          </a:p>
          <a:p>
            <a:pPr marL="742950" indent="-742950">
              <a:buFont typeface="+mj-lt"/>
              <a:buAutoNum type="arabicPeriod"/>
            </a:pPr>
            <a:r>
              <a:rPr lang="tr-TR" sz="3600" dirty="0" smtClean="0"/>
              <a:t>Satın </a:t>
            </a:r>
            <a:r>
              <a:rPr lang="tr-TR" sz="3600" dirty="0"/>
              <a:t>alma vs. için gerekli fonları sağlayan müşterilerden iş ortamına olan finansal akış.</a:t>
            </a:r>
          </a:p>
        </p:txBody>
      </p:sp>
    </p:spTree>
    <p:extLst>
      <p:ext uri="{BB962C8B-B14F-4D97-AF65-F5344CB8AC3E}">
        <p14:creationId xmlns:p14="http://schemas.microsoft.com/office/powerpoint/2010/main" val="3528318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çılar">
  <a:themeElements>
    <a:clrScheme name="Açıla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çılar">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çıla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6CB300F-524B-4030-A6B4-61DED4F505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Angles</Template>
  <TotalTime>0</TotalTime>
  <Words>519</Words>
  <Application>Microsoft Office PowerPoint</Application>
  <PresentationFormat>Özel</PresentationFormat>
  <Paragraphs>46</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Açılar</vt:lpstr>
      <vt:lpstr>Konfeksiyon Nedir? Konfeksiyon Sanayinin Tarihi Gelişimi, Konfeksiyon Sanayinde Tedarik Süreci</vt:lpstr>
      <vt:lpstr>PowerPoint Sunusu</vt:lpstr>
      <vt:lpstr> Türk Tekstil ve HazIrgiyim Sanayinin Tarihsel Gelişimi </vt:lpstr>
      <vt:lpstr>PowerPoint Sunusu</vt:lpstr>
      <vt:lpstr>PowerPoint Sunusu</vt:lpstr>
      <vt:lpstr>PowerPoint Sunusu</vt:lpstr>
      <vt:lpstr>Konfeksiyon sanayinde tedarik süreci</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2016-12-16T12:38:34Z</dcterms:created>
  <dcterms:modified xsi:type="dcterms:W3CDTF">2020-01-07T12:59:42Z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TC030988909991</vt:lpwstr>
  </property>
</Properties>
</file>