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94" r:id="rId6"/>
    <p:sldId id="295" r:id="rId7"/>
    <p:sldId id="296" r:id="rId8"/>
    <p:sldId id="282" r:id="rId9"/>
    <p:sldId id="289" r:id="rId10"/>
    <p:sldId id="290" r:id="rId11"/>
    <p:sldId id="261" r:id="rId12"/>
    <p:sldId id="287" r:id="rId13"/>
    <p:sldId id="288" r:id="rId14"/>
    <p:sldId id="260" r:id="rId15"/>
    <p:sldId id="262" r:id="rId16"/>
    <p:sldId id="268" r:id="rId17"/>
    <p:sldId id="267" r:id="rId18"/>
    <p:sldId id="266" r:id="rId19"/>
    <p:sldId id="265" r:id="rId20"/>
    <p:sldId id="270" r:id="rId21"/>
    <p:sldId id="263" r:id="rId22"/>
    <p:sldId id="275" r:id="rId23"/>
    <p:sldId id="276" r:id="rId24"/>
    <p:sldId id="277" r:id="rId25"/>
    <p:sldId id="297" r:id="rId26"/>
    <p:sldId id="278" r:id="rId27"/>
    <p:sldId id="279" r:id="rId28"/>
    <p:sldId id="280" r:id="rId29"/>
    <p:sldId id="281" r:id="rId30"/>
    <p:sldId id="284" r:id="rId31"/>
    <p:sldId id="285" r:id="rId32"/>
    <p:sldId id="283" r:id="rId33"/>
    <p:sldId id="298" r:id="rId34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20" y="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8705C8-96CA-4C45-A0BA-AE8A276FB977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en-US" noProof="0" smtClean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FA5EAF-DB51-4F55-86B7-67840920D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A492FC-8AFD-4A85-9619-0393F38D40F7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9"/>
          <p:cNvSpPr/>
          <p:nvPr/>
        </p:nvSpPr>
        <p:spPr>
          <a:xfrm rot="16200000">
            <a:off x="8262144" y="5199857"/>
            <a:ext cx="1893887" cy="1403350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85590" y="776289"/>
            <a:ext cx="8734821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85590" y="2250281"/>
            <a:ext cx="8734821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485900" y="6013450"/>
            <a:ext cx="62738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69195EA6-D2A3-49DC-9F2A-0B8D1DF03B34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485900" y="5649913"/>
            <a:ext cx="62738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091613" y="5753100"/>
            <a:ext cx="544512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DC23F8-4D02-4294-BCFA-B00B079FA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6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08041-D391-4151-B02E-668FC1151446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9FD4-7BE0-4AA7-94B6-60CAE7113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49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6950" y="381000"/>
            <a:ext cx="20637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381000"/>
            <a:ext cx="6769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67C71-FE37-46A2-B496-E1E72094366D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84F8-A227-4FB1-9226-657AD88C0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63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67494"/>
            <a:ext cx="89154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82808"/>
            <a:ext cx="8915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1125" y="6480175"/>
            <a:ext cx="23114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76474-F62E-4C61-BB16-CF87721067CD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" y="6481763"/>
            <a:ext cx="46148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298E4-989D-46D6-9E9B-DCA49E934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90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 flipV="1">
            <a:off x="7938" y="6350"/>
            <a:ext cx="9890125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11"/>
          <p:cNvSpPr/>
          <p:nvPr/>
        </p:nvSpPr>
        <p:spPr>
          <a:xfrm rot="5400000" flipV="1">
            <a:off x="8262144" y="254794"/>
            <a:ext cx="1893888" cy="1403350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2"/>
          <p:cNvCxnSpPr/>
          <p:nvPr/>
        </p:nvCxnSpPr>
        <p:spPr>
          <a:xfrm rot="10800000">
            <a:off x="7007225" y="9525"/>
            <a:ext cx="289560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4"/>
          <p:cNvCxnSpPr/>
          <p:nvPr/>
        </p:nvCxnSpPr>
        <p:spPr>
          <a:xfrm flipV="1">
            <a:off x="0" y="6350"/>
            <a:ext cx="9898063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271464"/>
            <a:ext cx="784225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750" y="1633536"/>
            <a:ext cx="421005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35863" y="6477000"/>
            <a:ext cx="2311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F34D5-76D6-4433-B781-B1C05360E4DF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8450" y="6481763"/>
            <a:ext cx="46148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113" y="809625"/>
            <a:ext cx="544512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7334D-218E-44A3-B3D6-8F436D7F5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3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722437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722437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949F-9B9A-44D4-981B-F84A014B04FC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3137F-BFD4-40A4-A758-C40327D83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96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82" y="290732"/>
            <a:ext cx="11557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757" y="290732"/>
            <a:ext cx="629443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478757" y="3427124"/>
            <a:ext cx="629443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190748" y="290732"/>
            <a:ext cx="74295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90748" y="3427124"/>
            <a:ext cx="74295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1125" y="6481763"/>
            <a:ext cx="23082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E5226-B383-467C-83C4-96A489DDF29F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5300" y="6481763"/>
            <a:ext cx="46164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1663" y="6483350"/>
            <a:ext cx="544512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24849-7025-4E2C-8C2D-D07FAF85C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213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09FE7-7D39-4D1F-847C-4D2AA3C6227D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38A8A-5748-4461-B847-C6F06D104F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6307C-CE10-411F-A9B2-AA8EA01E31DE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79C2-742C-4F87-AA58-E8AA419B8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57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367664"/>
            <a:ext cx="9906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30511" y="367664"/>
            <a:ext cx="26416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522" y="320040"/>
            <a:ext cx="5715762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02438" y="6556375"/>
            <a:ext cx="23114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1E5D91B-3648-4CAB-AD1F-429103E1126A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30313" y="6556375"/>
            <a:ext cx="5572125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2250" y="6556375"/>
            <a:ext cx="544513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95B38FC-DD28-4620-A2D6-E442EE8F21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949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150896"/>
            <a:ext cx="9906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3090" y="373966"/>
            <a:ext cx="7944612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8250" y="5867400"/>
            <a:ext cx="7944612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6700" y="6556375"/>
            <a:ext cx="22796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47FDDF2-790B-4A8C-98D6-1E05826DD76B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68413" y="6557963"/>
            <a:ext cx="53594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2700" y="6556375"/>
            <a:ext cx="39528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98FA014-32AA-4C2E-9073-95770FAF7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600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938" y="14288"/>
            <a:ext cx="9890125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898063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7007225" y="4948238"/>
            <a:ext cx="289560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95300" y="268288"/>
            <a:ext cx="89154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95300" y="1882775"/>
            <a:ext cx="8915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191125" y="6481763"/>
            <a:ext cx="23114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218F5BB-2F70-46B5-A5E0-4E2A386F0C9C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95300" y="6481763"/>
            <a:ext cx="46148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21663" y="6481763"/>
            <a:ext cx="544512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48F018A-1CB0-4A2A-B2A1-2E67884F4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87" r:id="rId4"/>
    <p:sldLayoutId id="2147484095" r:id="rId5"/>
    <p:sldLayoutId id="2147484088" r:id="rId6"/>
    <p:sldLayoutId id="2147484089" r:id="rId7"/>
    <p:sldLayoutId id="2147484096" r:id="rId8"/>
    <p:sldLayoutId id="2147484097" r:id="rId9"/>
    <p:sldLayoutId id="2147484090" r:id="rId10"/>
    <p:sldLayoutId id="2147484091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y.clevelandclinic.org/health/articles/adenomyosis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my.clevelandclinic.org/health/articles/the-female-reproductive-syste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s://my.clevelandclinic.org/health/articles/uterine-fibroids" TargetMode="External"/><Relationship Id="rId4" Type="http://schemas.openxmlformats.org/officeDocument/2006/relationships/hyperlink" Target="https://my.clevelandclinic.org/health/articles/endometriosi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363" y="1752600"/>
            <a:ext cx="9267825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spc="3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EMERGENCY CONTRACEPTION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4400" b="1" spc="3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b="1" spc="3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OTC: </a:t>
            </a:r>
            <a:r>
              <a:rPr lang="tr-TR" sz="4400" b="1" spc="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Levonorgestrel</a:t>
            </a:r>
            <a:endParaRPr lang="en-US" sz="44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5300" y="267494"/>
            <a:ext cx="1866900" cy="875506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tr-TR" dirty="0" smtClean="0"/>
              <a:t>SPRM</a:t>
            </a:r>
            <a:endParaRPr lang="en-US" dirty="0"/>
          </a:p>
        </p:txBody>
      </p:sp>
      <p:sp>
        <p:nvSpPr>
          <p:cNvPr id="19459" name="İçerik Yer Tutucusu 2"/>
          <p:cNvSpPr>
            <a:spLocks noGrp="1"/>
          </p:cNvSpPr>
          <p:nvPr>
            <p:ph idx="1"/>
          </p:nvPr>
        </p:nvSpPr>
        <p:spPr>
          <a:xfrm>
            <a:off x="381000" y="1447800"/>
            <a:ext cx="9296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/>
              <a:t>selective progesterone-receptor modulator that has predominantly antiprogestin activity</a:t>
            </a:r>
            <a:endParaRPr lang="tr-TR" altLang="en-US" smtClean="0"/>
          </a:p>
          <a:p>
            <a:pPr>
              <a:lnSpc>
                <a:spcPct val="150000"/>
              </a:lnSpc>
            </a:pPr>
            <a:r>
              <a:rPr lang="en-US" altLang="en-US" smtClean="0"/>
              <a:t>The drug blocks or delays ovulation and suppresses endometrial growth</a:t>
            </a:r>
            <a:endParaRPr lang="tr-TR" altLang="en-US" smtClean="0"/>
          </a:p>
          <a:p>
            <a:pPr>
              <a:lnSpc>
                <a:spcPct val="150000"/>
              </a:lnSpc>
            </a:pPr>
            <a:r>
              <a:rPr lang="en-US" altLang="en-US" smtClean="0"/>
              <a:t>Interestingly, ulipristal can block ovulation for as long as 5 days, even if administered after the onset of the luteinizing hormone (LH) surge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661275" cy="2678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800" dirty="0">
                <a:latin typeface="+mn-lt"/>
              </a:rPr>
              <a:t> Normal </a:t>
            </a:r>
            <a:r>
              <a:rPr lang="tr-TR" sz="2800" dirty="0" err="1">
                <a:latin typeface="+mn-lt"/>
              </a:rPr>
              <a:t>menstrual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cyclus</a:t>
            </a:r>
            <a:r>
              <a:rPr lang="tr-TR" sz="2800" dirty="0">
                <a:latin typeface="+mn-lt"/>
              </a:rPr>
              <a:t> 21-40 </a:t>
            </a:r>
            <a:r>
              <a:rPr lang="tr-TR" sz="2800" dirty="0" err="1">
                <a:latin typeface="+mn-lt"/>
              </a:rPr>
              <a:t>days</a:t>
            </a:r>
            <a:endParaRPr lang="tr-TR" sz="2800" dirty="0">
              <a:latin typeface="+mn-lt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Luteal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phase</a:t>
            </a:r>
            <a:r>
              <a:rPr lang="tr-TR" sz="2800" dirty="0">
                <a:latin typeface="+mn-lt"/>
              </a:rPr>
              <a:t> 14 </a:t>
            </a:r>
            <a:r>
              <a:rPr lang="tr-TR" sz="2800" dirty="0">
                <a:latin typeface="Arial"/>
                <a:cs typeface="Arial"/>
              </a:rPr>
              <a:t>± 2 </a:t>
            </a:r>
            <a:r>
              <a:rPr lang="tr-TR" sz="2800" dirty="0" err="1">
                <a:latin typeface="Arial"/>
                <a:cs typeface="Arial"/>
              </a:rPr>
              <a:t>days</a:t>
            </a:r>
            <a:endParaRPr lang="tr-TR" sz="2800" dirty="0">
              <a:latin typeface="Arial"/>
              <a:cs typeface="Arial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Ovulation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predictors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for</a:t>
            </a:r>
            <a:r>
              <a:rPr lang="tr-TR" sz="2800" dirty="0">
                <a:latin typeface="+mn-lt"/>
              </a:rPr>
              <a:t> LH </a:t>
            </a:r>
            <a:r>
              <a:rPr lang="tr-TR" sz="2800" dirty="0" err="1">
                <a:latin typeface="+mn-lt"/>
              </a:rPr>
              <a:t>peak</a:t>
            </a:r>
            <a:r>
              <a:rPr lang="tr-TR" sz="2800" dirty="0">
                <a:latin typeface="+mn-lt"/>
              </a:rPr>
              <a:t> in </a:t>
            </a:r>
            <a:r>
              <a:rPr lang="tr-TR" sz="2800" dirty="0" err="1">
                <a:latin typeface="+mn-lt"/>
              </a:rPr>
              <a:t>urine</a:t>
            </a:r>
            <a:r>
              <a:rPr lang="tr-TR" sz="2800" dirty="0">
                <a:latin typeface="+mn-lt"/>
              </a:rPr>
              <a:t>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dirty="0">
                <a:latin typeface="+mn-lt"/>
              </a:rPr>
              <a:t>(</a:t>
            </a:r>
            <a:r>
              <a:rPr lang="tr-TR" sz="2800" dirty="0" err="1">
                <a:latin typeface="+mn-lt"/>
              </a:rPr>
              <a:t>Peak</a:t>
            </a:r>
            <a:r>
              <a:rPr lang="tr-TR" sz="2800" dirty="0">
                <a:latin typeface="+mn-lt"/>
              </a:rPr>
              <a:t>: 8-40 </a:t>
            </a:r>
            <a:r>
              <a:rPr lang="tr-TR" sz="2800" dirty="0" err="1">
                <a:latin typeface="+mn-lt"/>
              </a:rPr>
              <a:t>pre-ovulation</a:t>
            </a:r>
            <a:r>
              <a:rPr lang="tr-TR" sz="2800" dirty="0">
                <a:latin typeface="+mn-lt"/>
              </a:rPr>
              <a:t>)</a:t>
            </a:r>
            <a:endParaRPr lang="en-US" sz="28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3300413"/>
            <a:ext cx="418941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drop</a:t>
            </a:r>
            <a:r>
              <a:rPr lang="tr-TR" sz="2800" dirty="0">
                <a:latin typeface="+mn-lt"/>
              </a:rPr>
              <a:t> in </a:t>
            </a:r>
            <a:r>
              <a:rPr lang="tr-TR" sz="2800" dirty="0" err="1">
                <a:latin typeface="+mn-lt"/>
              </a:rPr>
              <a:t>progesterone</a:t>
            </a:r>
            <a:r>
              <a:rPr lang="tr-TR" sz="2800" dirty="0">
                <a:latin typeface="+mn-lt"/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972301" y="4686300"/>
            <a:ext cx="5334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9800" y="5029200"/>
            <a:ext cx="3873500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2800" dirty="0" err="1">
                <a:latin typeface="+mn-lt"/>
              </a:rPr>
              <a:t>Vasoconstriction</a:t>
            </a:r>
            <a:endParaRPr lang="tr-TR" sz="2800" dirty="0">
              <a:latin typeface="+mn-lt"/>
            </a:endParaRPr>
          </a:p>
          <a:p>
            <a:pPr eaLnBrk="1" hangingPunct="1">
              <a:defRPr/>
            </a:pPr>
            <a:r>
              <a:rPr lang="tr-TR" sz="2800" dirty="0" err="1">
                <a:latin typeface="+mn-lt"/>
              </a:rPr>
              <a:t>Contraction</a:t>
            </a:r>
            <a:r>
              <a:rPr lang="tr-TR" sz="2800" dirty="0">
                <a:latin typeface="+mn-lt"/>
              </a:rPr>
              <a:t> of </a:t>
            </a:r>
            <a:r>
              <a:rPr lang="tr-TR" sz="2800" dirty="0" err="1">
                <a:latin typeface="+mn-lt"/>
              </a:rPr>
              <a:t>uterus</a:t>
            </a:r>
            <a:endParaRPr lang="en-US" sz="2800" dirty="0">
              <a:latin typeface="+mn-lt"/>
            </a:endParaRPr>
          </a:p>
        </p:txBody>
      </p:sp>
      <p:sp>
        <p:nvSpPr>
          <p:cNvPr id="20487" name="AutoShape 8" descr="data:image/jpeg;base64,/9j/4AAQSkZJRgABAQAAAQABAAD/2wCEAAkGBxQTEhUUEhQVFRQXFxcWFxQWFxgYGBUYFxcXFhcWFR0YHCggGBolHRQYITEhJSkrLi8uFx80ODMsNygtLisBCgoKDg0OGxAQGiskICQsLiwsLCwsLCwsLCwtLC8wLCwsLCwsLCwsLC0sLCwsLCwsLCwsLCwsLCwsLCwsLCwsLP/AABEIAKkBAAMBIgACEQEDEQH/xAAbAAABBQEBAAAAAAAAAAAAAAADAAECBAYFB//EAEgQAAIBAgQCBgYHBQYDCQAAAAECAwARBBIhMQVBBhMiUWFxMoGRobHwBxQjQlLB0TNikuHxFXKTorLSU1TCFjQ1RHSCo7PD/8QAGQEBAAMBAQAAAAAAAAAAAAAAAAECAwQF/8QAJxEAAgICAgICAgIDAQAAAAAAAAECEQMSITEEQVFhEyJCoTJxsRT/2gAMAwEAAhEDEQA/APYVFAHEIf8AjRf4i/rR5B2W8j8K84+iTozhMRwyN5sPFIxZwWZQSQGsNa0jBOLkyjbukeloAQCDcHYjUHyqWSvKehXFosBisfEJGOCSWKOO13CSyMwCrb+6wJ/dBrdYDprgpnnVJgRh1zSSHSMC5W4bZtQdqtPDKL45QjNNHcyUslZz/t5hQFdxNHC5ss8kTrEe45iNAeROhrr8c43BhIutxEgRLgA7lidgoGrHyrPSXwW2RDjfFYsJCZp2yxggE2J1Y2Gg13NWUnQ5e0t3XMqkgMwsDcDc7ivOfpO6Sw4jhsqKJI5M0TBJo3iZlEi3ZA4GYC4vba9aIpgTjMF1oP10QDqfStly63t2b771p+L9bd3yU35pGqyUslcnifSiCGbqBnlntcxQoZGUd720UeZFcrinTqFYMRk62OeJf2ckL3VmByFha2UkHXaqLHJ+izkkavJSyVm+hvSdJsIjSu3WJEHmd0ZE8SGICkeVOenmEy9ZafqL2+sdTJ1PnntbL47U/HK6obKrNHkpZK5/E+kGHgSGR3uk8iRRsozBmk9HUbDTfag9H+lWFxryphn6zqsuZgDlOfNYqT6Q7BqNJVdE2jrZKWSjZaWWqkgclLJRstLLQAclLJRstLLQAclLJRstLLQAclLJRstUOO4looHZPTtZfBjoD6t6huiUrObxnpJDA2T9pL+Bfu7emdl3864jdL5rm0Mdv7xPvG/srEYRGMtjckk3Jubm/M95JrW8O4S51cZV315muWWZ+jsWCKXJ2eHdLo3IWVOq/ezZk8LmwI9lvGtPkrzPpBg8pAGxF/ZfT31seg+LMmGAY3KEp6rAr7jb1VriybdmWbEo8o7eSmyUfLTFa2OcAVobLVlloTigIyei3kfhXmX0UdHlxPDELz4lFLODHHKUUgHUaC4vz1r0/LcEd4I9tcnoR0bHD8KuHEhlCljnK5b5jfa5rWOTWDXu0UcbZkvpG4Dh8Lw6GCCMJGcVECBe7XuCWJ1JtzNE+mWELhcNEqokT4iNH0yoEFyA2W1kvr6q1vS3o6MbEkZkMeSVJbhc18hvl3G/fVzj/BYsZA8E65kbu0IPJlPIirxzJat+myrhd0Z/jHCuIYjDyYd/qIR0KaCbsjkV1tp+VZd+HsnFOFYXEsH6iA5Turv2tQDt6C/wCtbhujWMRBF/acnVAZQeoj64LyHWkkX8clH4/wBD48QkAWR4psNbqJ1OZ0tYdq/pg5RcH20jkS4vjn/glBs4/wBNUKnhjlgMyyRlDzBLZTb/ANpIrn43/wAZ4Z/6b/pauxx7oRLjYTHi8YXYW6spCERDzYpnOdyLi5awvoOddCfomGxmGxXWkHDx9Xky+noRe99N+41MMkYxq/n+0RKLbuvgz30NduLFyyf94fEt11/SBA0U9wBLWH6Vp+m8I+o4tgozGBgSBqQoNgTzAzH2mqeM6GkYh8TgsQ+Flk/aqEWSKUi/aZCR2tTqDzNXcP0dYrMMViJJ2mj6ttFjRF1v1SL6JN73JY6Dyqs5Rc97LJNRo866XTsOBcOQEhJWhSUj8GVm1PIXUV622Ej6rq8q9VlyZfu5LWt5WrL4HoSfqpweJxH1jDZMiJ1SxuljdWzhjdhy0FSm6L4tofqx4geptkLdQvXlLWymTNlvb72T1VM5Rlxft/2RGLXo8v4eTLwrBxv24v7UijXN96JrgjxHaYeuveYcOq+iqroALADQbDTlWb4h0JieDC4eJjFHhZ4p10zFzGSbNqNSTqa1NRmyKfX2TCOvYrUrU9KsDQa1K1PSoBrUrU9KgGtStT0qAa1UuLDsA2uAyn32/Or1V8eT1b5VzMFJVfxEC4HttUS6Jj2YzCZSRoLg3/nXXkJIrF4vpL1M7R/V5CodhmSzWC63YaEXB9xG9dbieImeJGgYqrgHMBc5Tbl69tD4ivPSa7PUavoPxXBl10F7U/Q7iPVq2ZTZ3VQR3i6k+WoqHRrDTql52Un90OO/8bEn2VdwmCAksoPp3IubakMdPWfZSNxf6lJayTUjX0xFSpjXonmkGFBejGgvQCSjLQUoy0BMU9MKegGp6VKgGpXp6znTDHMqLEhsX9M3ItHsbW2J29tErJirdDS9N8IrlC7kg2usbspt+EgdoeIqa9MsJ+Nx5wy/7ayuFgAaQsVWO6rDGq6KijtO5FiXcm1r2AUczQVw8YZw8isu8ZK9sk3JVraIg7KrcM25JO1aao20j8M2P/bPBc5reaSD/pqa9MMF/wAwnrDD4isAkULICTAshtdQ4aNddrhgzC3PS/dyosHDsOS+cKoDHIFkRy6C+VmN1AZrejYWPM701j9k6Q+zfL0pwZ/8xF/Fb40QdI8J/wAxD/Gv615theHC0edIwxSSWXLMgCOTaHCpqb2HpSEW00Otqu4bhUTBcz5GOXMt82S/pDMNGtrqBY91NUV0h9m/HH8L/wAzB/iJ+tTHG8MdsRD/AIifrXmiYJcoJUgtI62Dj7OME5JJCb5iQASEBtnA0ALU8+EjVrDOyhHYsttCtssYU6uz62y3tbXemiI0j8s9NHFoP+NF/iL+tWIplYXUhgdiCCPaK8jMarlDWDFVJW4YqSLst8ovba/O1bb6O58+GbuE0ijwtbbwvUShSsTx0rNVSpUqoZCpUqHNMqgljYAXJPcKAmTXJ4n0jw0F+tlUEbi9yPP551550/8ApNyHqcKDmG8nd/dFeTYrikhJJbfwJ9WuxrNyfo2jjX8j23+2cNiJpDEwYX10sb2udDVrBcWiWIAOCynKQtiQe4gbV4PhMY8D9ZG2+jAG1x8OdbPo5jA/aUFzf7iL1gPPMWNh7K5ckXF2ehh1mtb6PT5uKLfLmBPh8KscCxoMuttR7+Xz41huKYoRZWy2c3uSczbbE8623Q/hbJGJJR9oeR+4P1+FMSlKVlPIUYRNZSNQjapmu48wgaC9GNBegElGWgpRloCYp6YU9AKlSpUAxrzrjsDSyO/WjViMoGoA0HpG3KvRTXnc6EySW5O/q7RrXErZ0+MrbOSvBu9yfWv+6jx8F8T8+Rq5k5C5PhROqI3rejrf+ykvAF/CP4f5URejqH7q7W9Hl3bbVbU0dSKq0zKVlWHo5ECCFQEc7AHnzt4n20WPozhxb7OPTwHh4fur/CKs9UWFwL8rcza1/wDUPbQpMMRa43NtxvYH4Gq19mffsHio4ItLF27lGnrNrCuRjMa7aIEhXa/av3auy2Hursthn7iNha/M8h86VHqXGva58/bzqUki8aRkcfC2HRncHO10Tc3axLG/OwHLvrc/RRphHHdM3vVT+dYzpYvbw3iZd9vRWtp9Fz3gm8J2HsRAfeDVcj4M88m0bSlSpVgcoqx30lcRMGFkZdXdTGi63uSAbAa2sT7u+tga876cdIIXlgj1a0oBAI1D9m9hr2b39dZ5HSNcMbkeHrhZ55mUK7ysSzacybknurZ8M+jaaUKZZBGCe0trtbz2r0ThHBI4ixRAC2552uSPjVPEY3EpKydWoAsUlW5vc2yyJe7Dncbd9cv5JS64O3SK+yhjPowwjKAC4IG+a9YHpBwXEcLcvE+aJvvMNAe5rEe2vY5OIZUBlIS41ubD31RkEE80Sz2KB1IvbK0mpjVvAkE+YA50hJuVCS1Wxwvo76PTyZMXjgQxAMURFgt9Q7A632sOW+vL06JtNNaBijyG53PhUsMLeVdDkovWJxu5/tJllXNGinBqt1JO5I8B+tFVAP51eKZR0HNBepo1QerlBJRloKUZaAmKemFPQCpUqVAMaw3FZUjE0j3WKLM7lRmNs1ibczc1uTWE6brbhmPPMpJc/wB1hb4mtcXdGkJuKbRYlxCoywqjxSNfIJVt1mUXYIykqzgAnLcG2wqlKr8710ekuAlZXneRFGGSaeJY1NzMIZFDuzHZQxsANzrfSqWKnmR8JH1kkjYpXmZkjhvGsMcZKQBgAMzSqSWzGwNt9NIstHyHHtFMqaLDcsi65pC4QW3MahmueWjCpY3GzRLIDExvJhosPNOir2sQ/VsJFSwfqzY3FswYDlc3cRgnjxmBVnEilsR2sqowYxDSyAKQbE30ItzvpOxeXk2uEVcPiMyho3DIwurowKt4gjfap5272NvPyqp0f4rJio8IoWNJZsO2IlYISkaK4jCxpm1ZiTubC2xvVzi+GnRsMBJF28UFv1TLmUxOVEgWQA9oNcDQ3Xa2p90yv5lV0QMjd53vud++oNORpc91qPhGeYy9V1SLHI0Ad0d+tlSwkNhIuSMMco1J0OvfyP7RMphEUcatJHijJ1pdhDLhZIo2AyEGRczt3X01GtQSssTk9LH7eHYHVeuIPcci2Nar6HlthZgNhP6/2UR18day3SKMNJh8xsiiVntt2UW4F9gW7+Vaj6HpC2HxBPPEt/8AVFUZP8Rllao31MaRNVMUGYWVsgP3gO16r7eyuZmCOZxJsRMJUhZIwOyGZWYseZ0IsuttjevL+AdFMTDjJJMaAEjN1e4YTFtip/CBvoLGw5V69w/CCJAgZnAv2nN2Nze5NtaWPwSTRtG4urAjTQjxB5Gs5Y7V+zWGXV16M3i8f1ZzHbQe06VZjxYJAYBWOqg2ufLxob8PKr1cwD6FbkDLINrkHv5is7xTEsBkCsSuwYkbab7jz18q49WuzvglNcBek2A+sG4L2Rh6BGoHpDUHfv8AjUOhPBXmhYYpFymS6kKFLhVADWG1yC199tqH0ed55GiUgxr+1cEkLe32YPNj38hc1vMOgvYAWA0HdXR48X2zn8qSX6osJhFHNibAXJuTbv0qKpr4Dv5Ue/f7apx4i7MLbNa58P6106Ls4tm+C0W7vbSvTLTE0A4bWiPVdjVhjQCSjLQUoy0BMU9MKegFSpUqAY1mmw6yriIJkDxuzAqbjMp3GmtaU1xpYu0xHeavA0x+0xYsiRXRx2XVkYai6sMpAtqNDVDGRRusa3K9VbqnUuHjKrlBVspvpoQQQeYNWpQ1tda4fE5LKQQ5vzRGfYg2YC2h7rjS9aRjZfVMtYnDrJG0csrSBipzO2VkKHMjRZI1VGVrG9twL3p/qwMsM0k/WSQlshLoi2dcrBlVQCTYG++mlhcHPunITTiwv2o5NbBW0Og3zX781htTyMD2uvYAktqki2DSKShA1A1y3tcAnXStNPsjRHUwXBo4Y8OkMuV8OrRxy542LI5BZJFNldSVXuII0Iuat4xGkCZplMkcqzI46rKpAK5cme5Ugtu19d9BWcgnVfTxOdTltowsY2V5ADbXMjqvfvvyFhMRlCGTEow0uSxGcorCW9wAAS0bW89dhRwbd2PxI0Cq0TSNDIidY3WMrKHVZCAGeICQFc1rlWuLjxN+bFgY4+pyFvso54+1YtIcQ0bvK5Fu0WiJ0H3qtxrcAjUHYjY+VFEF6joaJGM6aKcsR5AsD4g5Tb2qK130NxkYWa/PEMf/AI46y/Slw4HcGH5/pWv+iVbYSTvM7E/wpb3VGX/Etl4RtJmAGtVc96liZdbHbv7vOgrceXI1znMWAaaTba/hUA1EBoDH/SBHOMKHw+cyRuG1N8q2Oa4HpDlv430rM8YxjL1au+ZsoLEWylspPZ0vbMOdepzwhwVYXB0I768z6f8ARuSN4JIgzxlxHJYXKBiAGNuRBIvyIHfVXji3bNoZXFami6F4EQ4ePS2cZm01zWFvcLeoVpMEu58fn41SnT7Ps8tRV7Dx2UXuD33+ffVjNuyw1c/h0mdS1rXZwPEBiAfI2Bq6xIHzrVPhyEIoIC2Hoj7um1xp8mpKot1A1JjUTVSQcp089PbVlT2RVNzdvAD47fCrUfoigCJRloKUFseo218f0tqaAvinrnPjSN7DzsPzoR4j++PaP0oTR1qVV0zEb+y36UCfEMm/wv8A6Tf3UFF41zmGp0G519dFi4gp3IGtr3uL93eD52qvLNZmHjVoloAZXtVN4MwuKtTqDY6g+B0PmKq4aYdYVAPa2JIINrai2250Opsa0Rsjm4jB6ntyrcgnK7C1gRoNhe+vkKAuHIN+tm8i9wfA6V1uJPGgJZwALe/QAW3JoCJfX41opFkc8YN7ftpSdNfs9COfoWPrvR8NgiBZmMm+rBb2NtOyBfb310UiqyiCoc2VcimmFqvxmcRJYem+3gOZrpYrFrEuZvUObHurHY7EtIxZtz7B4Cogm3ZbHFyds4HE0L5UXck/5VYn4V6N9HYAimA5Tf8A5R1gW0kB/dk/02/Otj9FUmaPFkXt9ZNr7/sIfzqMz5ojyV+xpWcZjyN9jz8Qaj1ZGqm37p29VTxC2Y+OvKh3XYXPkTb36fGsjkJLKNjoe6jK9c7FRyWuva/da1x/dYAe+9VYOKi+R7o/4X0PqOzDxHupQO+DUr1SjxANHWSoBGSDUHl3UYGoSNp66ZW58+Y+dxQEMRKFsDsWCj18qmtuVAxZuVFr63Hq5++potqMkkxqLNYXNIUMm58B8/lUAZAQNdzqfn52q4BoKrGrR2oCpxO/UvYkG243GutcLDT9mxNraW5eoitFiUvG4GpKm3nbSs5Cup+fh+YoWidmeMZFYW25fy/WqiWOnh8866ECArqAdOYU/oaBNFbYKPIAfCoJs7a7Vz+KMOyPHlr7udThOg29n6mq8ur65iO4Gw/y2oQkc/jEwNwAR3k7kDl3geetPj0brnKm+ouDpy5VWljLtlUXJuABbT2aD31exKWkPfp7gKuuC6dFczH7wI865OJlVZFkUi4vcciCLEab/GtFkzDuPfWbxuAiklCupVrm+Rimdcp3tv571e+DSMjqwKGscqstgyMQpI8L2vpffxo4Sq0FoxlB0AAW/JeQ8ak2JAqUQWhQcRiwvie6qM+N7q5s2Jq6iWjCxY6cubtr3eHgK58lFkkoDNWqR0xVHN4hIVZSLX1XX94Fa130Pj7DFd31ogHvtFEPjespxGwBY/dsfj/Ktt9FOFyYENzkkeQ+N7D8qxzHPnfZpuIrsbXoCMO63zyq1xD0b939KpRv/WsEcbDXvVDinDkmWzqD48x5VdV77UzMLX2HfViDD4yLEYb9k5Zfwtr7OY9RoUXTtIwTiAUA3Ze0AO8ga+y9arGdodldO9v0ryrp3wmSRlVPRDrnsN+0NPj7qlqyUz0/BdI4JVGWVSbd9jbkbHUGuqs479fnavGcRwFnC5D2rAEd2mvz416l0d4FDAoZC0hKgdYxJNtfRGyb/rtWSmm6s0ljcVZ1o3OtwQb8+6pg1FjTKPfUlCM0lh4mngWw/P58qGpzG/s9tHA5VIEBVp6rjcVYeoAkrl8SgAkvtmF9O8b11EqtxaO6A9x+On6UJRWw+LAFu17Qf9VDmxKnv9i/kKqwnlUmQUJL2HxAt/QflVWXFdom3rOvxqMRtegTWoiS50fu0rsdbAa/3jpbu9E+2g8VlIlkAIDW0JFwCVFiRcXF+VdLo/BlRm/G1/YAo+FUeLcJd5mdWUAgaG972ty8qsqvklVZXjml5mHlsHHn38q4fGsPNKUKtEjIxZWDPzFirdjY328K7f8AZMo++n+b9KBJweU/eT2t/trROJeKS9nGgnkFllIL21ym6355T3UR8RVyTgEx5xfxN/toDdHZ++L+Nv8AbV1KPybJw+Si8t6rsTV7E9E5nAzrE1jcfakWO24AqjjOibouYxkj0fspZC1j4KbkXq6nH5LqcRIN7m2hIvzNtB66sjDJp9oOXIc7+PK1ciThxBYhJQzXvrMvpbkXGneNKhJhmH3pl5/tWFj4XX5tV+H7DmNxyMmJlHpEoo8ySK9c4NghDBHENMiAeu2tYDgODE+JiG6owdragZAbA+sj2V6LxDFCKNnP3ReuXNI5szuVIyHSeZ0xQKS5RYZkN9hpoe4+XKr8GMBA7vD528azXHsVBij9ooc2DKQxUqGHohkYEbG4vT4XiAVQqrYDQC/5n868v/06SdHY/G3gk+0jaRtfu8htUiL78uX51loeMOL2tr36+yqOJ45IdGY+WgHu/OtH5sEujBeDNs1OMx0a7uL/AIRqfdWY4nKsluzlUG++pPjbbc1zJuJd1U5cfeuXJ5mSfC4OvF4UIu3ydUzqugovDek/UG0lzCTuNTHfc23K9437u6s8ZideXM1KGJnPoNl7yLeOgOpqmCORSuJrm/FrUz1aKUMoZSCp1BBBBHgaIz2BPs86wHCp5sO1oxmU3uhJsdP8p8RWujmaTUi1r2Gum1evFt9nizik+C+g09Zo21QTQU7VJUkm486sPVePcVYegGSpyxhlKnmLUNDRVNAcV+GOv7w7x83Hvpmw7d3z667wNK9C2xnxhm/Cfd/OiDhbsfwjvI19Qub+uu7emvQjYbDxBFCrsBYVF99anmqDN4j21DCAxFrEOq+YNxSyUQuO+odYKAiF7hf55VNtfui/iLVHrB82/WoNiB8i/wAL0JEyXsbWPMcqbJ3VBsUvyD+lEw8gY6ctf6d9OQX6YgVG9K9SVHVANgBQ8ZBnjZNO0pGouNRvap3pXoweO8TwK4bOWLxkmwUgsHKnXICM2l+XeKrxz5gCNjtXqfSHAJIuYi7jRD3c7/OtcjC9GsOou0YZ9yxuTc721sPIVxvxLZ6S85a8rkw7FuZ9XP2DWprw+RxcAnxOl/K9ehpw+JR2UVfIAUTqF7hV4+FD2ZS8+f8AE8/h6PSHVtvfVr+w8q3yjQjU66X7jW1MdVMfH2G9W3mK6I4ccekc8vJyS7Zn4MJY2I07q7keDBG3n8T77UP6uPn5+b1fwzfPv/IVNUZt2Ai4eF20/ob/ABq5DFb39/cKmnj88zUz8/PztUkBr3qN6gtPmqAFiPaFWXqnG2o86tOaAgpqYagipigC5qfNQqegCZqWah0qAJmqJAqNKgHyr3D2Usi/hHsFNSoB8i9w9lBkh/CctFpUADI/4vf/ACqeHisbk3O3l30SlSwEzUs1DpUATNSzUOlQFbGPdgOQoZNPP6RoRqUQyRamvUJKcVJA9Ax5+zbyqyKpcT/ZP5VIELEfPz8imUWv66FF8+6p4jceZqpYsiT59dFLfPz51Vg5Ubl6vyFAGz/Pz507GgDf21I7CoAQNV1jXOq+aA//2Q=="/>
          <p:cNvSpPr>
            <a:spLocks noChangeAspect="1" noChangeArrowheads="1"/>
          </p:cNvSpPr>
          <p:nvPr/>
        </p:nvSpPr>
        <p:spPr bwMode="auto">
          <a:xfrm>
            <a:off x="155575" y="-966788"/>
            <a:ext cx="3048000" cy="20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8" name="AutoShape 10" descr="data:image/jpeg;base64,/9j/4AAQSkZJRgABAQAAAQABAAD/2wCEAAkGBxQTEhUUEhQVFRQXFxcWFxQWFxgYGBUYFxcXFhcWFR0YHCggGBolHRQYITEhJSkrLi8uFx80ODMsNygtLisBCgoKDg0OGxAQGiskICQsLiwsLCwsLCwsLCwtLC8wLCwsLCwsLCwsLC0sLCwsLCwsLCwsLCwsLCwsLCwsLCwsLP/AABEIAKkBAAMBIgACEQEDEQH/xAAbAAABBQEBAAAAAAAAAAAAAAADAAECBAYFB//EAEgQAAIBAgQCBgYHBQYDCQAAAAECAwARBBIhMQVBBhMiUWFxMoGRobHwBxQjQlLB0TNikuHxFXKTorLSU1TCFjQ1RHSCo7PD/8QAGQEBAAMBAQAAAAAAAAAAAAAAAAECAwQF/8QAJxEAAgICAgICAgIDAQAAAAAAAAECEQMSITEEQVFhEyJCoTJxsRT/2gAMAwEAAhEDEQA/APYVFAHEIf8AjRf4i/rR5B2W8j8K84+iTozhMRwyN5sPFIxZwWZQSQGsNa0jBOLkyjbukeloAQCDcHYjUHyqWSvKehXFosBisfEJGOCSWKOO13CSyMwCrb+6wJ/dBrdYDprgpnnVJgRh1zSSHSMC5W4bZtQdqtPDKL45QjNNHcyUslZz/t5hQFdxNHC5ss8kTrEe45iNAeROhrr8c43BhIutxEgRLgA7lidgoGrHyrPSXwW2RDjfFYsJCZp2yxggE2J1Y2Gg13NWUnQ5e0t3XMqkgMwsDcDc7ivOfpO6Sw4jhsqKJI5M0TBJo3iZlEi3ZA4GYC4vba9aIpgTjMF1oP10QDqfStly63t2b771p+L9bd3yU35pGqyUslcnifSiCGbqBnlntcxQoZGUd720UeZFcrinTqFYMRk62OeJf2ckL3VmByFha2UkHXaqLHJ+izkkavJSyVm+hvSdJsIjSu3WJEHmd0ZE8SGICkeVOenmEy9ZafqL2+sdTJ1PnntbL47U/HK6obKrNHkpZK5/E+kGHgSGR3uk8iRRsozBmk9HUbDTfag9H+lWFxryphn6zqsuZgDlOfNYqT6Q7BqNJVdE2jrZKWSjZaWWqkgclLJRstLLQAclLJRstLLQAclLJRstLLQAclLJRstUOO4looHZPTtZfBjoD6t6huiUrObxnpJDA2T9pL+Bfu7emdl3864jdL5rm0Mdv7xPvG/srEYRGMtjckk3Jubm/M95JrW8O4S51cZV315muWWZ+jsWCKXJ2eHdLo3IWVOq/ezZk8LmwI9lvGtPkrzPpBg8pAGxF/ZfT31seg+LMmGAY3KEp6rAr7jb1VriybdmWbEo8o7eSmyUfLTFa2OcAVobLVlloTigIyei3kfhXmX0UdHlxPDELz4lFLODHHKUUgHUaC4vz1r0/LcEd4I9tcnoR0bHD8KuHEhlCljnK5b5jfa5rWOTWDXu0UcbZkvpG4Dh8Lw6GCCMJGcVECBe7XuCWJ1JtzNE+mWELhcNEqokT4iNH0yoEFyA2W1kvr6q1vS3o6MbEkZkMeSVJbhc18hvl3G/fVzj/BYsZA8E65kbu0IPJlPIirxzJat+myrhd0Z/jHCuIYjDyYd/qIR0KaCbsjkV1tp+VZd+HsnFOFYXEsH6iA5Turv2tQDt6C/wCtbhujWMRBF/acnVAZQeoj64LyHWkkX8clH4/wBD48QkAWR4psNbqJ1OZ0tYdq/pg5RcH20jkS4vjn/glBs4/wBNUKnhjlgMyyRlDzBLZTb/ANpIrn43/wAZ4Z/6b/pauxx7oRLjYTHi8YXYW6spCERDzYpnOdyLi5awvoOddCfomGxmGxXWkHDx9Xky+noRe99N+41MMkYxq/n+0RKLbuvgz30NduLFyyf94fEt11/SBA0U9wBLWH6Vp+m8I+o4tgozGBgSBqQoNgTzAzH2mqeM6GkYh8TgsQ+Flk/aqEWSKUi/aZCR2tTqDzNXcP0dYrMMViJJ2mj6ttFjRF1v1SL6JN73JY6Dyqs5Rc97LJNRo866XTsOBcOQEhJWhSUj8GVm1PIXUV622Ej6rq8q9VlyZfu5LWt5WrL4HoSfqpweJxH1jDZMiJ1SxuljdWzhjdhy0FSm6L4tofqx4geptkLdQvXlLWymTNlvb72T1VM5Rlxft/2RGLXo8v4eTLwrBxv24v7UijXN96JrgjxHaYeuveYcOq+iqroALADQbDTlWb4h0JieDC4eJjFHhZ4p10zFzGSbNqNSTqa1NRmyKfX2TCOvYrUrU9KsDQa1K1PSoBrUrU9KgGtStT0qAa1UuLDsA2uAyn32/Or1V8eT1b5VzMFJVfxEC4HttUS6Jj2YzCZSRoLg3/nXXkJIrF4vpL1M7R/V5CodhmSzWC63YaEXB9xG9dbieImeJGgYqrgHMBc5Tbl69tD4ivPSa7PUavoPxXBl10F7U/Q7iPVq2ZTZ3VQR3i6k+WoqHRrDTql52Un90OO/8bEn2VdwmCAksoPp3IubakMdPWfZSNxf6lJayTUjX0xFSpjXonmkGFBejGgvQCSjLQUoy0BMU9MKegGp6VKgGpXp6znTDHMqLEhsX9M3ItHsbW2J29tErJirdDS9N8IrlC7kg2usbspt+EgdoeIqa9MsJ+Nx5wy/7ayuFgAaQsVWO6rDGq6KijtO5FiXcm1r2AUczQVw8YZw8isu8ZK9sk3JVraIg7KrcM25JO1aao20j8M2P/bPBc5reaSD/pqa9MMF/wAwnrDD4isAkULICTAshtdQ4aNddrhgzC3PS/dyosHDsOS+cKoDHIFkRy6C+VmN1AZrejYWPM701j9k6Q+zfL0pwZ/8xF/Fb40QdI8J/wAxD/Gv615theHC0edIwxSSWXLMgCOTaHCpqb2HpSEW00Otqu4bhUTBcz5GOXMt82S/pDMNGtrqBY91NUV0h9m/HH8L/wAzB/iJ+tTHG8MdsRD/AIifrXmiYJcoJUgtI62Dj7OME5JJCb5iQASEBtnA0ALU8+EjVrDOyhHYsttCtssYU6uz62y3tbXemiI0j8s9NHFoP+NF/iL+tWIplYXUhgdiCCPaK8jMarlDWDFVJW4YqSLst8ovba/O1bb6O58+GbuE0ijwtbbwvUShSsTx0rNVSpUqoZCpUqHNMqgljYAXJPcKAmTXJ4n0jw0F+tlUEbi9yPP551550/8ApNyHqcKDmG8nd/dFeTYrikhJJbfwJ9WuxrNyfo2jjX8j23+2cNiJpDEwYX10sb2udDVrBcWiWIAOCynKQtiQe4gbV4PhMY8D9ZG2+jAG1x8OdbPo5jA/aUFzf7iL1gPPMWNh7K5ckXF2ehh1mtb6PT5uKLfLmBPh8KscCxoMuttR7+Xz41huKYoRZWy2c3uSczbbE8623Q/hbJGJJR9oeR+4P1+FMSlKVlPIUYRNZSNQjapmu48wgaC9GNBegElGWgpRloCYp6YU9AKlSpUAxrzrjsDSyO/WjViMoGoA0HpG3KvRTXnc6EySW5O/q7RrXErZ0+MrbOSvBu9yfWv+6jx8F8T8+Rq5k5C5PhROqI3rejrf+ykvAF/CP4f5URejqH7q7W9Hl3bbVbU0dSKq0zKVlWHo5ECCFQEc7AHnzt4n20WPozhxb7OPTwHh4fur/CKs9UWFwL8rcza1/wDUPbQpMMRa43NtxvYH4Gq19mffsHio4ItLF27lGnrNrCuRjMa7aIEhXa/av3auy2Hursthn7iNha/M8h86VHqXGva58/bzqUki8aRkcfC2HRncHO10Tc3axLG/OwHLvrc/RRphHHdM3vVT+dYzpYvbw3iZd9vRWtp9Fz3gm8J2HsRAfeDVcj4M88m0bSlSpVgcoqx30lcRMGFkZdXdTGi63uSAbAa2sT7u+tga876cdIIXlgj1a0oBAI1D9m9hr2b39dZ5HSNcMbkeHrhZ55mUK7ysSzacybknurZ8M+jaaUKZZBGCe0trtbz2r0ThHBI4ixRAC2552uSPjVPEY3EpKydWoAsUlW5vc2yyJe7Dncbd9cv5JS64O3SK+yhjPowwjKAC4IG+a9YHpBwXEcLcvE+aJvvMNAe5rEe2vY5OIZUBlIS41ubD31RkEE80Sz2KB1IvbK0mpjVvAkE+YA50hJuVCS1Wxwvo76PTyZMXjgQxAMURFgt9Q7A632sOW+vL06JtNNaBijyG53PhUsMLeVdDkovWJxu5/tJllXNGinBqt1JO5I8B+tFVAP51eKZR0HNBepo1QerlBJRloKUZaAmKemFPQCpUqVAMaw3FZUjE0j3WKLM7lRmNs1ibczc1uTWE6brbhmPPMpJc/wB1hb4mtcXdGkJuKbRYlxCoywqjxSNfIJVt1mUXYIykqzgAnLcG2wqlKr8710ekuAlZXneRFGGSaeJY1NzMIZFDuzHZQxsANzrfSqWKnmR8JH1kkjYpXmZkjhvGsMcZKQBgAMzSqSWzGwNt9NIstHyHHtFMqaLDcsi65pC4QW3MahmueWjCpY3GzRLIDExvJhosPNOir2sQ/VsJFSwfqzY3FswYDlc3cRgnjxmBVnEilsR2sqowYxDSyAKQbE30ItzvpOxeXk2uEVcPiMyho3DIwurowKt4gjfap5272NvPyqp0f4rJio8IoWNJZsO2IlYISkaK4jCxpm1ZiTubC2xvVzi+GnRsMBJF28UFv1TLmUxOVEgWQA9oNcDQ3Xa2p90yv5lV0QMjd53vud++oNORpc91qPhGeYy9V1SLHI0Ad0d+tlSwkNhIuSMMco1J0OvfyP7RMphEUcatJHijJ1pdhDLhZIo2AyEGRczt3X01GtQSssTk9LH7eHYHVeuIPcci2Nar6HlthZgNhP6/2UR18day3SKMNJh8xsiiVntt2UW4F9gW7+Vaj6HpC2HxBPPEt/8AVFUZP8Rllao31MaRNVMUGYWVsgP3gO16r7eyuZmCOZxJsRMJUhZIwOyGZWYseZ0IsuttjevL+AdFMTDjJJMaAEjN1e4YTFtip/CBvoLGw5V69w/CCJAgZnAv2nN2Nze5NtaWPwSTRtG4urAjTQjxB5Gs5Y7V+zWGXV16M3i8f1ZzHbQe06VZjxYJAYBWOqg2ufLxob8PKr1cwD6FbkDLINrkHv5is7xTEsBkCsSuwYkbab7jz18q49WuzvglNcBek2A+sG4L2Rh6BGoHpDUHfv8AjUOhPBXmhYYpFymS6kKFLhVADWG1yC199tqH0ed55GiUgxr+1cEkLe32YPNj38hc1vMOgvYAWA0HdXR48X2zn8qSX6osJhFHNibAXJuTbv0qKpr4Dv5Ue/f7apx4i7MLbNa58P6106Ls4tm+C0W7vbSvTLTE0A4bWiPVdjVhjQCSjLQUoy0BMU9MKegFSpUqAY1mmw6yriIJkDxuzAqbjMp3GmtaU1xpYu0xHeavA0x+0xYsiRXRx2XVkYai6sMpAtqNDVDGRRusa3K9VbqnUuHjKrlBVspvpoQQQeYNWpQ1tda4fE5LKQQ5vzRGfYg2YC2h7rjS9aRjZfVMtYnDrJG0csrSBipzO2VkKHMjRZI1VGVrG9twL3p/qwMsM0k/WSQlshLoi2dcrBlVQCTYG++mlhcHPunITTiwv2o5NbBW0Og3zX781htTyMD2uvYAktqki2DSKShA1A1y3tcAnXStNPsjRHUwXBo4Y8OkMuV8OrRxy542LI5BZJFNldSVXuII0Iuat4xGkCZplMkcqzI46rKpAK5cme5Ugtu19d9BWcgnVfTxOdTltowsY2V5ADbXMjqvfvvyFhMRlCGTEow0uSxGcorCW9wAAS0bW89dhRwbd2PxI0Cq0TSNDIidY3WMrKHVZCAGeICQFc1rlWuLjxN+bFgY4+pyFvso54+1YtIcQ0bvK5Fu0WiJ0H3qtxrcAjUHYjY+VFEF6joaJGM6aKcsR5AsD4g5Tb2qK130NxkYWa/PEMf/AI46y/Slw4HcGH5/pWv+iVbYSTvM7E/wpb3VGX/Etl4RtJmAGtVc96liZdbHbv7vOgrceXI1znMWAaaTba/hUA1EBoDH/SBHOMKHw+cyRuG1N8q2Oa4HpDlv430rM8YxjL1au+ZsoLEWylspPZ0vbMOdepzwhwVYXB0I768z6f8ARuSN4JIgzxlxHJYXKBiAGNuRBIvyIHfVXji3bNoZXFami6F4EQ4ePS2cZm01zWFvcLeoVpMEu58fn41SnT7Ps8tRV7Dx2UXuD33+ffVjNuyw1c/h0mdS1rXZwPEBiAfI2Bq6xIHzrVPhyEIoIC2Hoj7um1xp8mpKot1A1JjUTVSQcp089PbVlT2RVNzdvAD47fCrUfoigCJRloKUFseo218f0tqaAvinrnPjSN7DzsPzoR4j++PaP0oTR1qVV0zEb+y36UCfEMm/wv8A6Tf3UFF41zmGp0G519dFi4gp3IGtr3uL93eD52qvLNZmHjVoloAZXtVN4MwuKtTqDY6g+B0PmKq4aYdYVAPa2JIINrai2250Opsa0Rsjm4jB6ntyrcgnK7C1gRoNhe+vkKAuHIN+tm8i9wfA6V1uJPGgJZwALe/QAW3JoCJfX41opFkc8YN7ftpSdNfs9COfoWPrvR8NgiBZmMm+rBb2NtOyBfb310UiqyiCoc2VcimmFqvxmcRJYem+3gOZrpYrFrEuZvUObHurHY7EtIxZtz7B4Cogm3ZbHFyds4HE0L5UXck/5VYn4V6N9HYAimA5Tf8A5R1gW0kB/dk/02/Otj9FUmaPFkXt9ZNr7/sIfzqMz5ojyV+xpWcZjyN9jz8Qaj1ZGqm37p29VTxC2Y+OvKh3XYXPkTb36fGsjkJLKNjoe6jK9c7FRyWuva/da1x/dYAe+9VYOKi+R7o/4X0PqOzDxHupQO+DUr1SjxANHWSoBGSDUHl3UYGoSNp66ZW58+Y+dxQEMRKFsDsWCj18qmtuVAxZuVFr63Hq5++potqMkkxqLNYXNIUMm58B8/lUAZAQNdzqfn52q4BoKrGrR2oCpxO/UvYkG243GutcLDT9mxNraW5eoitFiUvG4GpKm3nbSs5Cup+fh+YoWidmeMZFYW25fy/WqiWOnh8866ECArqAdOYU/oaBNFbYKPIAfCoJs7a7Vz+KMOyPHlr7udThOg29n6mq8ur65iO4Gw/y2oQkc/jEwNwAR3k7kDl3geetPj0brnKm+ouDpy5VWljLtlUXJuABbT2aD31exKWkPfp7gKuuC6dFczH7wI865OJlVZFkUi4vcciCLEab/GtFkzDuPfWbxuAiklCupVrm+Rimdcp3tv571e+DSMjqwKGscqstgyMQpI8L2vpffxo4Sq0FoxlB0AAW/JeQ8ak2JAqUQWhQcRiwvie6qM+N7q5s2Jq6iWjCxY6cubtr3eHgK58lFkkoDNWqR0xVHN4hIVZSLX1XX94Fa130Pj7DFd31ogHvtFEPjespxGwBY/dsfj/Ktt9FOFyYENzkkeQ+N7D8qxzHPnfZpuIrsbXoCMO63zyq1xD0b939KpRv/WsEcbDXvVDinDkmWzqD48x5VdV77UzMLX2HfViDD4yLEYb9k5Zfwtr7OY9RoUXTtIwTiAUA3Ze0AO8ga+y9arGdodldO9v0ryrp3wmSRlVPRDrnsN+0NPj7qlqyUz0/BdI4JVGWVSbd9jbkbHUGuqs479fnavGcRwFnC5D2rAEd2mvz416l0d4FDAoZC0hKgdYxJNtfRGyb/rtWSmm6s0ljcVZ1o3OtwQb8+6pg1FjTKPfUlCM0lh4mngWw/P58qGpzG/s9tHA5VIEBVp6rjcVYeoAkrl8SgAkvtmF9O8b11EqtxaO6A9x+On6UJRWw+LAFu17Qf9VDmxKnv9i/kKqwnlUmQUJL2HxAt/QflVWXFdom3rOvxqMRtegTWoiS50fu0rsdbAa/3jpbu9E+2g8VlIlkAIDW0JFwCVFiRcXF+VdLo/BlRm/G1/YAo+FUeLcJd5mdWUAgaG972ty8qsqvklVZXjml5mHlsHHn38q4fGsPNKUKtEjIxZWDPzFirdjY328K7f8AZMo++n+b9KBJweU/eT2t/trROJeKS9nGgnkFllIL21ym6355T3UR8RVyTgEx5xfxN/toDdHZ++L+Nv8AbV1KPybJw+Si8t6rsTV7E9E5nAzrE1jcfakWO24AqjjOibouYxkj0fspZC1j4KbkXq6nH5LqcRIN7m2hIvzNtB66sjDJp9oOXIc7+PK1ciThxBYhJQzXvrMvpbkXGneNKhJhmH3pl5/tWFj4XX5tV+H7DmNxyMmJlHpEoo8ySK9c4NghDBHENMiAeu2tYDgODE+JiG6owdragZAbA+sj2V6LxDFCKNnP3ReuXNI5szuVIyHSeZ0xQKS5RYZkN9hpoe4+XKr8GMBA7vD528azXHsVBij9ooc2DKQxUqGHohkYEbG4vT4XiAVQqrYDQC/5n868v/06SdHY/G3gk+0jaRtfu8htUiL78uX51loeMOL2tr36+yqOJ45IdGY+WgHu/OtH5sEujBeDNs1OMx0a7uL/AIRqfdWY4nKsluzlUG++pPjbbc1zJuJd1U5cfeuXJ5mSfC4OvF4UIu3ydUzqugovDek/UG0lzCTuNTHfc23K9437u6s8ZideXM1KGJnPoNl7yLeOgOpqmCORSuJrm/FrUz1aKUMoZSCp1BBBBHgaIz2BPs86wHCp5sO1oxmU3uhJsdP8p8RWujmaTUi1r2Gum1evFt9nizik+C+g09Zo21QTQU7VJUkm486sPVePcVYegGSpyxhlKnmLUNDRVNAcV+GOv7w7x83Hvpmw7d3z667wNK9C2xnxhm/Cfd/OiDhbsfwjvI19Qub+uu7emvQjYbDxBFCrsBYVF99anmqDN4j21DCAxFrEOq+YNxSyUQuO+odYKAiF7hf55VNtfui/iLVHrB82/WoNiB8i/wAL0JEyXsbWPMcqbJ3VBsUvyD+lEw8gY6ctf6d9OQX6YgVG9K9SVHVANgBQ8ZBnjZNO0pGouNRvap3pXoweO8TwK4bOWLxkmwUgsHKnXICM2l+XeKrxz5gCNjtXqfSHAJIuYi7jRD3c7/OtcjC9GsOou0YZ9yxuTc721sPIVxvxLZ6S85a8rkw7FuZ9XP2DWprw+RxcAnxOl/K9ehpw+JR2UVfIAUTqF7hV4+FD2ZS8+f8AE8/h6PSHVtvfVr+w8q3yjQjU66X7jW1MdVMfH2G9W3mK6I4ccekc8vJyS7Zn4MJY2I07q7keDBG3n8T77UP6uPn5+b1fwzfPv/IVNUZt2Ai4eF20/ob/ABq5DFb39/cKmnj88zUz8/PztUkBr3qN6gtPmqAFiPaFWXqnG2o86tOaAgpqYagipigC5qfNQqegCZqWah0qAJmqJAqNKgHyr3D2Usi/hHsFNSoB8i9w9lBkh/CctFpUADI/4vf/ACqeHisbk3O3l30SlSwEzUs1DpUATNSzUOlQFbGPdgOQoZNPP6RoRqUQyRamvUJKcVJA9Ax5+zbyqyKpcT/ZP5VIELEfPz8imUWv66FF8+6p4jceZqpYsiT59dFLfPz51Vg5Ubl6vyFAGz/Pz507GgDf21I7CoAQNV1jXOq+aA//2Q=="/>
          <p:cNvSpPr>
            <a:spLocks noChangeAspect="1" noChangeArrowheads="1"/>
          </p:cNvSpPr>
          <p:nvPr/>
        </p:nvSpPr>
        <p:spPr bwMode="auto">
          <a:xfrm>
            <a:off x="307975" y="-814388"/>
            <a:ext cx="3048000" cy="20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9" name="AutoShape 12" descr="data:image/jpeg;base64,/9j/4AAQSkZJRgABAQAAAQABAAD/2wCEAAkGBxQTEhUUEhQVFRQXFxcWFxQWFxgYGBUYFxcXFhcWFR0YHCggGBolHRQYITEhJSkrLi8uFx80ODMsNygtLisBCgoKDg0OGxAQGiskICQsLiwsLCwsLCwsLCwtLC8wLCwsLCwsLCwsLC0sLCwsLCwsLCwsLCwsLCwsLCwsLCwsLP/AABEIAKkBAAMBIgACEQEDEQH/xAAbAAABBQEBAAAAAAAAAAAAAAADAAECBAYFB//EAEgQAAIBAgQCBgYHBQYDCQAAAAECAwARBBIhMQVBBhMiUWFxMoGRobHwBxQjQlLB0TNikuHxFXKTorLSU1TCFjQ1RHSCo7PD/8QAGQEBAAMBAQAAAAAAAAAAAAAAAAECAwQF/8QAJxEAAgICAgICAgIDAQAAAAAAAAECEQMSITEEQVFhEyJCoTJxsRT/2gAMAwEAAhEDEQA/APYVFAHEIf8AjRf4i/rR5B2W8j8K84+iTozhMRwyN5sPFIxZwWZQSQGsNa0jBOLkyjbukeloAQCDcHYjUHyqWSvKehXFosBisfEJGOCSWKOO13CSyMwCrb+6wJ/dBrdYDprgpnnVJgRh1zSSHSMC5W4bZtQdqtPDKL45QjNNHcyUslZz/t5hQFdxNHC5ss8kTrEe45iNAeROhrr8c43BhIutxEgRLgA7lidgoGrHyrPSXwW2RDjfFYsJCZp2yxggE2J1Y2Gg13NWUnQ5e0t3XMqkgMwsDcDc7ivOfpO6Sw4jhsqKJI5M0TBJo3iZlEi3ZA4GYC4vba9aIpgTjMF1oP10QDqfStly63t2b771p+L9bd3yU35pGqyUslcnifSiCGbqBnlntcxQoZGUd720UeZFcrinTqFYMRk62OeJf2ckL3VmByFha2UkHXaqLHJ+izkkavJSyVm+hvSdJsIjSu3WJEHmd0ZE8SGICkeVOenmEy9ZafqL2+sdTJ1PnntbL47U/HK6obKrNHkpZK5/E+kGHgSGR3uk8iRRsozBmk9HUbDTfag9H+lWFxryphn6zqsuZgDlOfNYqT6Q7BqNJVdE2jrZKWSjZaWWqkgclLJRstLLQAclLJRstLLQAclLJRstLLQAclLJRstUOO4looHZPTtZfBjoD6t6huiUrObxnpJDA2T9pL+Bfu7emdl3864jdL5rm0Mdv7xPvG/srEYRGMtjckk3Jubm/M95JrW8O4S51cZV315muWWZ+jsWCKXJ2eHdLo3IWVOq/ezZk8LmwI9lvGtPkrzPpBg8pAGxF/ZfT31seg+LMmGAY3KEp6rAr7jb1VriybdmWbEo8o7eSmyUfLTFa2OcAVobLVlloTigIyei3kfhXmX0UdHlxPDELz4lFLODHHKUUgHUaC4vz1r0/LcEd4I9tcnoR0bHD8KuHEhlCljnK5b5jfa5rWOTWDXu0UcbZkvpG4Dh8Lw6GCCMJGcVECBe7XuCWJ1JtzNE+mWELhcNEqokT4iNH0yoEFyA2W1kvr6q1vS3o6MbEkZkMeSVJbhc18hvl3G/fVzj/BYsZA8E65kbu0IPJlPIirxzJat+myrhd0Z/jHCuIYjDyYd/qIR0KaCbsjkV1tp+VZd+HsnFOFYXEsH6iA5Turv2tQDt6C/wCtbhujWMRBF/acnVAZQeoj64LyHWkkX8clH4/wBD48QkAWR4psNbqJ1OZ0tYdq/pg5RcH20jkS4vjn/glBs4/wBNUKnhjlgMyyRlDzBLZTb/ANpIrn43/wAZ4Z/6b/pauxx7oRLjYTHi8YXYW6spCERDzYpnOdyLi5awvoOddCfomGxmGxXWkHDx9Xky+noRe99N+41MMkYxq/n+0RKLbuvgz30NduLFyyf94fEt11/SBA0U9wBLWH6Vp+m8I+o4tgozGBgSBqQoNgTzAzH2mqeM6GkYh8TgsQ+Flk/aqEWSKUi/aZCR2tTqDzNXcP0dYrMMViJJ2mj6ttFjRF1v1SL6JN73JY6Dyqs5Rc97LJNRo866XTsOBcOQEhJWhSUj8GVm1PIXUV622Ej6rq8q9VlyZfu5LWt5WrL4HoSfqpweJxH1jDZMiJ1SxuljdWzhjdhy0FSm6L4tofqx4geptkLdQvXlLWymTNlvb72T1VM5Rlxft/2RGLXo8v4eTLwrBxv24v7UijXN96JrgjxHaYeuveYcOq+iqroALADQbDTlWb4h0JieDC4eJjFHhZ4p10zFzGSbNqNSTqa1NRmyKfX2TCOvYrUrU9KsDQa1K1PSoBrUrU9KgGtStT0qAa1UuLDsA2uAyn32/Or1V8eT1b5VzMFJVfxEC4HttUS6Jj2YzCZSRoLg3/nXXkJIrF4vpL1M7R/V5CodhmSzWC63YaEXB9xG9dbieImeJGgYqrgHMBc5Tbl69tD4ivPSa7PUavoPxXBl10F7U/Q7iPVq2ZTZ3VQR3i6k+WoqHRrDTql52Un90OO/8bEn2VdwmCAksoPp3IubakMdPWfZSNxf6lJayTUjX0xFSpjXonmkGFBejGgvQCSjLQUoy0BMU9MKegGp6VKgGpXp6znTDHMqLEhsX9M3ItHsbW2J29tErJirdDS9N8IrlC7kg2usbspt+EgdoeIqa9MsJ+Nx5wy/7ayuFgAaQsVWO6rDGq6KijtO5FiXcm1r2AUczQVw8YZw8isu8ZK9sk3JVraIg7KrcM25JO1aao20j8M2P/bPBc5reaSD/pqa9MMF/wAwnrDD4isAkULICTAshtdQ4aNddrhgzC3PS/dyosHDsOS+cKoDHIFkRy6C+VmN1AZrejYWPM701j9k6Q+zfL0pwZ/8xF/Fb40QdI8J/wAxD/Gv615theHC0edIwxSSWXLMgCOTaHCpqb2HpSEW00Otqu4bhUTBcz5GOXMt82S/pDMNGtrqBY91NUV0h9m/HH8L/wAzB/iJ+tTHG8MdsRD/AIifrXmiYJcoJUgtI62Dj7OME5JJCb5iQASEBtnA0ALU8+EjVrDOyhHYsttCtssYU6uz62y3tbXemiI0j8s9NHFoP+NF/iL+tWIplYXUhgdiCCPaK8jMarlDWDFVJW4YqSLst8ovba/O1bb6O58+GbuE0ijwtbbwvUShSsTx0rNVSpUqoZCpUqHNMqgljYAXJPcKAmTXJ4n0jw0F+tlUEbi9yPP551550/8ApNyHqcKDmG8nd/dFeTYrikhJJbfwJ9WuxrNyfo2jjX8j23+2cNiJpDEwYX10sb2udDVrBcWiWIAOCynKQtiQe4gbV4PhMY8D9ZG2+jAG1x8OdbPo5jA/aUFzf7iL1gPPMWNh7K5ckXF2ehh1mtb6PT5uKLfLmBPh8KscCxoMuttR7+Xz41huKYoRZWy2c3uSczbbE8623Q/hbJGJJR9oeR+4P1+FMSlKVlPIUYRNZSNQjapmu48wgaC9GNBegElGWgpRloCYp6YU9AKlSpUAxrzrjsDSyO/WjViMoGoA0HpG3KvRTXnc6EySW5O/q7RrXErZ0+MrbOSvBu9yfWv+6jx8F8T8+Rq5k5C5PhROqI3rejrf+ykvAF/CP4f5URejqH7q7W9Hl3bbVbU0dSKq0zKVlWHo5ECCFQEc7AHnzt4n20WPozhxb7OPTwHh4fur/CKs9UWFwL8rcza1/wDUPbQpMMRa43NtxvYH4Gq19mffsHio4ItLF27lGnrNrCuRjMa7aIEhXa/av3auy2Hursthn7iNha/M8h86VHqXGva58/bzqUki8aRkcfC2HRncHO10Tc3axLG/OwHLvrc/RRphHHdM3vVT+dYzpYvbw3iZd9vRWtp9Fz3gm8J2HsRAfeDVcj4M88m0bSlSpVgcoqx30lcRMGFkZdXdTGi63uSAbAa2sT7u+tga876cdIIXlgj1a0oBAI1D9m9hr2b39dZ5HSNcMbkeHrhZ55mUK7ysSzacybknurZ8M+jaaUKZZBGCe0trtbz2r0ThHBI4ixRAC2552uSPjVPEY3EpKydWoAsUlW5vc2yyJe7Dncbd9cv5JS64O3SK+yhjPowwjKAC4IG+a9YHpBwXEcLcvE+aJvvMNAe5rEe2vY5OIZUBlIS41ubD31RkEE80Sz2KB1IvbK0mpjVvAkE+YA50hJuVCS1Wxwvo76PTyZMXjgQxAMURFgt9Q7A632sOW+vL06JtNNaBijyG53PhUsMLeVdDkovWJxu5/tJllXNGinBqt1JO5I8B+tFVAP51eKZR0HNBepo1QerlBJRloKUZaAmKemFPQCpUqVAMaw3FZUjE0j3WKLM7lRmNs1ibczc1uTWE6brbhmPPMpJc/wB1hb4mtcXdGkJuKbRYlxCoywqjxSNfIJVt1mUXYIykqzgAnLcG2wqlKr8710ekuAlZXneRFGGSaeJY1NzMIZFDuzHZQxsANzrfSqWKnmR8JH1kkjYpXmZkjhvGsMcZKQBgAMzSqSWzGwNt9NIstHyHHtFMqaLDcsi65pC4QW3MahmueWjCpY3GzRLIDExvJhosPNOir2sQ/VsJFSwfqzY3FswYDlc3cRgnjxmBVnEilsR2sqowYxDSyAKQbE30ItzvpOxeXk2uEVcPiMyho3DIwurowKt4gjfap5272NvPyqp0f4rJio8IoWNJZsO2IlYISkaK4jCxpm1ZiTubC2xvVzi+GnRsMBJF28UFv1TLmUxOVEgWQA9oNcDQ3Xa2p90yv5lV0QMjd53vud++oNORpc91qPhGeYy9V1SLHI0Ad0d+tlSwkNhIuSMMco1J0OvfyP7RMphEUcatJHijJ1pdhDLhZIo2AyEGRczt3X01GtQSssTk9LH7eHYHVeuIPcci2Nar6HlthZgNhP6/2UR18day3SKMNJh8xsiiVntt2UW4F9gW7+Vaj6HpC2HxBPPEt/8AVFUZP8Rllao31MaRNVMUGYWVsgP3gO16r7eyuZmCOZxJsRMJUhZIwOyGZWYseZ0IsuttjevL+AdFMTDjJJMaAEjN1e4YTFtip/CBvoLGw5V69w/CCJAgZnAv2nN2Nze5NtaWPwSTRtG4urAjTQjxB5Gs5Y7V+zWGXV16M3i8f1ZzHbQe06VZjxYJAYBWOqg2ufLxob8PKr1cwD6FbkDLINrkHv5is7xTEsBkCsSuwYkbab7jz18q49WuzvglNcBek2A+sG4L2Rh6BGoHpDUHfv8AjUOhPBXmhYYpFymS6kKFLhVADWG1yC199tqH0ed55GiUgxr+1cEkLe32YPNj38hc1vMOgvYAWA0HdXR48X2zn8qSX6osJhFHNibAXJuTbv0qKpr4Dv5Ue/f7apx4i7MLbNa58P6106Ls4tm+C0W7vbSvTLTE0A4bWiPVdjVhjQCSjLQUoy0BMU9MKegFSpUqAY1mmw6yriIJkDxuzAqbjMp3GmtaU1xpYu0xHeavA0x+0xYsiRXRx2XVkYai6sMpAtqNDVDGRRusa3K9VbqnUuHjKrlBVspvpoQQQeYNWpQ1tda4fE5LKQQ5vzRGfYg2YC2h7rjS9aRjZfVMtYnDrJG0csrSBipzO2VkKHMjRZI1VGVrG9twL3p/qwMsM0k/WSQlshLoi2dcrBlVQCTYG++mlhcHPunITTiwv2o5NbBW0Og3zX781htTyMD2uvYAktqki2DSKShA1A1y3tcAnXStNPsjRHUwXBo4Y8OkMuV8OrRxy542LI5BZJFNldSVXuII0Iuat4xGkCZplMkcqzI46rKpAK5cme5Ugtu19d9BWcgnVfTxOdTltowsY2V5ADbXMjqvfvvyFhMRlCGTEow0uSxGcorCW9wAAS0bW89dhRwbd2PxI0Cq0TSNDIidY3WMrKHVZCAGeICQFc1rlWuLjxN+bFgY4+pyFvso54+1YtIcQ0bvK5Fu0WiJ0H3qtxrcAjUHYjY+VFEF6joaJGM6aKcsR5AsD4g5Tb2qK130NxkYWa/PEMf/AI46y/Slw4HcGH5/pWv+iVbYSTvM7E/wpb3VGX/Etl4RtJmAGtVc96liZdbHbv7vOgrceXI1znMWAaaTba/hUA1EBoDH/SBHOMKHw+cyRuG1N8q2Oa4HpDlv430rM8YxjL1au+ZsoLEWylspPZ0vbMOdepzwhwVYXB0I768z6f8ARuSN4JIgzxlxHJYXKBiAGNuRBIvyIHfVXji3bNoZXFami6F4EQ4ePS2cZm01zWFvcLeoVpMEu58fn41SnT7Ps8tRV7Dx2UXuD33+ffVjNuyw1c/h0mdS1rXZwPEBiAfI2Bq6xIHzrVPhyEIoIC2Hoj7um1xp8mpKot1A1JjUTVSQcp089PbVlT2RVNzdvAD47fCrUfoigCJRloKUFseo218f0tqaAvinrnPjSN7DzsPzoR4j++PaP0oTR1qVV0zEb+y36UCfEMm/wv8A6Tf3UFF41zmGp0G519dFi4gp3IGtr3uL93eD52qvLNZmHjVoloAZXtVN4MwuKtTqDY6g+B0PmKq4aYdYVAPa2JIINrai2250Opsa0Rsjm4jB6ntyrcgnK7C1gRoNhe+vkKAuHIN+tm8i9wfA6V1uJPGgJZwALe/QAW3JoCJfX41opFkc8YN7ftpSdNfs9COfoWPrvR8NgiBZmMm+rBb2NtOyBfb310UiqyiCoc2VcimmFqvxmcRJYem+3gOZrpYrFrEuZvUObHurHY7EtIxZtz7B4Cogm3ZbHFyds4HE0L5UXck/5VYn4V6N9HYAimA5Tf8A5R1gW0kB/dk/02/Otj9FUmaPFkXt9ZNr7/sIfzqMz5ojyV+xpWcZjyN9jz8Qaj1ZGqm37p29VTxC2Y+OvKh3XYXPkTb36fGsjkJLKNjoe6jK9c7FRyWuva/da1x/dYAe+9VYOKi+R7o/4X0PqOzDxHupQO+DUr1SjxANHWSoBGSDUHl3UYGoSNp66ZW58+Y+dxQEMRKFsDsWCj18qmtuVAxZuVFr63Hq5++potqMkkxqLNYXNIUMm58B8/lUAZAQNdzqfn52q4BoKrGrR2oCpxO/UvYkG243GutcLDT9mxNraW5eoitFiUvG4GpKm3nbSs5Cup+fh+YoWidmeMZFYW25fy/WqiWOnh8866ECArqAdOYU/oaBNFbYKPIAfCoJs7a7Vz+KMOyPHlr7udThOg29n6mq8ur65iO4Gw/y2oQkc/jEwNwAR3k7kDl3geetPj0brnKm+ouDpy5VWljLtlUXJuABbT2aD31exKWkPfp7gKuuC6dFczH7wI865OJlVZFkUi4vcciCLEab/GtFkzDuPfWbxuAiklCupVrm+Rimdcp3tv571e+DSMjqwKGscqstgyMQpI8L2vpffxo4Sq0FoxlB0AAW/JeQ8ak2JAqUQWhQcRiwvie6qM+N7q5s2Jq6iWjCxY6cubtr3eHgK58lFkkoDNWqR0xVHN4hIVZSLX1XX94Fa130Pj7DFd31ogHvtFEPjespxGwBY/dsfj/Ktt9FOFyYENzkkeQ+N7D8qxzHPnfZpuIrsbXoCMO63zyq1xD0b939KpRv/WsEcbDXvVDinDkmWzqD48x5VdV77UzMLX2HfViDD4yLEYb9k5Zfwtr7OY9RoUXTtIwTiAUA3Ze0AO8ga+y9arGdodldO9v0ryrp3wmSRlVPRDrnsN+0NPj7qlqyUz0/BdI4JVGWVSbd9jbkbHUGuqs479fnavGcRwFnC5D2rAEd2mvz416l0d4FDAoZC0hKgdYxJNtfRGyb/rtWSmm6s0ljcVZ1o3OtwQb8+6pg1FjTKPfUlCM0lh4mngWw/P58qGpzG/s9tHA5VIEBVp6rjcVYeoAkrl8SgAkvtmF9O8b11EqtxaO6A9x+On6UJRWw+LAFu17Qf9VDmxKnv9i/kKqwnlUmQUJL2HxAt/QflVWXFdom3rOvxqMRtegTWoiS50fu0rsdbAa/3jpbu9E+2g8VlIlkAIDW0JFwCVFiRcXF+VdLo/BlRm/G1/YAo+FUeLcJd5mdWUAgaG972ty8qsqvklVZXjml5mHlsHHn38q4fGsPNKUKtEjIxZWDPzFirdjY328K7f8AZMo++n+b9KBJweU/eT2t/trROJeKS9nGgnkFllIL21ym6355T3UR8RVyTgEx5xfxN/toDdHZ++L+Nv8AbV1KPybJw+Si8t6rsTV7E9E5nAzrE1jcfakWO24AqjjOibouYxkj0fspZC1j4KbkXq6nH5LqcRIN7m2hIvzNtB66sjDJp9oOXIc7+PK1ciThxBYhJQzXvrMvpbkXGneNKhJhmH3pl5/tWFj4XX5tV+H7DmNxyMmJlHpEoo8ySK9c4NghDBHENMiAeu2tYDgODE+JiG6owdragZAbA+sj2V6LxDFCKNnP3ReuXNI5szuVIyHSeZ0xQKS5RYZkN9hpoe4+XKr8GMBA7vD528azXHsVBij9ooc2DKQxUqGHohkYEbG4vT4XiAVQqrYDQC/5n868v/06SdHY/G3gk+0jaRtfu8htUiL78uX51loeMOL2tr36+yqOJ45IdGY+WgHu/OtH5sEujBeDNs1OMx0a7uL/AIRqfdWY4nKsluzlUG++pPjbbc1zJuJd1U5cfeuXJ5mSfC4OvF4UIu3ydUzqugovDek/UG0lzCTuNTHfc23K9437u6s8ZideXM1KGJnPoNl7yLeOgOpqmCORSuJrm/FrUz1aKUMoZSCp1BBBBHgaIz2BPs86wHCp5sO1oxmU3uhJsdP8p8RWujmaTUi1r2Gum1evFt9nizik+C+g09Zo21QTQU7VJUkm486sPVePcVYegGSpyxhlKnmLUNDRVNAcV+GOv7w7x83Hvpmw7d3z667wNK9C2xnxhm/Cfd/OiDhbsfwjvI19Qub+uu7emvQjYbDxBFCrsBYVF99anmqDN4j21DCAxFrEOq+YNxSyUQuO+odYKAiF7hf55VNtfui/iLVHrB82/WoNiB8i/wAL0JEyXsbWPMcqbJ3VBsUvyD+lEw8gY6ctf6d9OQX6YgVG9K9SVHVANgBQ8ZBnjZNO0pGouNRvap3pXoweO8TwK4bOWLxkmwUgsHKnXICM2l+XeKrxz5gCNjtXqfSHAJIuYi7jRD3c7/OtcjC9GsOou0YZ9yxuTc721sPIVxvxLZ6S85a8rkw7FuZ9XP2DWprw+RxcAnxOl/K9ehpw+JR2UVfIAUTqF7hV4+FD2ZS8+f8AE8/h6PSHVtvfVr+w8q3yjQjU66X7jW1MdVMfH2G9W3mK6I4ccekc8vJyS7Zn4MJY2I07q7keDBG3n8T77UP6uPn5+b1fwzfPv/IVNUZt2Ai4eF20/ob/ABq5DFb39/cKmnj88zUz8/PztUkBr3qN6gtPmqAFiPaFWXqnG2o86tOaAgpqYagipigC5qfNQqegCZqWah0qAJmqJAqNKgHyr3D2Usi/hHsFNSoB8i9w9lBkh/CctFpUADI/4vf/ACqeHisbk3O3l30SlSwEzUs1DpUATNSzUOlQFbGPdgOQoZNPP6RoRqUQyRamvUJKcVJA9Ax5+zbyqyKpcT/ZP5VIELEfPz8imUWv66FF8+6p4jceZqpYsiT59dFLfPz51Vg5Ubl6vyFAGz/Pz507GgDf21I7CoAQNV1jXOq+aA//2Q=="/>
          <p:cNvSpPr>
            <a:spLocks noChangeAspect="1" noChangeArrowheads="1"/>
          </p:cNvSpPr>
          <p:nvPr/>
        </p:nvSpPr>
        <p:spPr bwMode="auto">
          <a:xfrm>
            <a:off x="460375" y="-661988"/>
            <a:ext cx="3048000" cy="20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915400" cy="1399032"/>
          </a:xfrm>
        </p:spPr>
        <p:txBody>
          <a:bodyPr/>
          <a:lstStyle/>
          <a:p>
            <a:pPr algn="ctr">
              <a:defRPr/>
            </a:pP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or</a:t>
            </a:r>
            <a:r>
              <a:rPr lang="tr-TR" dirty="0" smtClean="0"/>
              <a:t> not </a:t>
            </a:r>
            <a:r>
              <a:rPr lang="tr-TR" dirty="0" err="1" smtClean="0"/>
              <a:t>to</a:t>
            </a:r>
            <a:r>
              <a:rPr lang="tr-TR" dirty="0" smtClean="0"/>
              <a:t> be?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97536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96297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Bağlayıcı 2"/>
          <p:cNvCxnSpPr/>
          <p:nvPr/>
        </p:nvCxnSpPr>
        <p:spPr>
          <a:xfrm>
            <a:off x="2438400" y="1447800"/>
            <a:ext cx="1752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8661" y="2287250"/>
            <a:ext cx="6426759" cy="1446550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tr-TR" sz="4400" b="1" spc="3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Disorders</a:t>
            </a:r>
            <a:r>
              <a:rPr lang="tr-TR" sz="4400" b="1" spc="3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4400" b="1" spc="3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related</a:t>
            </a:r>
            <a:r>
              <a:rPr lang="tr-TR" sz="4400" b="1" spc="3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4400" b="1" spc="3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</a:t>
            </a:r>
            <a:r>
              <a:rPr lang="tr-TR" sz="4400" b="1" spc="3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 eaLnBrk="1" hangingPunct="1">
              <a:defRPr/>
            </a:pPr>
            <a:r>
              <a:rPr lang="tr-TR" sz="4400" b="1" spc="3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menstruation</a:t>
            </a:r>
            <a:endParaRPr lang="en-US" sz="4400" b="1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55600"/>
            <a:ext cx="606266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6000" b="1" i="1" spc="3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dysmenorrhea</a:t>
            </a:r>
            <a:endParaRPr lang="en-US" sz="6000" b="1" i="1" spc="3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84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52400" y="1219200"/>
            <a:ext cx="9753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r-TR" altLang="en-US" sz="2800" dirty="0" smtClean="0"/>
              <a:t> </a:t>
            </a:r>
            <a:r>
              <a:rPr lang="tr-TR" alt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prostaglandins</a:t>
            </a:r>
            <a:r>
              <a:rPr lang="tr-TR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Leucotrienes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and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vasopressin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also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play</a:t>
            </a:r>
            <a:r>
              <a:rPr lang="tr-TR" altLang="en-US" sz="2800" dirty="0" smtClean="0"/>
              <a:t> a role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Cyclic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pain</a:t>
            </a:r>
            <a:r>
              <a:rPr lang="tr-TR" altLang="en-US" sz="2800" dirty="0" smtClean="0"/>
              <a:t> in </a:t>
            </a:r>
            <a:r>
              <a:rPr lang="tr-TR" altLang="en-US" sz="2800" dirty="0" err="1" smtClean="0"/>
              <a:t>primary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dysmenorrhea</a:t>
            </a:r>
            <a:endParaRPr lang="tr-TR" altLang="en-US" sz="28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r-TR" altLang="en-US" sz="2800" dirty="0" err="1" smtClean="0"/>
              <a:t>Nausea</a:t>
            </a:r>
            <a:r>
              <a:rPr lang="tr-TR" altLang="en-US" sz="2800" dirty="0" smtClean="0"/>
              <a:t>, </a:t>
            </a:r>
            <a:r>
              <a:rPr lang="tr-TR" altLang="en-US" sz="2800" dirty="0" err="1" smtClean="0"/>
              <a:t>vomiting</a:t>
            </a:r>
            <a:r>
              <a:rPr lang="tr-TR" altLang="en-US" sz="2800" dirty="0" smtClean="0"/>
              <a:t>, </a:t>
            </a:r>
            <a:r>
              <a:rPr lang="tr-TR" altLang="en-US" sz="2800" dirty="0" err="1" smtClean="0"/>
              <a:t>headache</a:t>
            </a:r>
            <a:r>
              <a:rPr lang="tr-TR" altLang="en-US" sz="2800" dirty="0" smtClean="0"/>
              <a:t>, </a:t>
            </a:r>
            <a:r>
              <a:rPr lang="tr-TR" altLang="en-US" sz="2800" dirty="0" err="1" smtClean="0"/>
              <a:t>dizziness</a:t>
            </a:r>
            <a:r>
              <a:rPr lang="tr-TR" altLang="en-US" sz="2800" dirty="0" smtClean="0"/>
              <a:t>, </a:t>
            </a:r>
            <a:r>
              <a:rPr lang="tr-TR" altLang="en-US" sz="2800" dirty="0" err="1" smtClean="0"/>
              <a:t>diarrhea</a:t>
            </a:r>
            <a:r>
              <a:rPr lang="tr-TR" altLang="en-US" sz="2800" dirty="0" smtClean="0"/>
              <a:t>, </a:t>
            </a:r>
            <a:r>
              <a:rPr lang="tr-TR" altLang="en-US" sz="2800" dirty="0" err="1" smtClean="0"/>
              <a:t>fatigue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due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to</a:t>
            </a:r>
            <a:r>
              <a:rPr lang="tr-TR" altLang="en-US" sz="2800" dirty="0" smtClean="0"/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r-TR" alt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PGs</a:t>
            </a:r>
            <a:r>
              <a:rPr lang="tr-TR" alt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tr-TR" alt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circulation</a:t>
            </a:r>
            <a:endParaRPr lang="en-US" altLang="en-US" sz="6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9097963" cy="862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5000" b="1" i="1" spc="3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Secondary</a:t>
            </a:r>
            <a:r>
              <a:rPr lang="tr-TR" sz="5000" b="1" i="1" spc="3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tr-TR" sz="5000" b="1" i="1" spc="3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dysmenorrhea</a:t>
            </a:r>
            <a:endParaRPr lang="en-US" sz="5000" b="1" i="1" spc="3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1313" y="1447800"/>
            <a:ext cx="4419600" cy="46164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/>
              <a:t>pain is caused by a disorder in the </a:t>
            </a:r>
            <a:r>
              <a:rPr lang="en-US" sz="2800" dirty="0">
                <a:hlinkClick r:id="rId2"/>
              </a:rPr>
              <a:t>woman's reproductive organs</a:t>
            </a:r>
            <a:r>
              <a:rPr lang="tr-TR" sz="2800" dirty="0"/>
              <a:t>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dirty="0">
                <a:hlinkClick r:id="rId3"/>
              </a:rPr>
              <a:t>e</a:t>
            </a:r>
            <a:r>
              <a:rPr lang="en-US" sz="2800" dirty="0" err="1">
                <a:hlinkClick r:id="rId4"/>
              </a:rPr>
              <a:t>ndometriosis</a:t>
            </a:r>
            <a:endParaRPr lang="tr-TR" sz="28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dirty="0">
                <a:hlinkClick r:id="rId5"/>
              </a:rPr>
              <a:t>a</a:t>
            </a:r>
            <a:r>
              <a:rPr lang="en-US" sz="2800" dirty="0" err="1">
                <a:hlinkClick r:id="rId3"/>
              </a:rPr>
              <a:t>denomyosis</a:t>
            </a:r>
            <a:endParaRPr lang="tr-TR" sz="28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>
                <a:hlinkClick r:id="rId5"/>
              </a:rPr>
              <a:t>uterine fibroids</a:t>
            </a:r>
            <a:r>
              <a:rPr lang="en-US" sz="2800" dirty="0"/>
              <a:t>, </a:t>
            </a:r>
            <a:endParaRPr lang="tr-TR" sz="28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/>
              <a:t>or infection</a:t>
            </a:r>
            <a:endParaRPr lang="en-US" sz="2800" dirty="0">
              <a:latin typeface="+mn-lt"/>
            </a:endParaRPr>
          </a:p>
        </p:txBody>
      </p:sp>
      <p:pic>
        <p:nvPicPr>
          <p:cNvPr id="25604" name="Picture 4" descr="http://t2.gstatic.com/images?q=tbn:ANd9GcTS2I4QolVnW3s0Vm-gUrjFmoC3ygldkOxYaO2iOs7q3W2HzLCr0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1962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primary dysmenorrhea | Woman 2 wom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244600"/>
            <a:ext cx="29464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291513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3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Treatment</a:t>
            </a:r>
            <a:endParaRPr lang="tr-TR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Non-pharmacologic</a:t>
            </a:r>
            <a:r>
              <a:rPr lang="tr-TR" sz="2800" dirty="0">
                <a:latin typeface="+mn-lt"/>
              </a:rPr>
              <a:t>: </a:t>
            </a:r>
            <a:r>
              <a:rPr lang="tr-TR" sz="2800" dirty="0" err="1">
                <a:latin typeface="+mn-lt"/>
              </a:rPr>
              <a:t>heating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pad</a:t>
            </a:r>
            <a:r>
              <a:rPr lang="tr-TR" sz="2800" dirty="0">
                <a:latin typeface="+mn-lt"/>
              </a:rPr>
              <a:t>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dirty="0" err="1">
                <a:latin typeface="+mn-lt"/>
              </a:rPr>
              <a:t>increase</a:t>
            </a:r>
            <a:r>
              <a:rPr lang="tr-TR" sz="2800" dirty="0">
                <a:latin typeface="+mn-lt"/>
              </a:rPr>
              <a:t> </a:t>
            </a:r>
            <a:r>
              <a:rPr lang="el-GR" sz="2800" dirty="0">
                <a:latin typeface="Arial" charset="0"/>
              </a:rPr>
              <a:t>ω</a:t>
            </a:r>
            <a:r>
              <a:rPr lang="tr-TR" sz="2800" dirty="0">
                <a:latin typeface="Arial" charset="0"/>
              </a:rPr>
              <a:t>-3 </a:t>
            </a:r>
            <a:r>
              <a:rPr lang="tr-TR" sz="2800" dirty="0" err="1">
                <a:latin typeface="Arial" charset="0"/>
              </a:rPr>
              <a:t>consumption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>
                <a:latin typeface="+mn-lt"/>
              </a:rPr>
              <a:t> 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Ibuprofen</a:t>
            </a:r>
            <a:r>
              <a:rPr lang="tr-TR" sz="2800" dirty="0">
                <a:latin typeface="+mn-lt"/>
              </a:rPr>
              <a:t> ve </a:t>
            </a:r>
            <a:r>
              <a:rPr lang="tr-TR" sz="2800" dirty="0" err="1">
                <a:latin typeface="+mn-lt"/>
              </a:rPr>
              <a:t>naproxene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are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effective</a:t>
            </a:r>
            <a:r>
              <a:rPr lang="tr-TR" sz="2800" dirty="0">
                <a:latin typeface="+mn-lt"/>
              </a:rPr>
              <a:t>; aspirin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dirty="0" err="1">
                <a:latin typeface="+mn-lt"/>
              </a:rPr>
              <a:t>and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paracetamol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may</a:t>
            </a:r>
            <a:r>
              <a:rPr lang="tr-TR" sz="2800" dirty="0">
                <a:latin typeface="+mn-lt"/>
              </a:rPr>
              <a:t> be </a:t>
            </a:r>
            <a:r>
              <a:rPr lang="tr-TR" sz="2800" dirty="0" err="1">
                <a:latin typeface="+mn-lt"/>
              </a:rPr>
              <a:t>used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10000"/>
            <a:ext cx="9378950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Patients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have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different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preferences</a:t>
            </a:r>
            <a:r>
              <a:rPr lang="tr-TR" sz="2800" dirty="0">
                <a:latin typeface="+mn-lt"/>
              </a:rPr>
              <a:t> as </a:t>
            </a:r>
            <a:r>
              <a:rPr lang="tr-TR" sz="2800" dirty="0" err="1">
                <a:latin typeface="+mn-lt"/>
              </a:rPr>
              <a:t>for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NSAIDs</a:t>
            </a:r>
            <a:endParaRPr lang="tr-TR" sz="2800" dirty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r-TR" sz="2800" b="1" dirty="0">
                <a:solidFill>
                  <a:srgbClr val="FFFF00"/>
                </a:solidFill>
                <a:latin typeface="+mn-lt"/>
              </a:rPr>
              <a:t> on a </a:t>
            </a:r>
            <a:r>
              <a:rPr lang="tr-TR" sz="2800" b="1" dirty="0" err="1">
                <a:solidFill>
                  <a:srgbClr val="FFFF00"/>
                </a:solidFill>
                <a:latin typeface="+mn-lt"/>
              </a:rPr>
              <a:t>schedule</a:t>
            </a:r>
            <a:r>
              <a:rPr lang="tr-TR" sz="2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+mn-lt"/>
              </a:rPr>
              <a:t>rather</a:t>
            </a:r>
            <a:r>
              <a:rPr lang="tr-TR" sz="2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+mn-lt"/>
              </a:rPr>
              <a:t>than</a:t>
            </a:r>
            <a:r>
              <a:rPr lang="tr-TR" sz="2800" b="1" dirty="0">
                <a:solidFill>
                  <a:srgbClr val="FFFF00"/>
                </a:solidFill>
                <a:latin typeface="+mn-lt"/>
              </a:rPr>
              <a:t> as-</a:t>
            </a:r>
            <a:r>
              <a:rPr lang="tr-TR" sz="2800" b="1" dirty="0" err="1">
                <a:solidFill>
                  <a:srgbClr val="FFFF00"/>
                </a:solidFill>
                <a:latin typeface="+mn-lt"/>
              </a:rPr>
              <a:t>needed</a:t>
            </a:r>
            <a:r>
              <a:rPr lang="tr-TR" sz="2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tr-TR" sz="2800" dirty="0">
                <a:latin typeface="+mn-lt"/>
              </a:rPr>
              <a:t>(ibuprofen </a:t>
            </a:r>
          </a:p>
          <a:p>
            <a:pPr eaLnBrk="1" hangingPunct="1">
              <a:defRPr/>
            </a:pPr>
            <a:r>
              <a:rPr lang="tr-TR" sz="2800" dirty="0" err="1">
                <a:latin typeface="+mn-lt"/>
              </a:rPr>
              <a:t>every</a:t>
            </a:r>
            <a:r>
              <a:rPr lang="tr-TR" sz="2800" dirty="0">
                <a:latin typeface="+mn-lt"/>
              </a:rPr>
              <a:t> 4-6 </a:t>
            </a:r>
            <a:r>
              <a:rPr lang="tr-TR" sz="2800" dirty="0" err="1">
                <a:latin typeface="+mn-lt"/>
              </a:rPr>
              <a:t>hrs</a:t>
            </a:r>
            <a:r>
              <a:rPr lang="tr-TR" sz="2800" dirty="0">
                <a:latin typeface="+mn-lt"/>
              </a:rPr>
              <a:t>; </a:t>
            </a:r>
            <a:r>
              <a:rPr lang="tr-TR" sz="2800" dirty="0" err="1">
                <a:latin typeface="+mn-lt"/>
              </a:rPr>
              <a:t>naproxen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every</a:t>
            </a:r>
            <a:r>
              <a:rPr lang="tr-TR" sz="2800" dirty="0">
                <a:latin typeface="+mn-lt"/>
              </a:rPr>
              <a:t> 8-12 </a:t>
            </a:r>
            <a:r>
              <a:rPr lang="tr-TR" sz="2800" dirty="0" err="1">
                <a:latin typeface="+mn-lt"/>
              </a:rPr>
              <a:t>hrs</a:t>
            </a:r>
            <a:r>
              <a:rPr lang="tr-TR" sz="2800" dirty="0">
                <a:latin typeface="+mn-lt"/>
              </a:rPr>
              <a:t>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r-TR" sz="2800" dirty="0">
                <a:latin typeface="+mn-lt"/>
              </a:rPr>
              <a:t> No </a:t>
            </a:r>
            <a:r>
              <a:rPr lang="tr-TR" sz="2800" dirty="0" err="1">
                <a:latin typeface="+mn-lt"/>
              </a:rPr>
              <a:t>relief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with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nonsalicylate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NSAIDs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>
                <a:latin typeface="+mn-lt"/>
                <a:sym typeface="Symbol" panose="05050102010706020507" pitchFamily="18" charset="2"/>
              </a:rPr>
              <a:t></a:t>
            </a:r>
            <a:r>
              <a:rPr lang="tr-TR" sz="2800" dirty="0">
                <a:latin typeface="+mn-lt"/>
              </a:rPr>
              <a:t> COC, </a:t>
            </a:r>
          </a:p>
          <a:p>
            <a:pPr eaLnBrk="1" hangingPunct="1">
              <a:defRPr/>
            </a:pPr>
            <a:r>
              <a:rPr lang="tr-TR" sz="2800" dirty="0" err="1">
                <a:latin typeface="+mn-lt"/>
              </a:rPr>
              <a:t>medroxyprogesterone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acetate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or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levonorgestrel</a:t>
            </a:r>
            <a:r>
              <a:rPr lang="tr-TR" sz="2800" dirty="0">
                <a:latin typeface="+mn-lt"/>
              </a:rPr>
              <a:t> IUD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01688"/>
            <a:ext cx="9296400" cy="3089275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eaLnBrk="1" hangingPunct="1"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Women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attempting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become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pregnant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eaLnBrk="1" hangingPunct="1">
              <a:spcAft>
                <a:spcPts val="800"/>
              </a:spcAft>
              <a:defRPr/>
            </a:pP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avoid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NSAIDs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as </a:t>
            </a: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they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may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impair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blastocyte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implantation</a:t>
            </a:r>
            <a:endParaRPr lang="tr-TR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spcAft>
                <a:spcPts val="800"/>
              </a:spcAft>
              <a:defRPr/>
            </a:pPr>
            <a:endParaRPr lang="tr-TR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Paracetamol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ibuprofen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are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safe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eaLnBrk="1" hangingPunct="1">
              <a:spcAft>
                <a:spcPts val="800"/>
              </a:spcAft>
              <a:defRPr/>
            </a:pPr>
            <a:r>
              <a:rPr lang="tr-TR" sz="2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breast-feeding</a:t>
            </a:r>
            <a:r>
              <a:rPr lang="tr-TR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endParaRPr lang="en-US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7750" y="115888"/>
            <a:ext cx="24257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3600" spc="300" dirty="0" err="1">
                <a:solidFill>
                  <a:srgbClr val="FFFF00"/>
                </a:solidFill>
                <a:latin typeface="Arial" charset="0"/>
              </a:rPr>
              <a:t>Warnings</a:t>
            </a:r>
            <a:endParaRPr lang="tr-TR" sz="3600" spc="3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965700"/>
            <a:ext cx="7924800" cy="58578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spcAft>
                <a:spcPts val="800"/>
              </a:spcAft>
              <a:defRPr/>
            </a:pP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Magnezyum, B1 ve E vitamini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114800"/>
            <a:ext cx="37369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Aft>
                <a:spcPts val="800"/>
              </a:spcAft>
              <a:defRPr/>
            </a:pPr>
            <a:r>
              <a:rPr lang="tr-TR" sz="3600" i="1" spc="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Contemporary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1.bp.blogspot.com/-Xn64s-2hbqc/TvPoplXwI0I/AAAAAAAACuw/EQDUwwLN_Pw/s1600/pm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5114925" cy="5133975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29699" name="Picture 4" descr="http://1.bp.blogspot.com/-OYB9hk7gdfY/TxwRyZGKUJI/AAAAAAAABW0/uqFNBVGjEHg/s640/505196_Tin-Sign-PMS--Be-Afra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33528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74625"/>
            <a:ext cx="8604250" cy="554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32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Postcoital</a:t>
            </a:r>
            <a:endParaRPr lang="tr-TR" sz="3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“morning after”, “the day </a:t>
            </a:r>
            <a:r>
              <a:rPr lang="tr-TR" sz="32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after</a:t>
            </a: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”,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ertes</a:t>
            </a: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</a:t>
            </a:r>
            <a:endParaRPr lang="tr-TR" sz="3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32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Very</a:t>
            </a: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32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high</a:t>
            </a: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32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dose</a:t>
            </a: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tr-TR" sz="32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progesterone</a:t>
            </a: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tr-TR" sz="32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levonorgestrel</a:t>
            </a: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1,5 mg)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32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Up</a:t>
            </a: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32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32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72 </a:t>
            </a:r>
            <a:r>
              <a:rPr lang="tr-TR" sz="3200" b="1" spc="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hrs</a:t>
            </a:r>
            <a:r>
              <a:rPr lang="tr-TR" sz="32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(!) </a:t>
            </a:r>
            <a:r>
              <a:rPr lang="tr-TR" sz="3200" b="1" spc="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after</a:t>
            </a:r>
            <a:r>
              <a:rPr lang="tr-TR" sz="32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3200" b="1" spc="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coitus</a:t>
            </a:r>
            <a:endParaRPr lang="tr-TR" sz="3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3" y="1384300"/>
            <a:ext cx="9753600" cy="954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tr-TR" sz="2800" b="1" dirty="0" err="1" smtClean="0">
                <a:latin typeface="Comic Sans MS" pitchFamily="66" charset="0"/>
              </a:rPr>
              <a:t>Physical</a:t>
            </a:r>
            <a:r>
              <a:rPr lang="tr-TR" sz="2800" b="1" dirty="0" smtClean="0">
                <a:latin typeface="Comic Sans MS" pitchFamily="66" charset="0"/>
              </a:rPr>
              <a:t>, </a:t>
            </a:r>
            <a:r>
              <a:rPr lang="tr-TR" sz="2800" b="1" dirty="0" err="1" smtClean="0">
                <a:latin typeface="Comic Sans MS" pitchFamily="66" charset="0"/>
              </a:rPr>
              <a:t>emotional</a:t>
            </a:r>
            <a:r>
              <a:rPr lang="tr-TR" sz="2800" b="1" dirty="0" smtClean="0">
                <a:latin typeface="Comic Sans MS" pitchFamily="66" charset="0"/>
              </a:rPr>
              <a:t>/</a:t>
            </a:r>
            <a:r>
              <a:rPr lang="tr-TR" sz="2800" b="1" dirty="0" err="1" smtClean="0">
                <a:latin typeface="Comic Sans MS" pitchFamily="66" charset="0"/>
              </a:rPr>
              <a:t>mood</a:t>
            </a:r>
            <a:r>
              <a:rPr lang="tr-TR" sz="2800" b="1" dirty="0" smtClean="0">
                <a:latin typeface="Comic Sans MS" pitchFamily="66" charset="0"/>
              </a:rPr>
              <a:t>, </a:t>
            </a:r>
            <a:r>
              <a:rPr lang="tr-TR" sz="2800" b="1" dirty="0" err="1" smtClean="0">
                <a:latin typeface="Comic Sans MS" pitchFamily="66" charset="0"/>
              </a:rPr>
              <a:t>behavioral</a:t>
            </a:r>
            <a:r>
              <a:rPr lang="tr-TR" sz="2800" b="1" dirty="0" smtClean="0">
                <a:latin typeface="Comic Sans MS" pitchFamily="66" charset="0"/>
              </a:rPr>
              <a:t> </a:t>
            </a:r>
            <a:r>
              <a:rPr lang="tr-TR" sz="2800" b="1" dirty="0" err="1" smtClean="0">
                <a:latin typeface="Comic Sans MS" pitchFamily="66" charset="0"/>
              </a:rPr>
              <a:t>symptoms</a:t>
            </a:r>
            <a:r>
              <a:rPr lang="tr-TR" sz="2800" b="1" dirty="0" smtClean="0">
                <a:latin typeface="Comic Sans MS" pitchFamily="66" charset="0"/>
              </a:rPr>
              <a:t> </a:t>
            </a:r>
            <a:r>
              <a:rPr lang="tr-TR" sz="2800" b="1" dirty="0" err="1" smtClean="0">
                <a:latin typeface="Comic Sans MS" pitchFamily="66" charset="0"/>
              </a:rPr>
              <a:t>during</a:t>
            </a:r>
            <a:r>
              <a:rPr lang="tr-TR" sz="2800" b="1" dirty="0" smtClean="0">
                <a:latin typeface="Comic Sans MS" pitchFamily="66" charset="0"/>
              </a:rPr>
              <a:t> </a:t>
            </a:r>
          </a:p>
          <a:p>
            <a:pPr algn="ctr" eaLnBrk="1" hangingPunct="1">
              <a:defRPr/>
            </a:pPr>
            <a:r>
              <a:rPr lang="tr-TR" sz="2800" b="1" dirty="0" err="1" smtClean="0">
                <a:latin typeface="Comic Sans MS" pitchFamily="66" charset="0"/>
              </a:rPr>
              <a:t>luteal</a:t>
            </a:r>
            <a:r>
              <a:rPr lang="tr-TR" sz="2800" b="1" dirty="0" smtClean="0">
                <a:latin typeface="Comic Sans MS" pitchFamily="66" charset="0"/>
              </a:rPr>
              <a:t> </a:t>
            </a:r>
            <a:r>
              <a:rPr lang="tr-TR" sz="2800" b="1" dirty="0" err="1" smtClean="0">
                <a:latin typeface="Comic Sans MS" pitchFamily="66" charset="0"/>
              </a:rPr>
              <a:t>phase</a:t>
            </a:r>
            <a:r>
              <a:rPr lang="tr-TR" sz="2800" b="1" dirty="0" smtClean="0">
                <a:latin typeface="Comic Sans MS" pitchFamily="66" charset="0"/>
              </a:rPr>
              <a:t>:</a:t>
            </a:r>
            <a:endParaRPr lang="en-US" sz="2800" b="1" dirty="0" smtClean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47638" y="176213"/>
            <a:ext cx="10080626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tr-TR" sz="3200" b="1" spc="300" dirty="0" err="1">
                <a:latin typeface="Comic Sans MS" pitchFamily="66" charset="0"/>
              </a:rPr>
              <a:t>Premenstrual</a:t>
            </a:r>
            <a:r>
              <a:rPr lang="tr-TR" sz="3200" b="1" spc="300" dirty="0">
                <a:latin typeface="Comic Sans MS" pitchFamily="66" charset="0"/>
              </a:rPr>
              <a:t> </a:t>
            </a:r>
            <a:r>
              <a:rPr lang="tr-TR" sz="3200" b="1" spc="300" dirty="0" err="1">
                <a:latin typeface="Comic Sans MS" pitchFamily="66" charset="0"/>
              </a:rPr>
              <a:t>Syndrome</a:t>
            </a:r>
            <a:r>
              <a:rPr lang="tr-TR" sz="3200" b="1" spc="300" dirty="0">
                <a:latin typeface="Comic Sans MS" pitchFamily="66" charset="0"/>
              </a:rPr>
              <a:t> (PMS)</a:t>
            </a:r>
          </a:p>
          <a:p>
            <a:pPr algn="ctr" eaLnBrk="1" hangingPunct="1">
              <a:defRPr/>
            </a:pPr>
            <a:r>
              <a:rPr lang="tr-TR" sz="3200" b="1" spc="300" dirty="0" err="1">
                <a:latin typeface="Comic Sans MS" pitchFamily="66" charset="0"/>
              </a:rPr>
              <a:t>Premenstrual</a:t>
            </a:r>
            <a:r>
              <a:rPr lang="tr-TR" sz="3200" b="1" spc="300" dirty="0">
                <a:latin typeface="Comic Sans MS" pitchFamily="66" charset="0"/>
              </a:rPr>
              <a:t> </a:t>
            </a:r>
            <a:r>
              <a:rPr lang="tr-TR" sz="3200" b="1" spc="300" dirty="0" err="1">
                <a:latin typeface="Comic Sans MS" pitchFamily="66" charset="0"/>
              </a:rPr>
              <a:t>Dysphoric</a:t>
            </a:r>
            <a:r>
              <a:rPr lang="tr-TR" sz="3200" b="1" spc="300" dirty="0">
                <a:latin typeface="Comic Sans MS" pitchFamily="66" charset="0"/>
              </a:rPr>
              <a:t> </a:t>
            </a:r>
            <a:r>
              <a:rPr lang="tr-TR" sz="3200" b="1" spc="300" dirty="0" err="1">
                <a:latin typeface="Comic Sans MS" pitchFamily="66" charset="0"/>
              </a:rPr>
              <a:t>Disorder</a:t>
            </a:r>
            <a:r>
              <a:rPr lang="tr-TR" sz="3200" b="1" spc="300" dirty="0">
                <a:latin typeface="Comic Sans MS" pitchFamily="66" charset="0"/>
              </a:rPr>
              <a:t> (PMDD)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76563" y="2590800"/>
            <a:ext cx="40798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800">
                <a:latin typeface="Lucida Console" panose="020B0609040504020204" pitchFamily="49" charset="0"/>
              </a:rPr>
              <a:t>Food cravings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800">
                <a:latin typeface="Lucida Console" panose="020B0609040504020204" pitchFamily="49" charset="0"/>
              </a:rPr>
              <a:t>Physical symptoms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800">
                <a:latin typeface="Lucida Console" panose="020B0609040504020204" pitchFamily="49" charset="0"/>
              </a:rPr>
              <a:t>Emotional lability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800">
                <a:latin typeface="Lucida Console" panose="020B0609040504020204" pitchFamily="49" charset="0"/>
              </a:rPr>
              <a:t>Irritability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800">
                <a:latin typeface="Lucida Console" panose="020B0609040504020204" pitchFamily="49" charset="0"/>
              </a:rPr>
              <a:t>Lowered mood</a:t>
            </a:r>
            <a:endParaRPr lang="en-US" altLang="en-US" sz="2800">
              <a:latin typeface="Lucida Console" panose="020B0609040504020204" pitchFamily="49" charset="0"/>
            </a:endParaRPr>
          </a:p>
        </p:txBody>
      </p:sp>
      <p:pic>
        <p:nvPicPr>
          <p:cNvPr id="30725" name="Picture 6" descr="Why women crave for junk food during P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590800"/>
            <a:ext cx="26304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Is your PMS causing your food cravings? | Health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1910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0" descr="Ever wondered why you crave chocolate during PMS? | Health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4824413"/>
            <a:ext cx="212725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915400" cy="526297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3200" b="1" spc="3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Pathophysiology</a:t>
            </a:r>
            <a:endParaRPr lang="tr-TR" sz="3200" b="1" spc="3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3200" dirty="0">
                <a:latin typeface="+mn-lt"/>
              </a:rPr>
              <a:t> </a:t>
            </a:r>
            <a:r>
              <a:rPr lang="tr-TR" sz="3200" dirty="0" err="1">
                <a:latin typeface="+mn-lt"/>
              </a:rPr>
              <a:t>Changes</a:t>
            </a:r>
            <a:r>
              <a:rPr lang="tr-TR" sz="3200" dirty="0">
                <a:latin typeface="+mn-lt"/>
              </a:rPr>
              <a:t> in 5-HT </a:t>
            </a:r>
            <a:r>
              <a:rPr lang="tr-TR" sz="3200" dirty="0" err="1">
                <a:latin typeface="+mn-lt"/>
              </a:rPr>
              <a:t>and</a:t>
            </a:r>
            <a:r>
              <a:rPr lang="tr-TR" sz="3200" dirty="0">
                <a:latin typeface="+mn-lt"/>
              </a:rPr>
              <a:t> 5-HT-effect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3200" dirty="0">
                <a:latin typeface="+mn-lt"/>
              </a:rPr>
              <a:t> </a:t>
            </a:r>
            <a:r>
              <a:rPr lang="tr-TR" sz="3200" dirty="0" err="1">
                <a:latin typeface="+mn-lt"/>
              </a:rPr>
              <a:t>Alterations</a:t>
            </a:r>
            <a:r>
              <a:rPr lang="tr-TR" sz="3200" dirty="0">
                <a:latin typeface="+mn-lt"/>
              </a:rPr>
              <a:t> in </a:t>
            </a:r>
            <a:r>
              <a:rPr lang="tr-TR" sz="3200" dirty="0" err="1">
                <a:latin typeface="+mn-lt"/>
              </a:rPr>
              <a:t>allopregnanolon</a:t>
            </a:r>
            <a:r>
              <a:rPr lang="tr-TR" sz="3200" dirty="0">
                <a:latin typeface="+mn-lt"/>
              </a:rPr>
              <a:t>  </a:t>
            </a:r>
            <a:r>
              <a:rPr lang="tr-TR" sz="3200" dirty="0" err="1">
                <a:latin typeface="+mn-lt"/>
              </a:rPr>
              <a:t>sensitivity</a:t>
            </a:r>
            <a:r>
              <a:rPr lang="tr-TR" sz="3200" dirty="0">
                <a:latin typeface="+mn-lt"/>
              </a:rPr>
              <a:t> </a:t>
            </a:r>
            <a:r>
              <a:rPr lang="tr-TR" sz="3200" dirty="0" err="1">
                <a:latin typeface="+mn-lt"/>
              </a:rPr>
              <a:t>or</a:t>
            </a:r>
            <a:r>
              <a:rPr lang="tr-TR" sz="3200" dirty="0">
                <a:latin typeface="+mn-lt"/>
              </a:rPr>
              <a:t> GABA </a:t>
            </a:r>
            <a:r>
              <a:rPr lang="tr-TR" sz="3200" dirty="0" err="1">
                <a:latin typeface="+mn-lt"/>
              </a:rPr>
              <a:t>receptors</a:t>
            </a:r>
            <a:endParaRPr lang="tr-TR" sz="3200" dirty="0">
              <a:latin typeface="+mn-lt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3200" dirty="0">
                <a:latin typeface="+mn-lt"/>
              </a:rPr>
              <a:t> </a:t>
            </a:r>
            <a:r>
              <a:rPr lang="tr-TR" sz="3200" dirty="0" err="1">
                <a:latin typeface="+mn-lt"/>
              </a:rPr>
              <a:t>In</a:t>
            </a:r>
            <a:r>
              <a:rPr lang="tr-TR" sz="3200" dirty="0">
                <a:latin typeface="+mn-lt"/>
              </a:rPr>
              <a:t> </a:t>
            </a:r>
            <a:r>
              <a:rPr lang="tr-TR" sz="3200" dirty="0" err="1">
                <a:latin typeface="+mn-lt"/>
              </a:rPr>
              <a:t>fact</a:t>
            </a:r>
            <a:r>
              <a:rPr lang="tr-TR" sz="3200" dirty="0">
                <a:latin typeface="+mn-lt"/>
              </a:rPr>
              <a:t>, SSRI </a:t>
            </a:r>
            <a:r>
              <a:rPr lang="tr-TR" sz="3200" b="1" spc="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increase</a:t>
            </a:r>
            <a:r>
              <a:rPr lang="tr-TR" sz="32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3200" b="1" spc="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allopregnanolon</a:t>
            </a:r>
            <a:r>
              <a:rPr lang="tr-TR" sz="32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3200" dirty="0">
                <a:latin typeface="+mn-lt"/>
              </a:rPr>
              <a:t> </a:t>
            </a:r>
            <a:r>
              <a:rPr lang="tr-TR" sz="3200" dirty="0" err="1">
                <a:latin typeface="+mn-lt"/>
              </a:rPr>
              <a:t>Abdominal</a:t>
            </a:r>
            <a:r>
              <a:rPr lang="tr-TR" sz="3200" dirty="0">
                <a:latin typeface="+mn-lt"/>
              </a:rPr>
              <a:t> </a:t>
            </a:r>
            <a:r>
              <a:rPr lang="tr-TR" sz="3200" dirty="0" err="1">
                <a:latin typeface="+mn-lt"/>
              </a:rPr>
              <a:t>bloating</a:t>
            </a:r>
            <a:r>
              <a:rPr lang="tr-TR" sz="3200" dirty="0">
                <a:latin typeface="+mn-lt"/>
              </a:rPr>
              <a:t> </a:t>
            </a:r>
            <a:r>
              <a:rPr lang="tr-TR" sz="3200" dirty="0" err="1">
                <a:latin typeface="+mn-lt"/>
              </a:rPr>
              <a:t>often</a:t>
            </a:r>
            <a:r>
              <a:rPr lang="tr-TR" sz="3200" dirty="0">
                <a:latin typeface="+mn-lt"/>
              </a:rPr>
              <a:t> </a:t>
            </a:r>
            <a:r>
              <a:rPr lang="tr-TR" sz="3200" dirty="0" err="1">
                <a:latin typeface="+mn-lt"/>
              </a:rPr>
              <a:t>occurs</a:t>
            </a:r>
            <a:r>
              <a:rPr lang="tr-TR" sz="3200" dirty="0">
                <a:latin typeface="+mn-lt"/>
              </a:rPr>
              <a:t> </a:t>
            </a:r>
            <a:r>
              <a:rPr lang="tr-TR" sz="3200" dirty="0" err="1">
                <a:latin typeface="+mn-lt"/>
              </a:rPr>
              <a:t>without</a:t>
            </a:r>
            <a:r>
              <a:rPr lang="tr-TR" sz="3200" dirty="0">
                <a:latin typeface="+mn-lt"/>
              </a:rPr>
              <a:t> </a:t>
            </a:r>
            <a:r>
              <a:rPr lang="tr-TR" sz="3200" dirty="0" err="1">
                <a:latin typeface="+mn-lt"/>
              </a:rPr>
              <a:t>weight</a:t>
            </a:r>
            <a:r>
              <a:rPr lang="tr-TR" sz="3200" dirty="0">
                <a:latin typeface="+mn-lt"/>
              </a:rPr>
              <a:t> </a:t>
            </a:r>
            <a:r>
              <a:rPr lang="tr-TR" sz="3200" dirty="0" err="1">
                <a:latin typeface="+mn-lt"/>
              </a:rPr>
              <a:t>gain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0" y="312738"/>
            <a:ext cx="29845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4000" b="1" spc="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Treatment</a:t>
            </a:r>
            <a:endParaRPr lang="tr-TR" sz="40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55738" y="5257800"/>
            <a:ext cx="7081837" cy="1200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7200">
                <a:latin typeface="Comic Sans MS" panose="030F0702030302020204" pitchFamily="66" charset="0"/>
              </a:rPr>
              <a:t>Hurray </a:t>
            </a:r>
            <a:r>
              <a:rPr lang="tr-TR" altLang="en-US" sz="7200">
                <a:latin typeface="Arial" panose="020B0604020202020204" pitchFamily="34" charset="0"/>
              </a:rPr>
              <a:t>Calcium!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9344025" cy="258603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800" dirty="0" err="1" smtClean="0"/>
              <a:t>Calcium</a:t>
            </a:r>
            <a:r>
              <a:rPr lang="tr-TR" sz="2800" dirty="0" smtClean="0"/>
              <a:t> 600mg, </a:t>
            </a:r>
            <a:r>
              <a:rPr lang="tr-TR" sz="2800" dirty="0" err="1" smtClean="0"/>
              <a:t>bid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466 </a:t>
            </a:r>
            <a:r>
              <a:rPr lang="tr-TR" sz="2800" dirty="0" err="1" smtClean="0"/>
              <a:t>moderate</a:t>
            </a:r>
            <a:r>
              <a:rPr lang="tr-TR" sz="2800" dirty="0" smtClean="0"/>
              <a:t>-</a:t>
            </a:r>
            <a:r>
              <a:rPr lang="tr-TR" sz="2800" dirty="0" err="1" smtClean="0"/>
              <a:t>to</a:t>
            </a:r>
            <a:r>
              <a:rPr lang="tr-TR" sz="2800" dirty="0" smtClean="0"/>
              <a:t>-severe PMS 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800" dirty="0" err="1" smtClean="0"/>
              <a:t>Symptoms</a:t>
            </a:r>
            <a:r>
              <a:rPr lang="tr-TR" sz="2800" dirty="0" smtClean="0"/>
              <a:t> </a:t>
            </a:r>
            <a:r>
              <a:rPr lang="tr-TR" sz="2800" dirty="0" err="1" smtClean="0"/>
              <a:t>were</a:t>
            </a:r>
            <a:r>
              <a:rPr lang="tr-TR" sz="2800" dirty="0" smtClean="0"/>
              <a:t> </a:t>
            </a:r>
            <a:r>
              <a:rPr lang="tr-TR" sz="2800" dirty="0" err="1" smtClean="0"/>
              <a:t>reduced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2</a:t>
            </a:r>
            <a:r>
              <a:rPr lang="tr-TR" sz="2800" baseline="30000" dirty="0" smtClean="0"/>
              <a:t>nd</a:t>
            </a:r>
            <a:r>
              <a:rPr lang="tr-TR" sz="2800" dirty="0" smtClean="0"/>
              <a:t> </a:t>
            </a:r>
            <a:r>
              <a:rPr lang="tr-TR" sz="2800" dirty="0" err="1" smtClean="0"/>
              <a:t>month</a:t>
            </a:r>
            <a:r>
              <a:rPr lang="tr-TR" sz="2800" dirty="0" smtClean="0"/>
              <a:t> of </a:t>
            </a:r>
            <a:r>
              <a:rPr lang="tr-TR" sz="2800" dirty="0" err="1" smtClean="0"/>
              <a:t>therapy</a:t>
            </a:r>
            <a:endParaRPr lang="tr-TR" sz="2800" dirty="0" smtClean="0"/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800" dirty="0" err="1" smtClean="0"/>
              <a:t>Ca</a:t>
            </a:r>
            <a:r>
              <a:rPr lang="tr-TR" sz="2800" dirty="0" smtClean="0"/>
              <a:t> </a:t>
            </a:r>
            <a:r>
              <a:rPr lang="tr-TR" sz="2800" dirty="0" err="1" smtClean="0"/>
              <a:t>reduced</a:t>
            </a:r>
            <a:r>
              <a:rPr lang="tr-TR" sz="2800" dirty="0" smtClean="0"/>
              <a:t> </a:t>
            </a:r>
            <a:r>
              <a:rPr lang="tr-TR" sz="2800" dirty="0" err="1" smtClean="0"/>
              <a:t>overall</a:t>
            </a:r>
            <a:r>
              <a:rPr lang="tr-TR" sz="2800" dirty="0" smtClean="0"/>
              <a:t> </a:t>
            </a:r>
            <a:r>
              <a:rPr lang="tr-TR" sz="2800" dirty="0" err="1" smtClean="0"/>
              <a:t>symptoms</a:t>
            </a:r>
            <a:r>
              <a:rPr lang="tr-TR" sz="2800" dirty="0" smtClean="0"/>
              <a:t> 48%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3</a:t>
            </a:r>
            <a:r>
              <a:rPr lang="tr-TR" sz="2800" baseline="30000" dirty="0" smtClean="0"/>
              <a:t>rd</a:t>
            </a:r>
            <a:r>
              <a:rPr lang="tr-TR" sz="2800" dirty="0" smtClean="0"/>
              <a:t> </a:t>
            </a:r>
            <a:r>
              <a:rPr lang="tr-TR" sz="2800" dirty="0" err="1" smtClean="0"/>
              <a:t>month</a:t>
            </a:r>
            <a:endParaRPr lang="tr-TR" sz="28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tr-TR" sz="2400" i="1" dirty="0" err="1" smtClean="0"/>
              <a:t>Thys-Jacobs</a:t>
            </a:r>
            <a:r>
              <a:rPr lang="tr-TR" sz="2400" i="1" dirty="0" smtClean="0"/>
              <a:t>, et al. 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44 0.10115 L 0.00144 -0.231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238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2800" b="1" spc="3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Treatment</a:t>
            </a:r>
            <a:r>
              <a:rPr lang="tr-TR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481" y="1556793"/>
            <a:ext cx="9280233" cy="3139321"/>
          </a:xfrm>
          <a:prstGeom prst="rect">
            <a:avLst/>
          </a:prstGeom>
          <a:solidFill>
            <a:srgbClr val="00B050"/>
          </a:solidFill>
          <a:effectLst>
            <a:softEdge rad="127000"/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tr-TR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Magnesium</a:t>
            </a:r>
            <a:endParaRPr lang="tr-T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tr-TR" sz="2800" dirty="0" smtClean="0"/>
              <a:t> PMS </a:t>
            </a:r>
            <a:r>
              <a:rPr lang="tr-TR" sz="2800" dirty="0" err="1" smtClean="0"/>
              <a:t>patients</a:t>
            </a:r>
            <a:r>
              <a:rPr lang="tr-TR" sz="2800" dirty="0" smtClean="0"/>
              <a:t> </a:t>
            </a:r>
            <a:r>
              <a:rPr lang="tr-TR" sz="2800" dirty="0" err="1" smtClean="0"/>
              <a:t>have</a:t>
            </a:r>
            <a:r>
              <a:rPr lang="tr-TR" sz="2800" dirty="0" smtClean="0"/>
              <a:t> </a:t>
            </a:r>
            <a:r>
              <a:rPr lang="tr-TR" sz="2800" dirty="0" err="1" smtClean="0"/>
              <a:t>lower</a:t>
            </a:r>
            <a:r>
              <a:rPr lang="tr-TR" sz="2800" dirty="0" smtClean="0"/>
              <a:t> Mg in </a:t>
            </a:r>
            <a:r>
              <a:rPr lang="tr-TR" sz="2800" dirty="0" err="1" smtClean="0"/>
              <a:t>their</a:t>
            </a:r>
            <a:r>
              <a:rPr lang="tr-TR" sz="2800" dirty="0" smtClean="0"/>
              <a:t> </a:t>
            </a:r>
            <a:r>
              <a:rPr lang="tr-TR" sz="2800" dirty="0" err="1" smtClean="0"/>
              <a:t>erythrocytes</a:t>
            </a:r>
            <a:r>
              <a:rPr lang="tr-TR" sz="2800" dirty="0" smtClean="0"/>
              <a:t>  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tr-TR" sz="2800" dirty="0" smtClean="0"/>
              <a:t> </a:t>
            </a:r>
            <a:r>
              <a:rPr lang="tr-TR" sz="4800" dirty="0" err="1" smtClean="0"/>
              <a:t>beneficial</a:t>
            </a:r>
            <a:r>
              <a:rPr lang="tr-TR" sz="4800" dirty="0" smtClean="0"/>
              <a:t> </a:t>
            </a:r>
            <a:r>
              <a:rPr lang="tr-TR" sz="4800" dirty="0" err="1" smtClean="0"/>
              <a:t>effects</a:t>
            </a:r>
            <a:r>
              <a:rPr lang="tr-TR" sz="4800" dirty="0" smtClean="0"/>
              <a:t>/</a:t>
            </a:r>
            <a:r>
              <a:rPr lang="tr-TR" sz="4800" dirty="0" err="1" smtClean="0"/>
              <a:t>no</a:t>
            </a:r>
            <a:r>
              <a:rPr lang="tr-TR" sz="4800" dirty="0" smtClean="0"/>
              <a:t> </a:t>
            </a:r>
            <a:r>
              <a:rPr lang="tr-TR" sz="4800" dirty="0" err="1" smtClean="0"/>
              <a:t>benefit</a:t>
            </a:r>
            <a:r>
              <a:rPr lang="tr-TR" sz="4800" dirty="0" smtClean="0"/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Mg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251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2800" b="1" spc="3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Treatment</a:t>
            </a:r>
            <a:endParaRPr lang="tr-TR" sz="2800" b="1" spc="3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65165" y="721485"/>
            <a:ext cx="10287368" cy="1569660"/>
          </a:xfrm>
          <a:prstGeom prst="rect">
            <a:avLst/>
          </a:prstGeom>
          <a:solidFill>
            <a:srgbClr val="00B050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3200" spc="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Diuretics</a:t>
            </a:r>
            <a:r>
              <a:rPr lang="tr-TR" sz="3200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3200" spc="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Caffeine</a:t>
            </a:r>
            <a:r>
              <a:rPr lang="tr-TR" sz="3200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tr-TR" sz="3200" spc="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pamabrom</a:t>
            </a:r>
            <a:r>
              <a:rPr lang="tr-TR" sz="3200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</a:t>
            </a:r>
            <a:r>
              <a:rPr lang="tr-TR" sz="3200" spc="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theophylline</a:t>
            </a:r>
            <a:r>
              <a:rPr lang="tr-TR" sz="3200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200" spc="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derivative</a:t>
            </a:r>
            <a:r>
              <a:rPr lang="tr-TR" sz="3200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</a:t>
            </a:r>
            <a:endParaRPr lang="tr-TR" sz="320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2567" y="2420889"/>
            <a:ext cx="5775940" cy="1200329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7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 we really?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489" y="4343400"/>
            <a:ext cx="9483494" cy="2492990"/>
          </a:xfrm>
          <a:prstGeom prst="rect">
            <a:avLst/>
          </a:prstGeom>
          <a:solidFill>
            <a:srgbClr val="00B05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3200" dirty="0">
                <a:solidFill>
                  <a:srgbClr val="FFFF00"/>
                </a:solidFill>
                <a:latin typeface="Arial" charset="0"/>
              </a:rPr>
              <a:t> Problem is </a:t>
            </a:r>
            <a:r>
              <a:rPr lang="tr-TR" sz="3200" dirty="0" err="1">
                <a:solidFill>
                  <a:srgbClr val="FFFF00"/>
                </a:solidFill>
                <a:latin typeface="Arial" charset="0"/>
              </a:rPr>
              <a:t>fluid</a:t>
            </a:r>
            <a:r>
              <a:rPr lang="tr-TR" sz="3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4000" spc="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redistribution</a:t>
            </a:r>
            <a:r>
              <a:rPr lang="tr-TR" sz="3200" dirty="0">
                <a:solidFill>
                  <a:srgbClr val="FFFF00"/>
                </a:solidFill>
                <a:latin typeface="Arial" charset="0"/>
              </a:rPr>
              <a:t>, not </a:t>
            </a:r>
            <a:r>
              <a:rPr lang="tr-TR" sz="3200" dirty="0" err="1">
                <a:solidFill>
                  <a:srgbClr val="FFFF00"/>
                </a:solidFill>
                <a:latin typeface="Arial" charset="0"/>
              </a:rPr>
              <a:t>retention</a:t>
            </a:r>
            <a:endParaRPr lang="tr-TR" sz="3200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3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Arial" charset="0"/>
              </a:rPr>
              <a:t>Abdominal</a:t>
            </a:r>
            <a:r>
              <a:rPr lang="tr-TR" sz="3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Arial" charset="0"/>
              </a:rPr>
              <a:t>distention</a:t>
            </a:r>
            <a:r>
              <a:rPr lang="tr-TR" sz="3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Arial" charset="0"/>
              </a:rPr>
              <a:t>secondary</a:t>
            </a:r>
            <a:r>
              <a:rPr lang="tr-TR" sz="3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Arial" charset="0"/>
              </a:rPr>
              <a:t>to</a:t>
            </a:r>
            <a:r>
              <a:rPr lang="tr-TR" sz="3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Arial" charset="0"/>
              </a:rPr>
              <a:t>relaxion</a:t>
            </a:r>
            <a:r>
              <a:rPr lang="tr-TR" sz="3200" dirty="0">
                <a:solidFill>
                  <a:srgbClr val="FFFF00"/>
                </a:solidFill>
                <a:latin typeface="Arial" charset="0"/>
              </a:rPr>
              <a:t> of gut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3200" dirty="0" err="1">
                <a:solidFill>
                  <a:srgbClr val="FFFF00"/>
                </a:solidFill>
                <a:latin typeface="Arial" charset="0"/>
              </a:rPr>
              <a:t>muscle</a:t>
            </a:r>
            <a:r>
              <a:rPr lang="tr-TR" sz="3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Arial" charset="0"/>
              </a:rPr>
              <a:t>caused</a:t>
            </a:r>
            <a:r>
              <a:rPr lang="tr-TR" sz="3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Arial" charset="0"/>
              </a:rPr>
              <a:t>by</a:t>
            </a:r>
            <a:r>
              <a:rPr lang="tr-TR" sz="3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Arial" charset="0"/>
              </a:rPr>
              <a:t>progesterone</a:t>
            </a:r>
            <a:endParaRPr lang="tr-TR" sz="32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5024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4343400"/>
            <a:ext cx="5715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52400"/>
            <a:ext cx="487838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Toxic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Shock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Syndrome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152400" y="722313"/>
            <a:ext cx="97536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tr-TR" altLang="en-US" sz="2800">
                <a:latin typeface="Arial" panose="020B0604020202020204" pitchFamily="34" charset="0"/>
              </a:rPr>
              <a:t> multi-system disease first identified in 1978: 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tr-TR" altLang="en-US" sz="3600">
                <a:solidFill>
                  <a:srgbClr val="FFFF00"/>
                </a:solidFill>
                <a:latin typeface="Arial" panose="020B0604020202020204" pitchFamily="34" charset="0"/>
              </a:rPr>
              <a:t>fever</a:t>
            </a:r>
            <a:r>
              <a:rPr lang="tr-TR" altLang="en-US" sz="280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altLang="en-US">
                <a:solidFill>
                  <a:srgbClr val="FFFF00"/>
                </a:solidFill>
              </a:rPr>
              <a:t>dangerously low </a:t>
            </a:r>
            <a:r>
              <a:rPr lang="tr-TR" altLang="en-US">
                <a:solidFill>
                  <a:srgbClr val="FFFF00"/>
                </a:solidFill>
              </a:rPr>
              <a:t>blood pressure,</a:t>
            </a:r>
            <a:r>
              <a:rPr lang="tr-TR" altLang="en-US" sz="2800">
                <a:solidFill>
                  <a:srgbClr val="FFFF00"/>
                </a:solidFill>
                <a:latin typeface="Arial" panose="020B0604020202020204" pitchFamily="34" charset="0"/>
              </a:rPr>
              <a:t> diarrhea, mental confusion, renal failure, erythroderma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tr-TR" altLang="en-US" sz="2800">
                <a:latin typeface="Arial" panose="020B0604020202020204" pitchFamily="34" charset="0"/>
              </a:rPr>
              <a:t> </a:t>
            </a:r>
            <a:r>
              <a:rPr lang="en-US" altLang="en-US"/>
              <a:t>It's caused by the release of </a:t>
            </a:r>
            <a:r>
              <a:rPr lang="en-US" altLang="en-US" b="1"/>
              <a:t>toxins</a:t>
            </a:r>
            <a:r>
              <a:rPr lang="en-US" altLang="en-US"/>
              <a:t> from an </a:t>
            </a:r>
            <a:endParaRPr lang="tr-TR" altLang="en-US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</a:pPr>
            <a:r>
              <a:rPr lang="en-US" altLang="en-US"/>
              <a:t>overgrowth of </a:t>
            </a:r>
            <a:r>
              <a:rPr lang="en-US" altLang="en-US" i="1">
                <a:solidFill>
                  <a:srgbClr val="FFFF00"/>
                </a:solidFill>
              </a:rPr>
              <a:t>Staphylococcus</a:t>
            </a:r>
            <a:r>
              <a:rPr lang="en-US" altLang="en-US"/>
              <a:t> </a:t>
            </a:r>
            <a:r>
              <a:rPr lang="en-US" altLang="en-US" i="1"/>
              <a:t>aureus</a:t>
            </a:r>
            <a:r>
              <a:rPr lang="en-US" altLang="en-US"/>
              <a:t>, </a:t>
            </a:r>
            <a:endParaRPr lang="tr-TR" altLang="en-US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</a:pPr>
            <a:r>
              <a:rPr lang="en-US" altLang="en-US"/>
              <a:t>which is found in many women's bodies </a:t>
            </a:r>
            <a:endParaRPr lang="tr-TR" altLang="en-US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</a:pPr>
            <a:r>
              <a:rPr lang="tr-TR" altLang="en-US" b="1"/>
              <a:t>TSS</a:t>
            </a:r>
            <a:r>
              <a:rPr lang="en-US" altLang="en-US"/>
              <a:t> affects menstruating women, especially those who use super-absorbent tampons</a:t>
            </a:r>
            <a:r>
              <a:rPr lang="tr-TR" altLang="en-US" sz="28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</a:pPr>
            <a:r>
              <a:rPr lang="tr-TR" altLang="en-US" sz="2800">
                <a:latin typeface="Arial" panose="020B0604020202020204" pitchFamily="34" charset="0"/>
              </a:rPr>
              <a:t>(</a:t>
            </a:r>
            <a:r>
              <a:rPr lang="en-US" altLang="en-US" sz="2800"/>
              <a:t>super-absorbent </a:t>
            </a:r>
            <a:r>
              <a:rPr lang="tr-TR" altLang="en-US" sz="2800"/>
              <a:t>tampons </a:t>
            </a:r>
            <a:r>
              <a:rPr lang="tr-TR" altLang="en-US" sz="2800">
                <a:latin typeface="Arial" panose="020B0604020202020204" pitchFamily="34" charset="0"/>
              </a:rPr>
              <a:t>banned after 1979-1980 epidemic)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tr-TR" altLang="en-US" sz="2800">
                <a:latin typeface="Arial" panose="020B0604020202020204" pitchFamily="34" charset="0"/>
              </a:rPr>
              <a:t> CMC or </a:t>
            </a:r>
            <a:r>
              <a:rPr lang="en-US" altLang="en-US"/>
              <a:t>synthetic materials</a:t>
            </a:r>
            <a:r>
              <a:rPr lang="tr-TR" altLang="en-US"/>
              <a:t> no longer used</a:t>
            </a:r>
            <a:endParaRPr lang="tr-TR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381000" y="1066800"/>
            <a:ext cx="91963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tr-TR" altLang="en-US" sz="2800">
                <a:latin typeface="Arial" panose="020B0604020202020204" pitchFamily="34" charset="0"/>
              </a:rPr>
              <a:t> intravaginal </a:t>
            </a:r>
            <a:r>
              <a:rPr lang="en-US" altLang="en-US" b="1"/>
              <a:t>diaphragm </a:t>
            </a:r>
            <a:r>
              <a:rPr lang="tr-TR" altLang="en-US" sz="2800">
                <a:latin typeface="Arial" panose="020B0604020202020204" pitchFamily="34" charset="0"/>
              </a:rPr>
              <a:t>is also associated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tr-TR" altLang="en-US" sz="2800">
                <a:latin typeface="Arial" panose="020B0604020202020204" pitchFamily="34" charset="0"/>
              </a:rPr>
              <a:t> inflammatory immun rxn to </a:t>
            </a:r>
            <a:r>
              <a:rPr lang="tr-TR" altLang="en-US" sz="3200" i="1">
                <a:solidFill>
                  <a:srgbClr val="FFFF00"/>
                </a:solidFill>
                <a:latin typeface="Arial" panose="020B0604020202020204" pitchFamily="34" charset="0"/>
              </a:rPr>
              <a:t>Staphylococcus aureus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</a:pPr>
            <a:r>
              <a:rPr lang="tr-TR" altLang="en-US" sz="3200">
                <a:latin typeface="Arial" panose="020B0604020202020204" pitchFamily="34" charset="0"/>
              </a:rPr>
              <a:t>or</a:t>
            </a:r>
            <a:r>
              <a:rPr lang="tr-TR" altLang="en-US" sz="2800">
                <a:latin typeface="Arial" panose="020B0604020202020204" pitchFamily="34" charset="0"/>
              </a:rPr>
              <a:t> </a:t>
            </a:r>
            <a:r>
              <a:rPr lang="tr-TR" altLang="en-US" sz="3200" i="1">
                <a:solidFill>
                  <a:srgbClr val="FFFF00"/>
                </a:solidFill>
                <a:latin typeface="Arial" panose="020B0604020202020204" pitchFamily="34" charset="0"/>
              </a:rPr>
              <a:t>Streptococcus pyogenes</a:t>
            </a:r>
            <a:r>
              <a:rPr lang="tr-TR" altLang="en-US" sz="2800">
                <a:latin typeface="Arial" panose="020B0604020202020204" pitchFamily="34" charset="0"/>
              </a:rPr>
              <a:t> enterotoxins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tr-TR" altLang="en-US" sz="2800">
                <a:latin typeface="Arial" panose="020B0604020202020204" pitchFamily="34" charset="0"/>
              </a:rPr>
              <a:t> TSST-1 antibodies in adults but not in younger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0705" y="332657"/>
            <a:ext cx="108234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513" y="1295400"/>
            <a:ext cx="9579867" cy="5421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eaLnBrk="1" hangingPunct="1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Menstrual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blood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is a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good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media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bacteria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Trapping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of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menstral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blood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in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vagina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is 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even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better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(!)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bacteria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Factors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that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induce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toxin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production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high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protein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content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spcAft>
                <a:spcPts val="1000"/>
              </a:spcAft>
              <a:defRPr/>
            </a:pP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neutral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high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</a:t>
            </a:r>
            <a:r>
              <a:rPr lang="tr-TR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and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tr-T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low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</a:t>
            </a:r>
            <a:r>
              <a:rPr lang="tr-TR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0705" y="332657"/>
            <a:ext cx="108234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1" y="1143000"/>
            <a:ext cx="4572000" cy="29341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tr-TR" sz="2800" dirty="0">
                <a:latin typeface="Arial" charset="0"/>
              </a:rPr>
              <a:t> GI </a:t>
            </a:r>
            <a:r>
              <a:rPr lang="tr-TR" sz="2800" dirty="0" err="1">
                <a:latin typeface="Arial" charset="0"/>
              </a:rPr>
              <a:t>problems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first</a:t>
            </a:r>
            <a:r>
              <a:rPr lang="tr-TR" sz="2800" dirty="0">
                <a:latin typeface="Arial" charset="0"/>
              </a:rPr>
              <a:t>: </a:t>
            </a:r>
            <a:r>
              <a:rPr lang="tr-TR" sz="2800" dirty="0" err="1">
                <a:latin typeface="Arial" charset="0"/>
              </a:rPr>
              <a:t>nausea</a:t>
            </a:r>
            <a:r>
              <a:rPr lang="tr-TR" sz="2800" dirty="0">
                <a:latin typeface="Arial" charset="0"/>
              </a:rPr>
              <a:t>,  </a:t>
            </a:r>
            <a:r>
              <a:rPr lang="tr-TR" sz="2800" dirty="0" err="1">
                <a:latin typeface="Arial" charset="0"/>
              </a:rPr>
              <a:t>pain</a:t>
            </a:r>
            <a:endParaRPr lang="tr-TR" sz="2800" dirty="0">
              <a:latin typeface="Arial" charset="0"/>
            </a:endParaRPr>
          </a:p>
          <a:p>
            <a:pPr eaLnBrk="1" hangingPunct="1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Very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fast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worsening</a:t>
            </a:r>
            <a:r>
              <a:rPr lang="tr-TR" sz="2800" dirty="0">
                <a:latin typeface="Arial" charset="0"/>
              </a:rPr>
              <a:t> of </a:t>
            </a:r>
            <a:r>
              <a:rPr lang="tr-TR" sz="2800" dirty="0" err="1">
                <a:latin typeface="Arial" charset="0"/>
              </a:rPr>
              <a:t>symptoms</a:t>
            </a:r>
            <a:r>
              <a:rPr lang="tr-TR" sz="2800" dirty="0">
                <a:latin typeface="Arial" charset="0"/>
              </a:rPr>
              <a:t> </a:t>
            </a:r>
          </a:p>
          <a:p>
            <a:pPr eaLnBrk="1" hangingPunct="1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tr-TR" sz="2800" dirty="0">
                <a:latin typeface="Arial" charset="0"/>
              </a:rPr>
              <a:t> </a:t>
            </a:r>
            <a:r>
              <a:rPr lang="en-US" sz="2800" dirty="0"/>
              <a:t>A characteristic “sunburn-</a:t>
            </a:r>
            <a:r>
              <a:rPr lang="en-US" sz="2800" b="1" dirty="0"/>
              <a:t>like</a:t>
            </a:r>
            <a:r>
              <a:rPr lang="en-US" sz="2800" dirty="0"/>
              <a:t>” skin </a:t>
            </a:r>
            <a:r>
              <a:rPr lang="en-US" sz="2800" b="1" dirty="0"/>
              <a:t>rash</a:t>
            </a:r>
            <a:endParaRPr lang="tr-TR" sz="2800" dirty="0">
              <a:latin typeface="Arial" charset="0"/>
            </a:endParaRPr>
          </a:p>
        </p:txBody>
      </p:sp>
      <p:pic>
        <p:nvPicPr>
          <p:cNvPr id="41993" name="Picture 10" descr="http://www.netterimages.com/images/vpv/000/000/020/20139-0550x0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44291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609600"/>
          <a:ext cx="8915400" cy="5859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362">
                <a:tc>
                  <a:txBody>
                    <a:bodyPr/>
                    <a:lstStyle/>
                    <a:p>
                      <a:r>
                        <a:rPr lang="tr-TR" sz="2800" dirty="0" err="1" smtClean="0"/>
                        <a:t>Drug</a:t>
                      </a:r>
                      <a:r>
                        <a:rPr lang="tr-TR" sz="2800" dirty="0" smtClean="0"/>
                        <a:t> </a:t>
                      </a:r>
                      <a:endParaRPr lang="en-US" sz="2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tr-TR" sz="2800" dirty="0" err="1" smtClean="0"/>
                        <a:t>Dosing</a:t>
                      </a:r>
                      <a:endParaRPr lang="en-US" sz="2800" dirty="0"/>
                    </a:p>
                  </a:txBody>
                  <a:tcPr marT="45699" marB="4569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64">
                <a:tc>
                  <a:txBody>
                    <a:bodyPr/>
                    <a:lstStyle/>
                    <a:p>
                      <a:r>
                        <a:rPr lang="tr-TR" sz="3600" dirty="0" err="1" smtClean="0"/>
                        <a:t>Ulipristal</a:t>
                      </a:r>
                      <a:r>
                        <a:rPr lang="tr-TR" sz="3600" dirty="0" smtClean="0"/>
                        <a:t> (</a:t>
                      </a:r>
                      <a:r>
                        <a:rPr lang="tr-TR" sz="3600" b="1" u="sng" dirty="0" smtClean="0"/>
                        <a:t>SPRM</a:t>
                      </a:r>
                      <a:r>
                        <a:rPr lang="tr-TR" sz="3600" dirty="0" smtClean="0"/>
                        <a:t>), </a:t>
                      </a:r>
                    </a:p>
                    <a:p>
                      <a:r>
                        <a:rPr lang="tr-TR" sz="3600" dirty="0" smtClean="0"/>
                        <a:t>30 mg (Ella</a:t>
                      </a:r>
                      <a:r>
                        <a:rPr lang="tr-TR" sz="3600" i="0" baseline="0" dirty="0" smtClean="0">
                          <a:latin typeface="Arial"/>
                          <a:cs typeface="Arial"/>
                        </a:rPr>
                        <a:t>®)</a:t>
                      </a:r>
                      <a:endParaRPr lang="en-US" sz="36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600" dirty="0" smtClean="0"/>
                        <a:t>1 tablet </a:t>
                      </a:r>
                      <a:r>
                        <a:rPr lang="tr-TR" sz="3600" dirty="0" err="1" smtClean="0"/>
                        <a:t>within</a:t>
                      </a:r>
                      <a:r>
                        <a:rPr lang="tr-TR" sz="3600" baseline="0" dirty="0" smtClean="0"/>
                        <a:t> </a:t>
                      </a:r>
                      <a:r>
                        <a:rPr lang="tr-TR" sz="3600" dirty="0" smtClean="0"/>
                        <a:t>120 </a:t>
                      </a:r>
                      <a:r>
                        <a:rPr lang="tr-TR" sz="3600" dirty="0" err="1" smtClean="0"/>
                        <a:t>hrs</a:t>
                      </a:r>
                      <a:r>
                        <a:rPr lang="tr-TR" sz="3600" dirty="0" smtClean="0"/>
                        <a:t> (5 </a:t>
                      </a:r>
                      <a:r>
                        <a:rPr lang="tr-TR" sz="3600" dirty="0" err="1" smtClean="0"/>
                        <a:t>days</a:t>
                      </a:r>
                      <a:r>
                        <a:rPr lang="tr-TR" sz="3600" dirty="0" smtClean="0"/>
                        <a:t>)</a:t>
                      </a:r>
                      <a:endParaRPr lang="en-US" sz="3600" dirty="0"/>
                    </a:p>
                  </a:txBody>
                  <a:tcPr marT="45699" marB="4569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64">
                <a:tc>
                  <a:txBody>
                    <a:bodyPr/>
                    <a:lstStyle/>
                    <a:p>
                      <a:r>
                        <a:rPr lang="tr-TR" sz="28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Levonorgestrel</a:t>
                      </a:r>
                      <a:r>
                        <a:rPr lang="tr-TR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tr-TR" sz="2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0.75 mg </a:t>
                      </a:r>
                      <a:r>
                        <a:rPr lang="tr-TR" sz="2800" i="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Norlevo</a:t>
                      </a:r>
                      <a:r>
                        <a:rPr lang="tr-TR" sz="2800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®</a:t>
                      </a:r>
                      <a:endParaRPr lang="en-US" sz="2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/>
                        <a:t>2 </a:t>
                      </a:r>
                      <a:r>
                        <a:rPr lang="tr-TR" sz="2800" dirty="0" err="1" smtClean="0"/>
                        <a:t>tablets</a:t>
                      </a:r>
                      <a:r>
                        <a:rPr lang="tr-TR" sz="2800" dirty="0" smtClean="0"/>
                        <a:t> </a:t>
                      </a:r>
                      <a:r>
                        <a:rPr lang="tr-TR" sz="2800" dirty="0" err="1" smtClean="0"/>
                        <a:t>within</a:t>
                      </a:r>
                      <a:r>
                        <a:rPr lang="tr-TR" sz="2800" baseline="0" dirty="0" smtClean="0"/>
                        <a:t> </a:t>
                      </a:r>
                      <a:r>
                        <a:rPr lang="tr-TR" sz="44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-72</a:t>
                      </a:r>
                      <a:r>
                        <a:rPr lang="tr-TR" sz="2800" dirty="0" smtClean="0"/>
                        <a:t> </a:t>
                      </a:r>
                      <a:r>
                        <a:rPr lang="tr-TR" sz="2800" dirty="0" err="1" smtClean="0"/>
                        <a:t>hrs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T="45699" marB="4569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625">
                <a:tc>
                  <a:txBody>
                    <a:bodyPr/>
                    <a:lstStyle/>
                    <a:p>
                      <a:r>
                        <a:rPr lang="tr-TR" sz="2800" dirty="0" err="1" smtClean="0">
                          <a:solidFill>
                            <a:schemeClr val="bg1"/>
                          </a:solidFill>
                        </a:rPr>
                        <a:t>Levonorgestrel</a:t>
                      </a:r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, 1.5 </a:t>
                      </a:r>
                      <a:r>
                        <a:rPr lang="tr-TR" sz="2800" baseline="0" dirty="0" smtClean="0">
                          <a:solidFill>
                            <a:schemeClr val="bg1"/>
                          </a:solidFill>
                        </a:rPr>
                        <a:t> mg</a:t>
                      </a:r>
                    </a:p>
                    <a:p>
                      <a:r>
                        <a:rPr lang="tr-TR" sz="2800" i="0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tr-TR" sz="2800" i="0" baseline="0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Postpill</a:t>
                      </a:r>
                      <a:r>
                        <a:rPr lang="tr-TR" sz="2800" i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tr-TR" sz="2800" i="0" baseline="0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lang="tr-TR" sz="2800" i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®, </a:t>
                      </a:r>
                      <a:r>
                        <a:rPr lang="tr-TR" sz="2800" i="0" u="sng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Ertes72</a:t>
                      </a:r>
                      <a:r>
                        <a:rPr lang="tr-TR" sz="2800" i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2800" i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2800" i="0" dirty="0">
                        <a:solidFill>
                          <a:schemeClr val="bg1"/>
                        </a:solidFill>
                      </a:endParaRPr>
                    </a:p>
                  </a:txBody>
                  <a:tcPr marT="45699" marB="4569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/>
                        <a:t>1 tablet </a:t>
                      </a:r>
                      <a:r>
                        <a:rPr lang="tr-TR" sz="2800" dirty="0" err="1" smtClean="0"/>
                        <a:t>within</a:t>
                      </a:r>
                      <a:r>
                        <a:rPr lang="tr-TR" sz="2800" baseline="0" dirty="0" smtClean="0"/>
                        <a:t> </a:t>
                      </a:r>
                      <a:r>
                        <a:rPr lang="tr-TR" sz="44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-72</a:t>
                      </a:r>
                      <a:r>
                        <a:rPr lang="tr-TR" sz="2800" dirty="0" smtClean="0"/>
                        <a:t> </a:t>
                      </a:r>
                      <a:r>
                        <a:rPr lang="tr-TR" sz="2800" dirty="0" err="1" smtClean="0"/>
                        <a:t>hrs</a:t>
                      </a:r>
                      <a:r>
                        <a:rPr lang="tr-TR" sz="2800" dirty="0" smtClean="0"/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T="45699" marB="4569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8148"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Norjestrel, 0.5</a:t>
                      </a:r>
                      <a:r>
                        <a:rPr lang="tr-TR" sz="2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mg</a:t>
                      </a:r>
                    </a:p>
                    <a:p>
                      <a:r>
                        <a:rPr lang="tr-TR" sz="2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+</a:t>
                      </a:r>
                    </a:p>
                    <a:p>
                      <a:r>
                        <a:rPr kumimoji="0" lang="tr-TR" sz="2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2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tinyløstradio</a:t>
                      </a:r>
                      <a:r>
                        <a:rPr kumimoji="0" lang="tr-TR" sz="2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tr-TR" sz="2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0.01 mg </a:t>
                      </a:r>
                      <a:endParaRPr lang="en-US" sz="2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tr-TR" sz="28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bid</a:t>
                      </a:r>
                      <a:r>
                        <a:rPr lang="tr-TR" sz="2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(12 </a:t>
                      </a:r>
                      <a:r>
                        <a:rPr lang="tr-TR" sz="28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hrs</a:t>
                      </a:r>
                      <a:r>
                        <a:rPr lang="tr-TR" sz="2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apart)</a:t>
                      </a:r>
                      <a:endParaRPr lang="en-US" sz="2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T="45699" marB="4569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914400" y="304800"/>
            <a:ext cx="7848600" cy="12001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3600" b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NONCURABLE </a:t>
            </a:r>
          </a:p>
          <a:p>
            <a:pPr algn="ctr" eaLnBrk="1" hangingPunct="1">
              <a:defRPr/>
            </a:pPr>
            <a:r>
              <a:rPr lang="tr-TR" sz="3600" spc="300" dirty="0">
                <a:latin typeface="+mn-lt"/>
              </a:rPr>
              <a:t>but </a:t>
            </a:r>
            <a:r>
              <a:rPr lang="tr-TR" sz="3600" spc="300" dirty="0" err="1">
                <a:latin typeface="+mn-lt"/>
              </a:rPr>
              <a:t>vaccine-preventable</a:t>
            </a:r>
            <a:r>
              <a:rPr lang="tr-TR" sz="3600" spc="300" dirty="0">
                <a:latin typeface="+mn-lt"/>
              </a:rPr>
              <a:t> </a:t>
            </a:r>
            <a:r>
              <a:rPr lang="tr-TR" sz="3600" spc="300" dirty="0" err="1">
                <a:latin typeface="+mn-lt"/>
              </a:rPr>
              <a:t>STIs</a:t>
            </a:r>
            <a:endParaRPr lang="en-US" sz="3600" spc="300" dirty="0">
              <a:latin typeface="+mn-lt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04800" y="1828800"/>
            <a:ext cx="60039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3200" dirty="0" err="1">
                <a:solidFill>
                  <a:srgbClr val="FFFF00"/>
                </a:solidFill>
                <a:latin typeface="+mn-lt"/>
              </a:rPr>
              <a:t>Disease</a:t>
            </a:r>
            <a:r>
              <a:rPr lang="tr-TR" sz="3200" dirty="0">
                <a:solidFill>
                  <a:srgbClr val="FFFF00"/>
                </a:solidFill>
                <a:latin typeface="+mn-lt"/>
              </a:rPr>
              <a:t>: </a:t>
            </a:r>
            <a:r>
              <a:rPr lang="tr-TR" sz="3200" dirty="0" err="1">
                <a:latin typeface="+mn-lt"/>
              </a:rPr>
              <a:t>Genital</a:t>
            </a:r>
            <a:r>
              <a:rPr lang="tr-TR" sz="3200" dirty="0">
                <a:latin typeface="+mn-lt"/>
              </a:rPr>
              <a:t> </a:t>
            </a:r>
            <a:r>
              <a:rPr lang="tr-TR" sz="3200" dirty="0" err="1">
                <a:latin typeface="+mn-lt"/>
              </a:rPr>
              <a:t>Warts</a:t>
            </a:r>
            <a:r>
              <a:rPr lang="tr-TR" sz="3200" dirty="0">
                <a:latin typeface="+mn-lt"/>
              </a:rPr>
              <a:t> (HPV)*</a:t>
            </a:r>
            <a:endParaRPr lang="en-US" sz="3200" dirty="0">
              <a:latin typeface="+mn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2075" y="6018213"/>
            <a:ext cx="61912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2800" i="1" dirty="0">
                <a:latin typeface="+mn-lt"/>
              </a:rPr>
              <a:t>* self-</a:t>
            </a:r>
            <a:r>
              <a:rPr lang="tr-TR" sz="2800" i="1" dirty="0" err="1">
                <a:latin typeface="+mn-lt"/>
              </a:rPr>
              <a:t>clearance</a:t>
            </a:r>
            <a:r>
              <a:rPr lang="tr-TR" sz="2800" i="1" dirty="0">
                <a:latin typeface="+mn-lt"/>
              </a:rPr>
              <a:t> of HPV </a:t>
            </a:r>
            <a:r>
              <a:rPr lang="tr-TR" sz="2800" i="1" dirty="0" err="1">
                <a:latin typeface="+mn-lt"/>
              </a:rPr>
              <a:t>may</a:t>
            </a:r>
            <a:r>
              <a:rPr lang="tr-TR" sz="2800" i="1" dirty="0">
                <a:latin typeface="+mn-lt"/>
              </a:rPr>
              <a:t> </a:t>
            </a:r>
            <a:r>
              <a:rPr lang="tr-TR" sz="2800" i="1" dirty="0" err="1">
                <a:latin typeface="+mn-lt"/>
              </a:rPr>
              <a:t>occur</a:t>
            </a:r>
            <a:endParaRPr lang="en-US" sz="2800" i="1" dirty="0">
              <a:latin typeface="+mn-lt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905000" y="2667000"/>
            <a:ext cx="61468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3200" dirty="0" err="1">
                <a:solidFill>
                  <a:srgbClr val="FFFF00"/>
                </a:solidFill>
                <a:latin typeface="+mn-lt"/>
              </a:rPr>
              <a:t>Incubation</a:t>
            </a:r>
            <a:r>
              <a:rPr lang="tr-TR" sz="3200" dirty="0">
                <a:solidFill>
                  <a:srgbClr val="FFFF00"/>
                </a:solidFill>
                <a:latin typeface="+mn-lt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+mn-lt"/>
              </a:rPr>
              <a:t>period</a:t>
            </a:r>
            <a:r>
              <a:rPr lang="tr-TR" sz="3200" dirty="0">
                <a:solidFill>
                  <a:srgbClr val="FFFF00"/>
                </a:solidFill>
                <a:latin typeface="+mn-lt"/>
              </a:rPr>
              <a:t>: </a:t>
            </a:r>
            <a:r>
              <a:rPr lang="tr-TR" sz="3200" dirty="0">
                <a:latin typeface="+mn-lt"/>
              </a:rPr>
              <a:t>2-4 </a:t>
            </a:r>
            <a:r>
              <a:rPr lang="tr-TR" sz="3200" dirty="0" err="1">
                <a:latin typeface="+mn-lt"/>
              </a:rPr>
              <a:t>months</a:t>
            </a:r>
            <a:endParaRPr lang="en-US" sz="3200" dirty="0"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57200" y="3581400"/>
            <a:ext cx="7072313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3200" dirty="0" err="1">
                <a:latin typeface="+mn-lt"/>
              </a:rPr>
              <a:t>warts</a:t>
            </a:r>
            <a:r>
              <a:rPr lang="tr-TR" sz="3200" dirty="0">
                <a:latin typeface="+mn-lt"/>
              </a:rPr>
              <a:t> on </a:t>
            </a:r>
            <a:r>
              <a:rPr lang="tr-TR" sz="3200" dirty="0" err="1">
                <a:latin typeface="+mn-lt"/>
              </a:rPr>
              <a:t>external</a:t>
            </a:r>
            <a:r>
              <a:rPr lang="tr-TR" sz="3200" dirty="0">
                <a:latin typeface="+mn-lt"/>
              </a:rPr>
              <a:t> </a:t>
            </a:r>
            <a:r>
              <a:rPr lang="tr-TR" sz="3200" dirty="0" err="1">
                <a:latin typeface="+mn-lt"/>
              </a:rPr>
              <a:t>genitalia</a:t>
            </a:r>
            <a:r>
              <a:rPr lang="tr-TR" sz="3200" dirty="0">
                <a:latin typeface="+mn-lt"/>
              </a:rPr>
              <a:t>, </a:t>
            </a:r>
          </a:p>
          <a:p>
            <a:pPr eaLnBrk="1" hangingPunct="1">
              <a:defRPr/>
            </a:pPr>
            <a:r>
              <a:rPr lang="tr-TR" sz="3200" dirty="0" err="1">
                <a:latin typeface="+mn-lt"/>
              </a:rPr>
              <a:t>rectum</a:t>
            </a:r>
            <a:r>
              <a:rPr lang="tr-TR" sz="3200" dirty="0">
                <a:latin typeface="+mn-lt"/>
              </a:rPr>
              <a:t>, </a:t>
            </a:r>
            <a:r>
              <a:rPr lang="tr-TR" sz="3200" dirty="0" err="1">
                <a:latin typeface="+mn-lt"/>
              </a:rPr>
              <a:t>anus</a:t>
            </a:r>
            <a:r>
              <a:rPr lang="tr-TR" sz="3200" dirty="0">
                <a:latin typeface="+mn-lt"/>
              </a:rPr>
              <a:t>, </a:t>
            </a:r>
            <a:r>
              <a:rPr lang="tr-TR" sz="3200" dirty="0" err="1">
                <a:latin typeface="+mn-lt"/>
              </a:rPr>
              <a:t>mouth</a:t>
            </a:r>
            <a:r>
              <a:rPr lang="tr-TR" sz="3200" dirty="0">
                <a:latin typeface="+mn-lt"/>
              </a:rPr>
              <a:t>, </a:t>
            </a:r>
            <a:r>
              <a:rPr lang="tr-TR" sz="3200" dirty="0" err="1">
                <a:latin typeface="+mn-lt"/>
              </a:rPr>
              <a:t>larynx</a:t>
            </a:r>
            <a:r>
              <a:rPr lang="tr-TR" sz="3200" dirty="0">
                <a:latin typeface="+mn-lt"/>
              </a:rPr>
              <a:t>, </a:t>
            </a:r>
            <a:r>
              <a:rPr lang="tr-TR" sz="3200" dirty="0" err="1">
                <a:latin typeface="+mn-lt"/>
              </a:rPr>
              <a:t>cervix</a:t>
            </a:r>
            <a:endParaRPr lang="en-US" sz="3200" dirty="0">
              <a:latin typeface="+mn-lt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36538" y="4772025"/>
            <a:ext cx="8948737" cy="58578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3200" dirty="0" err="1">
                <a:solidFill>
                  <a:srgbClr val="FF0000"/>
                </a:solidFill>
                <a:latin typeface="+mn-lt"/>
              </a:rPr>
              <a:t>Complications</a:t>
            </a:r>
            <a:r>
              <a:rPr lang="tr-TR" sz="3200" dirty="0">
                <a:solidFill>
                  <a:srgbClr val="FF0000"/>
                </a:solidFill>
                <a:latin typeface="+mn-lt"/>
              </a:rPr>
              <a:t>: </a:t>
            </a:r>
            <a:r>
              <a:rPr lang="tr-TR" sz="32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cervical</a:t>
            </a:r>
            <a:r>
              <a:rPr lang="tr-TR" sz="3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tr-TR" sz="32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dysplasia</a:t>
            </a:r>
            <a:r>
              <a:rPr lang="tr-TR" sz="3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/</a:t>
            </a:r>
            <a:r>
              <a:rPr lang="tr-TR" sz="32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neoplasia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914400" y="304800"/>
            <a:ext cx="7848600" cy="12001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3600" b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NONCURABLE </a:t>
            </a:r>
          </a:p>
          <a:p>
            <a:pPr algn="ctr" eaLnBrk="1" hangingPunct="1">
              <a:defRPr/>
            </a:pPr>
            <a:r>
              <a:rPr lang="tr-TR" sz="3600" spc="300" dirty="0">
                <a:latin typeface="+mn-lt"/>
              </a:rPr>
              <a:t>but </a:t>
            </a:r>
            <a:r>
              <a:rPr lang="tr-TR" sz="3600" spc="300" dirty="0" err="1">
                <a:latin typeface="+mn-lt"/>
              </a:rPr>
              <a:t>vaccine-preventable</a:t>
            </a:r>
            <a:r>
              <a:rPr lang="tr-TR" sz="3600" spc="300" dirty="0">
                <a:latin typeface="+mn-lt"/>
              </a:rPr>
              <a:t> </a:t>
            </a:r>
            <a:r>
              <a:rPr lang="tr-TR" sz="3600" spc="300" dirty="0" err="1">
                <a:latin typeface="+mn-lt"/>
              </a:rPr>
              <a:t>STIs</a:t>
            </a:r>
            <a:endParaRPr lang="en-US" sz="3600" spc="300" dirty="0">
              <a:latin typeface="+mn-lt"/>
            </a:endParaRPr>
          </a:p>
        </p:txBody>
      </p:sp>
      <p:pic>
        <p:nvPicPr>
          <p:cNvPr id="44035" name="Picture 2" descr="Image result for HP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16150"/>
            <a:ext cx="66579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0"/>
            <a:ext cx="923925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83820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4" t="9901" r="23701" b="4950"/>
          <a:stretch>
            <a:fillRect/>
          </a:stretch>
        </p:blipFill>
        <p:spPr bwMode="auto">
          <a:xfrm>
            <a:off x="533400" y="152400"/>
            <a:ext cx="8991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8229600" cy="30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32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Together</a:t>
            </a: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32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with</a:t>
            </a: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32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antiemetics</a:t>
            </a: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tr-TR" sz="32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vomiting</a:t>
            </a: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5-20%)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32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Headache</a:t>
            </a: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tr-TR" sz="32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dizziness</a:t>
            </a:r>
            <a:r>
              <a:rPr lang="tr-T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abdominal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discomfort</a:t>
            </a:r>
            <a:endParaRPr lang="en-US" sz="3600" dirty="0">
              <a:latin typeface="Arial" charset="0"/>
            </a:endParaRPr>
          </a:p>
        </p:txBody>
      </p:sp>
      <p:sp>
        <p:nvSpPr>
          <p:cNvPr id="13316" name="Dikdörtgen 2"/>
          <p:cNvSpPr>
            <a:spLocks noChangeArrowheads="1"/>
          </p:cNvSpPr>
          <p:nvPr/>
        </p:nvSpPr>
        <p:spPr bwMode="auto">
          <a:xfrm rot="2007623">
            <a:off x="5691188" y="4152900"/>
            <a:ext cx="351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Arial" panose="020B0604020202020204" pitchFamily="34" charset="0"/>
              </a:rPr>
              <a:t>Levonorgestrel</a:t>
            </a:r>
            <a:endParaRPr lang="en-US" altLang="en-US" sz="36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kdörtgen 3"/>
          <p:cNvSpPr>
            <a:spLocks noChangeArrowheads="1"/>
          </p:cNvSpPr>
          <p:nvPr/>
        </p:nvSpPr>
        <p:spPr bwMode="auto">
          <a:xfrm>
            <a:off x="228600" y="228600"/>
            <a:ext cx="9220200" cy="5694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3C4245"/>
                </a:solidFill>
              </a:rPr>
              <a:t>Effectiveness</a:t>
            </a:r>
          </a:p>
          <a:p>
            <a:r>
              <a:rPr lang="en-US" altLang="en-US" sz="2800">
                <a:solidFill>
                  <a:srgbClr val="3C4245"/>
                </a:solidFill>
              </a:rPr>
              <a:t>A meta-analysis of two studies showed that women who used ECPs with UPA had a pregnancy rate of 1.2% </a:t>
            </a:r>
            <a:endParaRPr lang="tr-TR" altLang="en-US" sz="2800">
              <a:solidFill>
                <a:srgbClr val="3C4245"/>
              </a:solidFill>
            </a:endParaRPr>
          </a:p>
          <a:p>
            <a:endParaRPr lang="tr-TR" altLang="en-US" sz="2800">
              <a:solidFill>
                <a:srgbClr val="3C4245"/>
              </a:solidFill>
            </a:endParaRPr>
          </a:p>
          <a:p>
            <a:r>
              <a:rPr lang="en-US" altLang="en-US" sz="2800">
                <a:solidFill>
                  <a:srgbClr val="3C4245"/>
                </a:solidFill>
              </a:rPr>
              <a:t>Studies have shown that ECPs with LNG had a pregnancy rate of 1.2% to 2.1% </a:t>
            </a:r>
            <a:r>
              <a:rPr lang="en-US" altLang="en-US" sz="2800" i="1">
                <a:solidFill>
                  <a:srgbClr val="3C4245"/>
                </a:solidFill>
              </a:rPr>
              <a:t>(1) (2)</a:t>
            </a:r>
            <a:r>
              <a:rPr lang="en-US" altLang="en-US" sz="2800">
                <a:solidFill>
                  <a:srgbClr val="3C4245"/>
                </a:solidFill>
              </a:rPr>
              <a:t>.</a:t>
            </a:r>
            <a:endParaRPr lang="tr-TR" altLang="en-US" sz="2800">
              <a:solidFill>
                <a:srgbClr val="3C4245"/>
              </a:solidFill>
            </a:endParaRPr>
          </a:p>
          <a:p>
            <a:endParaRPr lang="en-US" altLang="en-US" sz="2800">
              <a:solidFill>
                <a:srgbClr val="3C4245"/>
              </a:solidFill>
            </a:endParaRPr>
          </a:p>
          <a:p>
            <a:r>
              <a:rPr lang="en-US" altLang="en-US" sz="2800">
                <a:solidFill>
                  <a:srgbClr val="3C4245"/>
                </a:solidFill>
              </a:rPr>
              <a:t>Ideally, ECPs with UPA, ECPs with LNG or COCs should be taken as early as possible after unprotected intercourse, within 120 hours. </a:t>
            </a:r>
            <a:endParaRPr lang="tr-TR" altLang="en-US" sz="2800">
              <a:solidFill>
                <a:srgbClr val="3C4245"/>
              </a:solidFill>
            </a:endParaRPr>
          </a:p>
          <a:p>
            <a:endParaRPr lang="tr-TR" altLang="en-US" sz="2800">
              <a:solidFill>
                <a:srgbClr val="3C4245"/>
              </a:solidFill>
            </a:endParaRPr>
          </a:p>
          <a:p>
            <a:r>
              <a:rPr lang="en-US" altLang="en-US" sz="2800">
                <a:solidFill>
                  <a:srgbClr val="3C4245"/>
                </a:solidFill>
              </a:rPr>
              <a:t>ECPs with UPA are more effective between 72–120 hours after unprotected intercourse than other ECPs.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0" y="6096000"/>
            <a:ext cx="9982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http://www.who.int/news-room/fact-sheets/detail/emergency-contraception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kdörtgen 3"/>
          <p:cNvSpPr>
            <a:spLocks noChangeArrowheads="1"/>
          </p:cNvSpPr>
          <p:nvPr/>
        </p:nvSpPr>
        <p:spPr bwMode="auto">
          <a:xfrm>
            <a:off x="381000" y="457200"/>
            <a:ext cx="4953000" cy="2678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C4245"/>
                </a:solidFill>
              </a:rPr>
              <a:t>Copper-bearing intrauterine devices</a:t>
            </a:r>
          </a:p>
          <a:p>
            <a:r>
              <a:rPr lang="en-US" altLang="en-US" sz="2400">
                <a:solidFill>
                  <a:srgbClr val="3C4245"/>
                </a:solidFill>
              </a:rPr>
              <a:t>WHO recommends that a copper-bearing IUD, when used as an emergency contraceptive method, </a:t>
            </a:r>
            <a:r>
              <a:rPr lang="en-US" altLang="en-US" sz="2400">
                <a:solidFill>
                  <a:srgbClr val="FF0000"/>
                </a:solidFill>
              </a:rPr>
              <a:t>be inserted within 5 days of unprotected intercourse</a:t>
            </a:r>
            <a:r>
              <a:rPr lang="en-US" altLang="en-US" sz="2400">
                <a:solidFill>
                  <a:srgbClr val="3C4245"/>
                </a:solidFill>
              </a:rPr>
              <a:t>. </a:t>
            </a:r>
          </a:p>
        </p:txBody>
      </p:sp>
      <p:sp>
        <p:nvSpPr>
          <p:cNvPr id="15363" name="Dikdörtgen 4"/>
          <p:cNvSpPr>
            <a:spLocks noChangeArrowheads="1"/>
          </p:cNvSpPr>
          <p:nvPr/>
        </p:nvSpPr>
        <p:spPr bwMode="auto">
          <a:xfrm>
            <a:off x="1066800" y="3352800"/>
            <a:ext cx="8229600" cy="30464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C4245"/>
                </a:solidFill>
              </a:rPr>
              <a:t>Effectiveness</a:t>
            </a:r>
          </a:p>
          <a:p>
            <a:r>
              <a:rPr lang="en-US" altLang="en-US" sz="2400">
                <a:solidFill>
                  <a:srgbClr val="3C4245"/>
                </a:solidFill>
              </a:rPr>
              <a:t>When inserted within 120 hours of unprotected intercourse, a copper-bearing IUD is more than 99% effective in preventing pregnancy. </a:t>
            </a:r>
            <a:r>
              <a:rPr lang="en-US" altLang="en-US" sz="2400" b="1">
                <a:solidFill>
                  <a:srgbClr val="FF0000"/>
                </a:solidFill>
              </a:rPr>
              <a:t>This is the most effective form of emergency contraception available</a:t>
            </a:r>
            <a:r>
              <a:rPr lang="en-US" altLang="en-US" sz="2400">
                <a:solidFill>
                  <a:srgbClr val="3C4245"/>
                </a:solidFill>
              </a:rPr>
              <a:t>. Once inserted, women can continue to use the IUD as an ongoing method of contraception, or may choose to change to another contraceptive method.</a:t>
            </a:r>
          </a:p>
        </p:txBody>
      </p:sp>
      <p:pic>
        <p:nvPicPr>
          <p:cNvPr id="15364" name="Picture 2" descr="copper bearing contraceptive device OTC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77875"/>
            <a:ext cx="416877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7200"/>
            <a:ext cx="93059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2819400"/>
            <a:ext cx="4595812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3581400"/>
            <a:ext cx="93249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67532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152400" y="990600"/>
          <a:ext cx="9601200" cy="4206875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38">
                <a:tc>
                  <a:txBody>
                    <a:bodyPr/>
                    <a:lstStyle/>
                    <a:p>
                      <a:r>
                        <a:rPr lang="en-US" sz="2800" b="1" dirty="0"/>
                        <a:t>Labeling</a:t>
                      </a:r>
                      <a:endParaRPr lang="en-US" sz="2800" dirty="0"/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rgbClr val="FFFF00"/>
                          </a:solidFill>
                        </a:rPr>
                        <a:t>Levonorgestrel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/>
                        <a:t>Ulipristal</a:t>
                      </a:r>
                      <a:endParaRPr lang="en-US" sz="2800" dirty="0"/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591">
                <a:tc>
                  <a:txBody>
                    <a:bodyPr/>
                    <a:lstStyle/>
                    <a:p>
                      <a:r>
                        <a:rPr lang="en-US" sz="2800"/>
                        <a:t>Approved indication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Emergency contraception, as long as 72 h after intercourse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Emergency contraception, as long as 120 h after intercourse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023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Women 17 y and older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Available without a prescription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/>
                        <a:t>Prescription required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023">
                <a:tc>
                  <a:txBody>
                    <a:bodyPr/>
                    <a:lstStyle/>
                    <a:p>
                      <a:r>
                        <a:rPr lang="en-US" sz="2800"/>
                        <a:t>Women younger than 17 y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Prescription required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1224</TotalTime>
  <Words>954</Words>
  <Application>Microsoft Office PowerPoint</Application>
  <PresentationFormat>A4 Kağıt (210x297 mm)</PresentationFormat>
  <Paragraphs>164</Paragraphs>
  <Slides>33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3" baseType="lpstr">
      <vt:lpstr>Arial</vt:lpstr>
      <vt:lpstr>Century Gothic</vt:lpstr>
      <vt:lpstr>Wingdings 2</vt:lpstr>
      <vt:lpstr>Verdana</vt:lpstr>
      <vt:lpstr>Calibri</vt:lpstr>
      <vt:lpstr>Wingdings</vt:lpstr>
      <vt:lpstr>Symbol</vt:lpstr>
      <vt:lpstr>Comic Sans MS</vt:lpstr>
      <vt:lpstr>Lucida Console</vt:lpstr>
      <vt:lpstr>Verve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SPRM</vt:lpstr>
      <vt:lpstr>PowerPoint Sunusu</vt:lpstr>
      <vt:lpstr>To be or not to be?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ARZUONAY</dc:creator>
  <cp:lastModifiedBy>Windows Kullanıcısı</cp:lastModifiedBy>
  <cp:revision>145</cp:revision>
  <dcterms:created xsi:type="dcterms:W3CDTF">2012-03-16T14:44:18Z</dcterms:created>
  <dcterms:modified xsi:type="dcterms:W3CDTF">2021-11-23T07:20:37Z</dcterms:modified>
</cp:coreProperties>
</file>