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318" r:id="rId2"/>
    <p:sldId id="267" r:id="rId3"/>
    <p:sldId id="268" r:id="rId4"/>
    <p:sldId id="270" r:id="rId5"/>
    <p:sldId id="271" r:id="rId6"/>
    <p:sldId id="27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88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4252255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37606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251555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94639" y="1654911"/>
            <a:ext cx="11574780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FFE6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3/20/20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DejaVu Sans Mono"/>
                <a:cs typeface="DejaVu Sans Mono"/>
              </a:defRPr>
            </a:lvl1pPr>
          </a:lstStyle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507143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126729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03855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081784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48621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42416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965230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3773326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120618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38100">
              <a:lnSpc>
                <a:spcPts val="2810"/>
              </a:lnSpc>
            </a:pPr>
            <a:fld id="{81D60167-4931-47E6-BA6A-407CBD079E47}" type="slidenum">
              <a:rPr lang="tr-TR" spc="-5" smtClean="0"/>
              <a:pPr marL="38100">
                <a:lnSpc>
                  <a:spcPts val="2810"/>
                </a:lnSpc>
              </a:pPr>
              <a:t>‹#›</a:t>
            </a:fld>
            <a:endParaRPr lang="tr-TR" spc="-5" dirty="0"/>
          </a:p>
        </p:txBody>
      </p:sp>
    </p:spTree>
    <p:extLst>
      <p:ext uri="{BB962C8B-B14F-4D97-AF65-F5344CB8AC3E}">
        <p14:creationId xmlns:p14="http://schemas.microsoft.com/office/powerpoint/2010/main" val="42409332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D1FA3F00-88A9-BF4D-B695-178432C189FB}"/>
              </a:ext>
            </a:extLst>
          </p:cNvPr>
          <p:cNvSpPr txBox="1">
            <a:spLocks/>
          </p:cNvSpPr>
          <p:nvPr/>
        </p:nvSpPr>
        <p:spPr>
          <a:xfrm>
            <a:off x="3233420" y="1972705"/>
            <a:ext cx="6520180" cy="443711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7530" marR="5080" indent="-1814830">
              <a:lnSpc>
                <a:spcPct val="100000"/>
              </a:lnSpc>
              <a:spcBef>
                <a:spcPts val="100"/>
              </a:spcBef>
            </a:pPr>
            <a:r>
              <a:rPr lang="tr-TR" sz="2800" spc="-5" dirty="0">
                <a:solidFill>
                  <a:prstClr val="white"/>
                </a:solidFill>
                <a:latin typeface="DejaVu Sans"/>
                <a:cs typeface="DejaVu Sans"/>
              </a:rPr>
              <a:t>MOLECULAR BASIS</a:t>
            </a:r>
            <a:r>
              <a:rPr lang="tr-TR" sz="2800" spc="-90" dirty="0">
                <a:solidFill>
                  <a:prstClr val="white"/>
                </a:solidFill>
                <a:latin typeface="DejaVu Sans"/>
                <a:cs typeface="DejaVu Sans"/>
              </a:rPr>
              <a:t> </a:t>
            </a:r>
            <a:r>
              <a:rPr lang="tr-TR" sz="2800" spc="-5" dirty="0">
                <a:solidFill>
                  <a:prstClr val="white"/>
                </a:solidFill>
                <a:latin typeface="DejaVu Sans"/>
                <a:cs typeface="DejaVu Sans"/>
              </a:rPr>
              <a:t>OF  </a:t>
            </a:r>
            <a:r>
              <a:rPr lang="tr-TR" sz="2800" i="1" spc="-10" dirty="0">
                <a:solidFill>
                  <a:prstClr val="white"/>
                </a:solidFill>
                <a:latin typeface="DejaVu Sans"/>
                <a:cs typeface="DejaVu Sans"/>
              </a:rPr>
              <a:t>CANCER -II</a:t>
            </a:r>
            <a:endParaRPr lang="tr-TR" sz="2800" dirty="0">
              <a:solidFill>
                <a:prstClr val="white"/>
              </a:solidFill>
              <a:latin typeface="DejaVu Sans"/>
              <a:cs typeface="DejaVu Sans"/>
            </a:endParaRPr>
          </a:p>
        </p:txBody>
      </p:sp>
    </p:spTree>
    <p:extLst>
      <p:ext uri="{BB962C8B-B14F-4D97-AF65-F5344CB8AC3E}">
        <p14:creationId xmlns:p14="http://schemas.microsoft.com/office/powerpoint/2010/main" val="176343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34870" y="503825"/>
            <a:ext cx="7807325" cy="549211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54330" marR="5080" indent="-341630" defTabSz="457200">
              <a:lnSpc>
                <a:spcPts val="3460"/>
              </a:lnSpc>
              <a:spcBef>
                <a:spcPts val="645"/>
              </a:spcBef>
              <a:buClr>
                <a:srgbClr val="FFE600"/>
              </a:buClr>
              <a:buSzPct val="96969"/>
              <a:buFont typeface="DejaVu Sans Mono"/>
              <a:buChar char="•"/>
              <a:tabLst>
                <a:tab pos="354330" algn="l"/>
              </a:tabLst>
            </a:pPr>
            <a:r>
              <a:rPr sz="3300" b="1" i="1" spc="125" dirty="0">
                <a:solidFill>
                  <a:srgbClr val="FFE600"/>
                </a:solidFill>
                <a:latin typeface="DejaVu Sans Mono"/>
                <a:cs typeface="DejaVu Sans Mono"/>
              </a:rPr>
              <a:t>What </a:t>
            </a:r>
            <a:r>
              <a:rPr sz="3300" b="1" i="1" spc="60" dirty="0">
                <a:solidFill>
                  <a:srgbClr val="FFE600"/>
                </a:solidFill>
                <a:latin typeface="DejaVu Sans Mono"/>
                <a:cs typeface="DejaVu Sans Mono"/>
              </a:rPr>
              <a:t>is </a:t>
            </a:r>
            <a:r>
              <a:rPr sz="3300" b="1" i="1" spc="105" dirty="0">
                <a:solidFill>
                  <a:srgbClr val="FFE600"/>
                </a:solidFill>
                <a:latin typeface="DejaVu Sans Mono"/>
                <a:cs typeface="DejaVu Sans Mono"/>
              </a:rPr>
              <a:t>the </a:t>
            </a:r>
            <a:r>
              <a:rPr sz="3300" b="1" i="1" spc="160" dirty="0">
                <a:solidFill>
                  <a:srgbClr val="FFE600"/>
                </a:solidFill>
                <a:latin typeface="DejaVu Sans Mono"/>
                <a:cs typeface="DejaVu Sans Mono"/>
              </a:rPr>
              <a:t>molecular </a:t>
            </a:r>
            <a:r>
              <a:rPr sz="3300" b="1" i="1" spc="140" dirty="0">
                <a:solidFill>
                  <a:srgbClr val="FFE600"/>
                </a:solidFill>
                <a:latin typeface="DejaVu Sans Mono"/>
                <a:cs typeface="DejaVu Sans Mono"/>
              </a:rPr>
              <a:t>basis  </a:t>
            </a:r>
            <a:r>
              <a:rPr sz="3300" b="1" i="1" spc="60" dirty="0">
                <a:solidFill>
                  <a:srgbClr val="FFE600"/>
                </a:solidFill>
                <a:latin typeface="DejaVu Sans Mono"/>
                <a:cs typeface="DejaVu Sans Mono"/>
              </a:rPr>
              <a:t>of</a:t>
            </a:r>
            <a:r>
              <a:rPr sz="3300" b="1" i="1" spc="445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sz="3300" b="1" i="1" spc="150" dirty="0">
                <a:solidFill>
                  <a:srgbClr val="FFE600"/>
                </a:solidFill>
                <a:latin typeface="DejaVu Sans Mono"/>
                <a:cs typeface="DejaVu Sans Mono"/>
              </a:rPr>
              <a:t>cancer?</a:t>
            </a:r>
            <a:endParaRPr sz="33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354330" indent="-341630" defTabSz="457200">
              <a:spcBef>
                <a:spcPts val="355"/>
              </a:spcBef>
              <a:buFontTx/>
              <a:buChar char="•"/>
              <a:tabLst>
                <a:tab pos="354330" algn="l"/>
              </a:tabLst>
            </a:pPr>
            <a:r>
              <a:rPr sz="3200" spc="-15" dirty="0">
                <a:solidFill>
                  <a:srgbClr val="FFFFFF"/>
                </a:solidFill>
                <a:latin typeface="DejaVu Sans Mono"/>
                <a:cs typeface="DejaVu Sans Mono"/>
              </a:rPr>
              <a:t>Cancer </a:t>
            </a:r>
            <a:r>
              <a:rPr sz="3200" spc="-10" dirty="0">
                <a:solidFill>
                  <a:srgbClr val="FFFFFF"/>
                </a:solidFill>
                <a:latin typeface="DejaVu Sans Mono"/>
                <a:cs typeface="DejaVu Sans Mono"/>
              </a:rPr>
              <a:t>is a </a:t>
            </a:r>
            <a:r>
              <a:rPr sz="3200" u="heavy" spc="-1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DejaVu Sans Mono"/>
                <a:cs typeface="DejaVu Sans Mono"/>
              </a:rPr>
              <a:t>gene</a:t>
            </a:r>
            <a:r>
              <a:rPr sz="3200" spc="-10" dirty="0">
                <a:solidFill>
                  <a:srgbClr val="FFFFFF"/>
                </a:solidFill>
                <a:latin typeface="DejaVu Sans Mono"/>
                <a:cs typeface="DejaVu Sans Mono"/>
              </a:rPr>
              <a:t>tic</a:t>
            </a:r>
            <a:r>
              <a:rPr sz="3200" spc="-45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DejaVu Sans Mono"/>
                <a:cs typeface="DejaVu Sans Mono"/>
              </a:rPr>
              <a:t>disease.</a:t>
            </a:r>
            <a:endParaRPr sz="32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1155700" marR="669925" lvl="1" indent="-228600" defTabSz="457200">
              <a:lnSpc>
                <a:spcPts val="3020"/>
              </a:lnSpc>
              <a:spcBef>
                <a:spcPts val="745"/>
              </a:spcBef>
              <a:buFontTx/>
              <a:buChar char="•"/>
              <a:tabLst>
                <a:tab pos="1155700" algn="l"/>
              </a:tabLst>
            </a:pPr>
            <a:r>
              <a:rPr sz="2800" spc="-10" dirty="0">
                <a:solidFill>
                  <a:srgbClr val="FFFFFF"/>
                </a:solidFill>
                <a:latin typeface="DejaVu Sans Mono"/>
                <a:cs typeface="DejaVu Sans Mono"/>
              </a:rPr>
              <a:t>Mutations in genes result </a:t>
            </a:r>
            <a:r>
              <a:rPr sz="2800" spc="-15" dirty="0">
                <a:solidFill>
                  <a:srgbClr val="FFFFFF"/>
                </a:solidFill>
                <a:latin typeface="DejaVu Sans Mono"/>
                <a:cs typeface="DejaVu Sans Mono"/>
              </a:rPr>
              <a:t>in  </a:t>
            </a:r>
            <a:r>
              <a:rPr sz="2800" spc="-10" dirty="0">
                <a:solidFill>
                  <a:srgbClr val="FFFFFF"/>
                </a:solidFill>
                <a:latin typeface="DejaVu Sans Mono"/>
                <a:cs typeface="DejaVu Sans Mono"/>
              </a:rPr>
              <a:t>altered</a:t>
            </a:r>
            <a:r>
              <a:rPr sz="2800" spc="-15" dirty="0">
                <a:solidFill>
                  <a:srgbClr val="FFFFFF"/>
                </a:solidFill>
                <a:latin typeface="DejaVu Sans Mono"/>
                <a:cs typeface="DejaVu Sans Mono"/>
              </a:rPr>
              <a:t> proteins</a:t>
            </a:r>
            <a:endParaRPr sz="28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1384300" defTabSz="457200">
              <a:spcBef>
                <a:spcPts val="315"/>
              </a:spcBef>
            </a:pPr>
            <a:r>
              <a:rPr sz="4200" spc="7" baseline="2976" dirty="0">
                <a:solidFill>
                  <a:srgbClr val="FFFFFF"/>
                </a:solidFill>
                <a:latin typeface="DejaVu Sans Mono"/>
                <a:cs typeface="DejaVu Sans Mono"/>
              </a:rPr>
              <a:t>–</a:t>
            </a:r>
            <a:r>
              <a:rPr sz="2800" spc="5" dirty="0">
                <a:solidFill>
                  <a:srgbClr val="FFFFFF"/>
                </a:solidFill>
                <a:latin typeface="DejaVu Sans Mono"/>
                <a:cs typeface="DejaVu Sans Mono"/>
              </a:rPr>
              <a:t>During </a:t>
            </a:r>
            <a:r>
              <a:rPr sz="2800" spc="-10" dirty="0">
                <a:solidFill>
                  <a:srgbClr val="FFFFFF"/>
                </a:solidFill>
                <a:latin typeface="DejaVu Sans Mono"/>
                <a:cs typeface="DejaVu Sans Mono"/>
              </a:rPr>
              <a:t>cell</a:t>
            </a:r>
            <a:r>
              <a:rPr sz="2800" spc="-35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DejaVu Sans Mono"/>
                <a:cs typeface="DejaVu Sans Mono"/>
              </a:rPr>
              <a:t>division</a:t>
            </a:r>
            <a:endParaRPr sz="28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1384300" defTabSz="457200">
              <a:spcBef>
                <a:spcPts val="360"/>
              </a:spcBef>
            </a:pPr>
            <a:r>
              <a:rPr sz="4200" baseline="2976" dirty="0">
                <a:solidFill>
                  <a:srgbClr val="FFFFFF"/>
                </a:solidFill>
                <a:latin typeface="DejaVu Sans Mono"/>
                <a:cs typeface="DejaVu Sans Mono"/>
              </a:rPr>
              <a:t>–</a:t>
            </a:r>
            <a:r>
              <a:rPr sz="2800" dirty="0">
                <a:solidFill>
                  <a:srgbClr val="FFFFFF"/>
                </a:solidFill>
                <a:latin typeface="DejaVu Sans Mono"/>
                <a:cs typeface="DejaVu Sans Mono"/>
              </a:rPr>
              <a:t>External</a:t>
            </a:r>
            <a:r>
              <a:rPr sz="2800" spc="-15" dirty="0">
                <a:solidFill>
                  <a:srgbClr val="FFFFFF"/>
                </a:solidFill>
                <a:latin typeface="DejaVu Sans Mono"/>
                <a:cs typeface="DejaVu Sans Mono"/>
              </a:rPr>
              <a:t> agents</a:t>
            </a:r>
            <a:endParaRPr sz="28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1384300" defTabSz="457200">
              <a:spcBef>
                <a:spcPts val="360"/>
              </a:spcBef>
            </a:pPr>
            <a:r>
              <a:rPr sz="4200" spc="7" baseline="2976" dirty="0">
                <a:solidFill>
                  <a:srgbClr val="FFFFFF"/>
                </a:solidFill>
                <a:latin typeface="DejaVu Sans Mono"/>
                <a:cs typeface="DejaVu Sans Mono"/>
              </a:rPr>
              <a:t>–</a:t>
            </a:r>
            <a:r>
              <a:rPr sz="2800" spc="5" dirty="0">
                <a:solidFill>
                  <a:srgbClr val="FFFFFF"/>
                </a:solidFill>
                <a:latin typeface="DejaVu Sans Mono"/>
                <a:cs typeface="DejaVu Sans Mono"/>
              </a:rPr>
              <a:t>Random</a:t>
            </a:r>
            <a:r>
              <a:rPr sz="2800" spc="-15" dirty="0">
                <a:solidFill>
                  <a:srgbClr val="FFFFFF"/>
                </a:solidFill>
                <a:latin typeface="DejaVu Sans Mono"/>
                <a:cs typeface="DejaVu Sans Mono"/>
              </a:rPr>
              <a:t> event</a:t>
            </a:r>
            <a:endParaRPr sz="28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1155700" marR="1096645" lvl="1" indent="-228600" defTabSz="457200">
              <a:lnSpc>
                <a:spcPts val="3020"/>
              </a:lnSpc>
              <a:spcBef>
                <a:spcPts val="745"/>
              </a:spcBef>
              <a:buFontTx/>
              <a:buChar char="•"/>
              <a:tabLst>
                <a:tab pos="1155700" algn="l"/>
              </a:tabLst>
            </a:pPr>
            <a:r>
              <a:rPr sz="2800" spc="-10" dirty="0">
                <a:solidFill>
                  <a:srgbClr val="FFFFFF"/>
                </a:solidFill>
                <a:latin typeface="DejaVu Sans Mono"/>
                <a:cs typeface="DejaVu Sans Mono"/>
              </a:rPr>
              <a:t>Most cancers result </a:t>
            </a:r>
            <a:r>
              <a:rPr sz="2800" spc="-15" dirty="0">
                <a:solidFill>
                  <a:srgbClr val="FFFFFF"/>
                </a:solidFill>
                <a:latin typeface="DejaVu Sans Mono"/>
                <a:cs typeface="DejaVu Sans Mono"/>
              </a:rPr>
              <a:t>from  </a:t>
            </a:r>
            <a:r>
              <a:rPr sz="2800" spc="-10" dirty="0">
                <a:solidFill>
                  <a:srgbClr val="FFFFFF"/>
                </a:solidFill>
                <a:latin typeface="DejaVu Sans Mono"/>
                <a:cs typeface="DejaVu Sans Mono"/>
              </a:rPr>
              <a:t>mutations in somatic</a:t>
            </a:r>
            <a:r>
              <a:rPr sz="2800" spc="-80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DejaVu Sans Mono"/>
                <a:cs typeface="DejaVu Sans Mono"/>
              </a:rPr>
              <a:t>cells</a:t>
            </a:r>
            <a:endParaRPr sz="28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1155700" marR="883285" lvl="1" indent="-228600" defTabSz="457200">
              <a:lnSpc>
                <a:spcPts val="3020"/>
              </a:lnSpc>
              <a:spcBef>
                <a:spcPts val="700"/>
              </a:spcBef>
              <a:buFontTx/>
              <a:buChar char="•"/>
              <a:tabLst>
                <a:tab pos="1155700" algn="l"/>
              </a:tabLst>
            </a:pPr>
            <a:r>
              <a:rPr sz="2800" spc="-10" dirty="0">
                <a:solidFill>
                  <a:srgbClr val="FFFFFF"/>
                </a:solidFill>
                <a:latin typeface="DejaVu Sans Mono"/>
                <a:cs typeface="DejaVu Sans Mono"/>
              </a:rPr>
              <a:t>Some cancers are caused </a:t>
            </a:r>
            <a:r>
              <a:rPr sz="2800" spc="-15" dirty="0">
                <a:solidFill>
                  <a:srgbClr val="FFFFFF"/>
                </a:solidFill>
                <a:latin typeface="DejaVu Sans Mono"/>
                <a:cs typeface="DejaVu Sans Mono"/>
              </a:rPr>
              <a:t>by  </a:t>
            </a:r>
            <a:r>
              <a:rPr sz="2800" spc="-10" dirty="0">
                <a:solidFill>
                  <a:srgbClr val="FFFFFF"/>
                </a:solidFill>
                <a:latin typeface="DejaVu Sans Mono"/>
                <a:cs typeface="DejaVu Sans Mono"/>
              </a:rPr>
              <a:t>mutations in germline</a:t>
            </a:r>
            <a:r>
              <a:rPr sz="2800" spc="-80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DejaVu Sans Mono"/>
                <a:cs typeface="DejaVu Sans Mono"/>
              </a:rPr>
              <a:t>cells</a:t>
            </a:r>
            <a:endParaRPr sz="2800">
              <a:solidFill>
                <a:prstClr val="white"/>
              </a:solidFill>
              <a:latin typeface="DejaVu Sans Mono"/>
              <a:cs typeface="DejaVu Sans Mon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defTabSz="457200">
              <a:lnSpc>
                <a:spcPts val="2810"/>
              </a:lnSpc>
            </a:pPr>
            <a:fld id="{81D60167-4931-47E6-BA6A-407CBD079E47}" type="slidenum">
              <a:rPr spc="-5" dirty="0">
                <a:solidFill>
                  <a:prstClr val="white">
                    <a:tint val="75000"/>
                  </a:prstClr>
                </a:solidFill>
                <a:latin typeface="Calibri" panose="020F0502020204030204"/>
              </a:rPr>
              <a:pPr marL="38100" defTabSz="457200">
                <a:lnSpc>
                  <a:spcPts val="2810"/>
                </a:lnSpc>
              </a:pPr>
              <a:t>2</a:t>
            </a:fld>
            <a:endParaRPr spc="-5" dirty="0">
              <a:solidFill>
                <a:prstClr val="white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35311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82470" y="238021"/>
            <a:ext cx="7705725" cy="607695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353060" indent="-340360" defTabSz="457200">
              <a:spcBef>
                <a:spcPts val="455"/>
              </a:spcBef>
              <a:buClr>
                <a:srgbClr val="FFE600"/>
              </a:buClr>
              <a:buSzPct val="96551"/>
              <a:buFont typeface="DejaVu Sans Mono"/>
              <a:buChar char="•"/>
              <a:tabLst>
                <a:tab pos="353060" algn="l"/>
              </a:tabLst>
            </a:pPr>
            <a:r>
              <a:rPr sz="2900" b="1" i="1" spc="125" dirty="0">
                <a:solidFill>
                  <a:srgbClr val="FFE600"/>
                </a:solidFill>
                <a:latin typeface="DejaVu Sans Mono"/>
                <a:cs typeface="DejaVu Sans Mono"/>
              </a:rPr>
              <a:t>Theories </a:t>
            </a:r>
            <a:r>
              <a:rPr sz="2900" b="1" i="1" spc="40" dirty="0">
                <a:solidFill>
                  <a:srgbClr val="FFE600"/>
                </a:solidFill>
                <a:latin typeface="DejaVu Sans Mono"/>
                <a:cs typeface="DejaVu Sans Mono"/>
              </a:rPr>
              <a:t>of </a:t>
            </a:r>
            <a:r>
              <a:rPr sz="2900" b="1" i="1" spc="120" dirty="0">
                <a:solidFill>
                  <a:srgbClr val="FFE600"/>
                </a:solidFill>
                <a:latin typeface="DejaVu Sans Mono"/>
                <a:cs typeface="DejaVu Sans Mono"/>
              </a:rPr>
              <a:t>cancer</a:t>
            </a:r>
            <a:r>
              <a:rPr sz="2900" b="1" i="1" spc="960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sz="2900" b="1" i="1" spc="125" dirty="0">
                <a:solidFill>
                  <a:srgbClr val="FFE600"/>
                </a:solidFill>
                <a:latin typeface="DejaVu Sans Mono"/>
                <a:cs typeface="DejaVu Sans Mono"/>
              </a:rPr>
              <a:t>genesis</a:t>
            </a:r>
            <a:endParaRPr sz="29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471170" defTabSz="457200">
              <a:spcBef>
                <a:spcPts val="320"/>
              </a:spcBef>
            </a:pP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Standard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 Dogma</a:t>
            </a:r>
            <a:endParaRPr sz="26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1155700" lvl="1" indent="-228600" defTabSz="457200">
              <a:spcBef>
                <a:spcPts val="330"/>
              </a:spcBef>
              <a:buFontTx/>
              <a:buChar char="•"/>
              <a:tabLst>
                <a:tab pos="1155700" algn="l"/>
              </a:tabLst>
            </a:pP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Proto-oncogenes (Ras –</a:t>
            </a:r>
            <a:r>
              <a:rPr sz="2600" spc="-45" dirty="0">
                <a:solidFill>
                  <a:srgbClr val="FFFFFF"/>
                </a:solidFill>
                <a:latin typeface="DejaVu Sans Mono"/>
                <a:cs typeface="DejaVu Sans Mono"/>
              </a:rPr>
              <a:t> 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melanoma)</a:t>
            </a:r>
            <a:endParaRPr sz="26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1155700" marR="796925" lvl="1" indent="-228600" defTabSz="457200">
              <a:lnSpc>
                <a:spcPts val="2800"/>
              </a:lnSpc>
              <a:spcBef>
                <a:spcPts val="700"/>
              </a:spcBef>
              <a:buFontTx/>
              <a:buChar char="•"/>
              <a:tabLst>
                <a:tab pos="1155700" algn="l"/>
              </a:tabLst>
            </a:pP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Tumor suppressor genes (p53 –  various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 cancers)</a:t>
            </a:r>
            <a:endParaRPr sz="26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471170" defTabSz="457200">
              <a:spcBef>
                <a:spcPts val="300"/>
              </a:spcBef>
            </a:pP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Modified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 Dogma</a:t>
            </a:r>
            <a:endParaRPr sz="26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1155700" marR="400685" lvl="1" indent="-228600" defTabSz="457200">
              <a:lnSpc>
                <a:spcPct val="90000"/>
              </a:lnSpc>
              <a:spcBef>
                <a:spcPts val="640"/>
              </a:spcBef>
              <a:buFontTx/>
              <a:buChar char="•"/>
              <a:tabLst>
                <a:tab pos="1155700" algn="l"/>
              </a:tabLst>
            </a:pP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Mutation in a DNA repair 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gene  </a:t>
            </a: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leads to the accumulation 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of  </a:t>
            </a: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unrepaired mutations 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(xeroderma  pigmentosum)</a:t>
            </a:r>
            <a:endParaRPr sz="26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471170" defTabSz="457200">
              <a:spcBef>
                <a:spcPts val="340"/>
              </a:spcBef>
            </a:pP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Early-Instability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 Theory</a:t>
            </a:r>
            <a:endParaRPr sz="26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1155700" marR="5080" lvl="1" indent="-228600" defTabSz="457200">
              <a:lnSpc>
                <a:spcPct val="90000"/>
              </a:lnSpc>
              <a:spcBef>
                <a:spcPts val="645"/>
              </a:spcBef>
              <a:buFontTx/>
              <a:buChar char="•"/>
              <a:tabLst>
                <a:tab pos="1155700" algn="l"/>
              </a:tabLst>
            </a:pP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Master genes required 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for  </a:t>
            </a: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adequate cell reproduction 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are  </a:t>
            </a: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disabled, resulting in 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aneuploidy  </a:t>
            </a:r>
            <a:r>
              <a:rPr sz="2600" spc="-10" dirty="0">
                <a:solidFill>
                  <a:srgbClr val="FFFFFF"/>
                </a:solidFill>
                <a:latin typeface="DejaVu Sans Mono"/>
                <a:cs typeface="DejaVu Sans Mono"/>
              </a:rPr>
              <a:t>(Philadelphia</a:t>
            </a:r>
            <a:r>
              <a:rPr sz="2600" spc="-15" dirty="0">
                <a:solidFill>
                  <a:srgbClr val="FFFFFF"/>
                </a:solidFill>
                <a:latin typeface="DejaVu Sans Mono"/>
                <a:cs typeface="DejaVu Sans Mono"/>
              </a:rPr>
              <a:t> chromosome)</a:t>
            </a:r>
            <a:endParaRPr sz="2600">
              <a:solidFill>
                <a:prstClr val="white"/>
              </a:solidFill>
              <a:latin typeface="DejaVu Sans Mono"/>
              <a:cs typeface="DejaVu Sans Mon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defTabSz="457200">
              <a:lnSpc>
                <a:spcPts val="2810"/>
              </a:lnSpc>
            </a:pPr>
            <a:fld id="{81D60167-4931-47E6-BA6A-407CBD079E47}" type="slidenum">
              <a:rPr spc="-5" dirty="0">
                <a:solidFill>
                  <a:prstClr val="white">
                    <a:tint val="75000"/>
                  </a:prstClr>
                </a:solidFill>
                <a:latin typeface="Calibri" panose="020F0502020204030204"/>
              </a:rPr>
              <a:pPr marL="38100" defTabSz="457200">
                <a:lnSpc>
                  <a:spcPts val="2810"/>
                </a:lnSpc>
              </a:pPr>
              <a:t>3</a:t>
            </a:fld>
            <a:endParaRPr spc="-5" dirty="0">
              <a:solidFill>
                <a:prstClr val="white">
                  <a:tint val="75000"/>
                </a:prst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58067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2800" y="1185474"/>
            <a:ext cx="6400800" cy="539891"/>
          </a:xfrm>
          <a:prstGeom prst="rect">
            <a:avLst/>
          </a:prstGeom>
          <a:noFill/>
        </p:spPr>
        <p:txBody>
          <a:bodyPr vert="horz" wrap="square" lIns="0" tIns="46990" rIns="0" bIns="0" rtlCol="0" anchor="ctr">
            <a:spAutoFit/>
          </a:bodyPr>
          <a:lstStyle/>
          <a:p>
            <a:pPr marL="89535">
              <a:lnSpc>
                <a:spcPct val="100000"/>
              </a:lnSpc>
              <a:spcBef>
                <a:spcPts val="370"/>
              </a:spcBef>
            </a:pPr>
            <a:r>
              <a:rPr sz="3200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CANCER: GENOME</a:t>
            </a:r>
            <a:r>
              <a:rPr sz="3200" spc="-25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DISEASE</a:t>
            </a:r>
            <a:endParaRPr sz="3200">
              <a:solidFill>
                <a:srgbClr val="FFFF00"/>
              </a:solidFill>
              <a:highlight>
                <a:srgbClr val="000000"/>
              </a:highlight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10134600" y="6383969"/>
            <a:ext cx="2743200" cy="30989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38100" defTabSz="457200">
              <a:lnSpc>
                <a:spcPts val="2810"/>
              </a:lnSpc>
            </a:pPr>
            <a:fld id="{81D60167-4931-47E6-BA6A-407CBD079E47}" type="slidenum">
              <a:rPr spc="-5" dirty="0">
                <a:solidFill>
                  <a:prstClr val="white">
                    <a:tint val="75000"/>
                  </a:prstClr>
                </a:solidFill>
                <a:latin typeface="Calibri" panose="020F0502020204030204"/>
              </a:rPr>
              <a:pPr marL="38100" defTabSz="457200">
                <a:lnSpc>
                  <a:spcPts val="2810"/>
                </a:lnSpc>
              </a:pPr>
              <a:t>4</a:t>
            </a:fld>
            <a:endParaRPr spc="-5" dirty="0">
              <a:solidFill>
                <a:prstClr val="white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29000" y="2282189"/>
            <a:ext cx="5562600" cy="2288540"/>
          </a:xfrm>
          <a:prstGeom prst="rect">
            <a:avLst/>
          </a:prstGeom>
          <a:noFill/>
        </p:spPr>
        <p:txBody>
          <a:bodyPr vert="horz" wrap="square" lIns="0" tIns="46990" rIns="0" bIns="0" rtlCol="0">
            <a:spAutoFit/>
          </a:bodyPr>
          <a:lstStyle/>
          <a:p>
            <a:pPr marL="364490" indent="-274955" defTabSz="457200">
              <a:spcBef>
                <a:spcPts val="370"/>
              </a:spcBef>
              <a:buFontTx/>
              <a:buChar char="•"/>
              <a:tabLst>
                <a:tab pos="364490" algn="l"/>
              </a:tabLst>
            </a:pPr>
            <a:r>
              <a:rPr sz="3600" spc="-5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Loss </a:t>
            </a:r>
            <a:r>
              <a:rPr sz="3600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of</a:t>
            </a:r>
            <a:r>
              <a:rPr sz="3600" spc="-100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DNA</a:t>
            </a:r>
          </a:p>
          <a:p>
            <a:pPr marL="364490" indent="-274955" defTabSz="457200">
              <a:buFontTx/>
              <a:buChar char="•"/>
              <a:tabLst>
                <a:tab pos="364490" algn="l"/>
              </a:tabLst>
            </a:pPr>
            <a:r>
              <a:rPr sz="3600" spc="-5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Gain </a:t>
            </a:r>
            <a:r>
              <a:rPr sz="3600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of</a:t>
            </a:r>
            <a:r>
              <a:rPr sz="3600" spc="-95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 </a:t>
            </a:r>
            <a:r>
              <a:rPr sz="3600" spc="-5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DNA</a:t>
            </a:r>
            <a:endParaRPr sz="3600" dirty="0">
              <a:solidFill>
                <a:srgbClr val="FFFF00"/>
              </a:solidFill>
              <a:highlight>
                <a:srgbClr val="000000"/>
              </a:highlight>
              <a:latin typeface="Times New Roman"/>
              <a:cs typeface="Times New Roman"/>
            </a:endParaRPr>
          </a:p>
          <a:p>
            <a:pPr marL="364490" indent="-274955" defTabSz="457200">
              <a:buFontTx/>
              <a:buChar char="•"/>
              <a:tabLst>
                <a:tab pos="364490" algn="l"/>
              </a:tabLst>
            </a:pPr>
            <a:r>
              <a:rPr sz="3600" spc="-5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Changes in</a:t>
            </a:r>
            <a:r>
              <a:rPr sz="3600" spc="-25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 </a:t>
            </a:r>
            <a:r>
              <a:rPr sz="3600" spc="-5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nucleotides</a:t>
            </a:r>
            <a:endParaRPr sz="3600" dirty="0">
              <a:solidFill>
                <a:srgbClr val="FFFF00"/>
              </a:solidFill>
              <a:highlight>
                <a:srgbClr val="000000"/>
              </a:highlight>
              <a:latin typeface="Times New Roman"/>
              <a:cs typeface="Times New Roman"/>
            </a:endParaRPr>
          </a:p>
          <a:p>
            <a:pPr marL="364490" indent="-274955" defTabSz="457200">
              <a:buFontTx/>
              <a:buChar char="•"/>
              <a:tabLst>
                <a:tab pos="364490" algn="l"/>
              </a:tabLst>
            </a:pPr>
            <a:r>
              <a:rPr sz="3600" spc="-5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Epigenetic</a:t>
            </a:r>
            <a:r>
              <a:rPr sz="3600" spc="-15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FFFF00"/>
                </a:solidFill>
                <a:highlight>
                  <a:srgbClr val="000000"/>
                </a:highlight>
                <a:latin typeface="Times New Roman"/>
                <a:cs typeface="Times New Roman"/>
              </a:rPr>
              <a:t>effects</a:t>
            </a:r>
            <a:endParaRPr sz="3600" dirty="0">
              <a:solidFill>
                <a:srgbClr val="FFFF00"/>
              </a:solidFill>
              <a:highlight>
                <a:srgbClr val="000000"/>
              </a:highligh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22489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54669" y="6282690"/>
            <a:ext cx="39116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defTabSz="457200">
              <a:spcBef>
                <a:spcPts val="100"/>
              </a:spcBef>
            </a:pPr>
            <a:r>
              <a:rPr sz="2400" spc="-10" dirty="0">
                <a:solidFill>
                  <a:srgbClr val="FFFFFF"/>
                </a:solidFill>
                <a:latin typeface="DejaVu Sans Mono"/>
                <a:cs typeface="DejaVu Sans Mono"/>
              </a:rPr>
              <a:t>16</a:t>
            </a:r>
            <a:endParaRPr sz="2400">
              <a:solidFill>
                <a:prstClr val="white"/>
              </a:solidFill>
              <a:latin typeface="DejaVu Sans Mono"/>
              <a:cs typeface="DejaVu Sans Mon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209800" y="152400"/>
            <a:ext cx="8001000" cy="1524000"/>
          </a:xfrm>
          <a:custGeom>
            <a:avLst/>
            <a:gdLst/>
            <a:ahLst/>
            <a:cxnLst/>
            <a:rect l="l" t="t" r="r" b="b"/>
            <a:pathLst>
              <a:path w="8001000" h="1524000">
                <a:moveTo>
                  <a:pt x="4000500" y="1524000"/>
                </a:moveTo>
                <a:lnTo>
                  <a:pt x="0" y="1524000"/>
                </a:lnTo>
                <a:lnTo>
                  <a:pt x="0" y="0"/>
                </a:lnTo>
                <a:lnTo>
                  <a:pt x="8001000" y="0"/>
                </a:lnTo>
                <a:lnTo>
                  <a:pt x="8001000" y="1524000"/>
                </a:lnTo>
                <a:lnTo>
                  <a:pt x="4000500" y="1524000"/>
                </a:lnTo>
                <a:close/>
              </a:path>
            </a:pathLst>
          </a:custGeom>
          <a:ln w="38097">
            <a:solidFill>
              <a:srgbClr val="000099"/>
            </a:solidFill>
          </a:ln>
        </p:spPr>
        <p:txBody>
          <a:bodyPr wrap="square" lIns="0" tIns="0" rIns="0" bIns="0" rtlCol="0"/>
          <a:lstStyle/>
          <a:p>
            <a:pPr defTabSz="457200"/>
            <a:endParaRPr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256280" y="371484"/>
            <a:ext cx="3442335" cy="1282402"/>
          </a:xfrm>
          <a:prstGeom prst="rect">
            <a:avLst/>
          </a:prstGeom>
        </p:spPr>
        <p:txBody>
          <a:bodyPr vert="horz" wrap="square" lIns="0" tIns="50800" rIns="0" bIns="0" rtlCol="0" anchor="ctr">
            <a:spAutoFit/>
          </a:bodyPr>
          <a:lstStyle/>
          <a:p>
            <a:pPr marR="5080">
              <a:lnSpc>
                <a:spcPts val="4800"/>
              </a:lnSpc>
              <a:spcBef>
                <a:spcPts val="400"/>
              </a:spcBef>
            </a:pPr>
            <a:r>
              <a:rPr sz="4150" spc="165" dirty="0">
                <a:solidFill>
                  <a:srgbClr val="FF1824"/>
                </a:solidFill>
                <a:latin typeface="DejaVu Sans Mono"/>
                <a:cs typeface="DejaVu Sans Mono"/>
              </a:rPr>
              <a:t>Signs </a:t>
            </a:r>
            <a:r>
              <a:rPr sz="4150" spc="120" dirty="0">
                <a:solidFill>
                  <a:srgbClr val="FF1824"/>
                </a:solidFill>
                <a:latin typeface="DejaVu Sans Mono"/>
                <a:cs typeface="DejaVu Sans Mono"/>
              </a:rPr>
              <a:t>for  </a:t>
            </a:r>
            <a:r>
              <a:rPr sz="4150" i="1" spc="185" dirty="0">
                <a:solidFill>
                  <a:srgbClr val="FF1824"/>
                </a:solidFill>
                <a:latin typeface="DejaVu Sans Mono"/>
                <a:cs typeface="DejaVu Sans Mono"/>
              </a:rPr>
              <a:t>Changes</a:t>
            </a:r>
            <a:r>
              <a:rPr sz="4150" i="1" spc="480" dirty="0">
                <a:solidFill>
                  <a:srgbClr val="FF1824"/>
                </a:solidFill>
                <a:latin typeface="DejaVu Sans Mono"/>
                <a:cs typeface="DejaVu Sans Mono"/>
              </a:rPr>
              <a:t> </a:t>
            </a:r>
            <a:r>
              <a:rPr sz="4150" i="1" spc="65" dirty="0">
                <a:solidFill>
                  <a:srgbClr val="FF1824"/>
                </a:solidFill>
                <a:latin typeface="DejaVu Sans Mono"/>
                <a:cs typeface="DejaVu Sans Mono"/>
              </a:rPr>
              <a:t>in</a:t>
            </a:r>
            <a:endParaRPr sz="4150">
              <a:latin typeface="DejaVu Sans Mono"/>
              <a:cs typeface="DejaVu Sans Mon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726936" y="379590"/>
            <a:ext cx="3255264" cy="1282402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345440" marR="5080" indent="-346075" defTabSz="457200">
              <a:lnSpc>
                <a:spcPts val="4800"/>
              </a:lnSpc>
              <a:spcBef>
                <a:spcPts val="400"/>
              </a:spcBef>
            </a:pPr>
            <a:r>
              <a:rPr sz="4150" b="1" i="1" spc="225" dirty="0">
                <a:solidFill>
                  <a:srgbClr val="FF1824"/>
                </a:solidFill>
                <a:latin typeface="DejaVu Sans Mono"/>
                <a:cs typeface="DejaVu Sans Mono"/>
              </a:rPr>
              <a:t>Ge</a:t>
            </a:r>
            <a:r>
              <a:rPr sz="4150" b="1" i="1" spc="235" dirty="0">
                <a:solidFill>
                  <a:srgbClr val="FF1824"/>
                </a:solidFill>
                <a:latin typeface="DejaVu Sans Mono"/>
                <a:cs typeface="DejaVu Sans Mono"/>
              </a:rPr>
              <a:t>no</a:t>
            </a:r>
            <a:r>
              <a:rPr sz="4150" b="1" i="1" spc="225" dirty="0">
                <a:solidFill>
                  <a:srgbClr val="FF1824"/>
                </a:solidFill>
                <a:latin typeface="DejaVu Sans Mono"/>
                <a:cs typeface="DejaVu Sans Mono"/>
              </a:rPr>
              <a:t>m</a:t>
            </a:r>
            <a:r>
              <a:rPr sz="4150" b="1" i="1" spc="235" dirty="0">
                <a:solidFill>
                  <a:srgbClr val="FF1824"/>
                </a:solidFill>
                <a:latin typeface="DejaVu Sans Mono"/>
                <a:cs typeface="DejaVu Sans Mono"/>
              </a:rPr>
              <a:t>i</a:t>
            </a:r>
            <a:r>
              <a:rPr sz="4150" b="1" i="1" spc="-100" dirty="0">
                <a:solidFill>
                  <a:srgbClr val="FF1824"/>
                </a:solidFill>
                <a:latin typeface="DejaVu Sans Mono"/>
                <a:cs typeface="DejaVu Sans Mono"/>
              </a:rPr>
              <a:t>c  </a:t>
            </a:r>
            <a:r>
              <a:rPr sz="4150" b="1" i="1" spc="225" dirty="0">
                <a:solidFill>
                  <a:srgbClr val="FF1824"/>
                </a:solidFill>
                <a:latin typeface="DejaVu Sans Mono"/>
                <a:cs typeface="DejaVu Sans Mono"/>
              </a:rPr>
              <a:t>C</a:t>
            </a:r>
            <a:r>
              <a:rPr sz="4150" b="1" i="1" spc="235" dirty="0">
                <a:solidFill>
                  <a:srgbClr val="FF1824"/>
                </a:solidFill>
                <a:latin typeface="DejaVu Sans Mono"/>
                <a:cs typeface="DejaVu Sans Mono"/>
              </a:rPr>
              <a:t>an</a:t>
            </a:r>
            <a:r>
              <a:rPr sz="4150" b="1" i="1" spc="225" dirty="0">
                <a:solidFill>
                  <a:srgbClr val="FF1824"/>
                </a:solidFill>
                <a:latin typeface="DejaVu Sans Mono"/>
                <a:cs typeface="DejaVu Sans Mono"/>
              </a:rPr>
              <a:t>c</a:t>
            </a:r>
            <a:r>
              <a:rPr sz="4150" b="1" i="1" spc="235" dirty="0">
                <a:solidFill>
                  <a:srgbClr val="FF1824"/>
                </a:solidFill>
                <a:latin typeface="DejaVu Sans Mono"/>
                <a:cs typeface="DejaVu Sans Mono"/>
              </a:rPr>
              <a:t>e</a:t>
            </a:r>
            <a:r>
              <a:rPr sz="4150" b="1" i="1" spc="-100" dirty="0">
                <a:solidFill>
                  <a:srgbClr val="FF1824"/>
                </a:solidFill>
                <a:latin typeface="DejaVu Sans Mono"/>
                <a:cs typeface="DejaVu Sans Mono"/>
              </a:rPr>
              <a:t>r</a:t>
            </a:r>
            <a:endParaRPr sz="4150" dirty="0">
              <a:solidFill>
                <a:prstClr val="white"/>
              </a:solidFill>
              <a:latin typeface="DejaVu Sans Mono"/>
              <a:cs typeface="DejaVu Sans Mo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11069" y="1760219"/>
            <a:ext cx="7563484" cy="243586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480059" indent="-467359" defTabSz="457200">
              <a:spcBef>
                <a:spcPts val="520"/>
              </a:spcBef>
              <a:buFontTx/>
              <a:buChar char="•"/>
              <a:tabLst>
                <a:tab pos="480059" algn="l"/>
              </a:tabLst>
            </a:pPr>
            <a:r>
              <a:rPr sz="3200" spc="-15" dirty="0">
                <a:solidFill>
                  <a:srgbClr val="FFE600"/>
                </a:solidFill>
                <a:latin typeface="DejaVu Sans Mono"/>
                <a:cs typeface="DejaVu Sans Mono"/>
              </a:rPr>
              <a:t>Changes </a:t>
            </a:r>
            <a:r>
              <a:rPr sz="3200" spc="-10" dirty="0">
                <a:solidFill>
                  <a:srgbClr val="FFE600"/>
                </a:solidFill>
                <a:latin typeface="DejaVu Sans Mono"/>
                <a:cs typeface="DejaVu Sans Mono"/>
              </a:rPr>
              <a:t>in </a:t>
            </a:r>
            <a:r>
              <a:rPr sz="3200" spc="-15" dirty="0">
                <a:solidFill>
                  <a:srgbClr val="FFE600"/>
                </a:solidFill>
                <a:latin typeface="DejaVu Sans Mono"/>
                <a:cs typeface="DejaVu Sans Mono"/>
              </a:rPr>
              <a:t>chromosome</a:t>
            </a:r>
            <a:r>
              <a:rPr sz="3200" spc="-5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sz="3200" spc="-15" dirty="0">
                <a:solidFill>
                  <a:srgbClr val="FFE600"/>
                </a:solidFill>
                <a:latin typeface="DejaVu Sans Mono"/>
                <a:cs typeface="DejaVu Sans Mono"/>
              </a:rPr>
              <a:t>numbers</a:t>
            </a:r>
            <a:endParaRPr sz="32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967105" lvl="1" indent="-487680" defTabSz="457200">
              <a:spcBef>
                <a:spcPts val="420"/>
              </a:spcBef>
              <a:buFontTx/>
              <a:buChar char="-"/>
              <a:tabLst>
                <a:tab pos="967740" algn="l"/>
              </a:tabLst>
            </a:pPr>
            <a:r>
              <a:rPr sz="3200" spc="-15" dirty="0">
                <a:solidFill>
                  <a:srgbClr val="FFE600"/>
                </a:solidFill>
                <a:latin typeface="DejaVu Sans Mono"/>
                <a:cs typeface="DejaVu Sans Mono"/>
              </a:rPr>
              <a:t>Aneuploidy</a:t>
            </a:r>
            <a:endParaRPr sz="32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480059" indent="-467359" defTabSz="457200">
              <a:spcBef>
                <a:spcPts val="409"/>
              </a:spcBef>
              <a:buFontTx/>
              <a:buChar char="•"/>
              <a:tabLst>
                <a:tab pos="480059" algn="l"/>
              </a:tabLst>
            </a:pPr>
            <a:r>
              <a:rPr sz="3200" spc="-15" dirty="0">
                <a:solidFill>
                  <a:srgbClr val="FFE600"/>
                </a:solidFill>
                <a:latin typeface="DejaVu Sans Mono"/>
                <a:cs typeface="DejaVu Sans Mono"/>
              </a:rPr>
              <a:t>Chromosomal changes</a:t>
            </a:r>
            <a:endParaRPr sz="32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918210" marR="114300" lvl="1" indent="-435609" defTabSz="457200">
              <a:lnSpc>
                <a:spcPct val="90200"/>
              </a:lnSpc>
              <a:spcBef>
                <a:spcPts val="590"/>
              </a:spcBef>
              <a:buFontTx/>
              <a:buChar char="-"/>
              <a:tabLst>
                <a:tab pos="918210" algn="l"/>
                <a:tab pos="6891655" algn="l"/>
              </a:tabLst>
            </a:pPr>
            <a:r>
              <a:rPr sz="2800" spc="-15" dirty="0">
                <a:solidFill>
                  <a:srgbClr val="FFE600"/>
                </a:solidFill>
                <a:latin typeface="DejaVu Sans Mono"/>
                <a:cs typeface="DejaVu Sans Mono"/>
              </a:rPr>
              <a:t>Increas</a:t>
            </a:r>
            <a:r>
              <a:rPr sz="2800" spc="-10" dirty="0">
                <a:solidFill>
                  <a:srgbClr val="FFE600"/>
                </a:solidFill>
                <a:latin typeface="DejaVu Sans Mono"/>
                <a:cs typeface="DejaVu Sans Mono"/>
              </a:rPr>
              <a:t>e </a:t>
            </a:r>
            <a:r>
              <a:rPr sz="2800" spc="-15" dirty="0">
                <a:solidFill>
                  <a:srgbClr val="FFE600"/>
                </a:solidFill>
                <a:latin typeface="DejaVu Sans Mono"/>
                <a:cs typeface="DejaVu Sans Mono"/>
              </a:rPr>
              <a:t>i</a:t>
            </a:r>
            <a:r>
              <a:rPr sz="2800" spc="-10" dirty="0">
                <a:solidFill>
                  <a:srgbClr val="FFE600"/>
                </a:solidFill>
                <a:latin typeface="DejaVu Sans Mono"/>
                <a:cs typeface="DejaVu Sans Mono"/>
              </a:rPr>
              <a:t>n </a:t>
            </a:r>
            <a:r>
              <a:rPr sz="2800" spc="-15" dirty="0">
                <a:solidFill>
                  <a:srgbClr val="FFE600"/>
                </a:solidFill>
                <a:latin typeface="DejaVu Sans Mono"/>
                <a:cs typeface="DejaVu Sans Mono"/>
              </a:rPr>
              <a:t>DN</a:t>
            </a:r>
            <a:r>
              <a:rPr sz="2800" spc="-10" dirty="0">
                <a:solidFill>
                  <a:srgbClr val="FFE600"/>
                </a:solidFill>
                <a:latin typeface="DejaVu Sans Mono"/>
                <a:cs typeface="DejaVu Sans Mono"/>
              </a:rPr>
              <a:t>A </a:t>
            </a:r>
            <a:r>
              <a:rPr sz="2800" spc="-15" dirty="0">
                <a:solidFill>
                  <a:srgbClr val="FFE600"/>
                </a:solidFill>
                <a:latin typeface="DejaVu Sans Mono"/>
                <a:cs typeface="DejaVu Sans Mono"/>
              </a:rPr>
              <a:t>cop</a:t>
            </a:r>
            <a:r>
              <a:rPr sz="2800" spc="-10" dirty="0">
                <a:solidFill>
                  <a:srgbClr val="FFE600"/>
                </a:solidFill>
                <a:latin typeface="DejaVu Sans Mono"/>
                <a:cs typeface="DejaVu Sans Mono"/>
              </a:rPr>
              <a:t>y </a:t>
            </a:r>
            <a:r>
              <a:rPr sz="2800" spc="-15" dirty="0">
                <a:solidFill>
                  <a:srgbClr val="FFE600"/>
                </a:solidFill>
                <a:latin typeface="DejaVu Sans Mono"/>
                <a:cs typeface="DejaVu Sans Mono"/>
              </a:rPr>
              <a:t>numbe</a:t>
            </a:r>
            <a:r>
              <a:rPr sz="2800" spc="-10" dirty="0">
                <a:solidFill>
                  <a:srgbClr val="FFE600"/>
                </a:solidFill>
                <a:latin typeface="DejaVu Sans Mono"/>
                <a:cs typeface="DejaVu Sans Mono"/>
              </a:rPr>
              <a:t>r</a:t>
            </a:r>
            <a:r>
              <a:rPr sz="2800" dirty="0">
                <a:solidFill>
                  <a:srgbClr val="FFE600"/>
                </a:solidFill>
                <a:latin typeface="DejaVu Sans Mono"/>
                <a:cs typeface="DejaVu Sans Mono"/>
              </a:rPr>
              <a:t>	</a:t>
            </a:r>
            <a:r>
              <a:rPr sz="2400" spc="-10" dirty="0">
                <a:solidFill>
                  <a:srgbClr val="FFE600"/>
                </a:solidFill>
                <a:latin typeface="DejaVu Sans Mono"/>
                <a:cs typeface="DejaVu Sans Mono"/>
              </a:rPr>
              <a:t>-15  different</a:t>
            </a:r>
            <a:r>
              <a:rPr sz="2400" spc="-15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sz="2400" spc="-10" dirty="0">
                <a:solidFill>
                  <a:srgbClr val="FFE600"/>
                </a:solidFill>
                <a:latin typeface="DejaVu Sans Mono"/>
                <a:cs typeface="DejaVu Sans Mono"/>
              </a:rPr>
              <a:t>region</a:t>
            </a:r>
            <a:endParaRPr sz="2400">
              <a:solidFill>
                <a:prstClr val="white"/>
              </a:solidFill>
              <a:latin typeface="DejaVu Sans Mono"/>
              <a:cs typeface="DejaVu Sans Mon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96550" y="4203700"/>
            <a:ext cx="151955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defTabSz="457200">
              <a:spcBef>
                <a:spcPts val="100"/>
              </a:spcBef>
            </a:pPr>
            <a:r>
              <a:rPr sz="2800" spc="-10" dirty="0">
                <a:solidFill>
                  <a:srgbClr val="FFE600"/>
                </a:solidFill>
                <a:latin typeface="DejaVu Sans Mono"/>
                <a:cs typeface="DejaVu Sans Mono"/>
              </a:rPr>
              <a:t>-</a:t>
            </a:r>
            <a:r>
              <a:rPr sz="2400" spc="-10" dirty="0">
                <a:solidFill>
                  <a:srgbClr val="FFE600"/>
                </a:solidFill>
                <a:latin typeface="DejaVu Sans Mono"/>
                <a:cs typeface="DejaVu Sans Mono"/>
              </a:rPr>
              <a:t>200.000</a:t>
            </a:r>
            <a:endParaRPr sz="2400">
              <a:solidFill>
                <a:prstClr val="white"/>
              </a:solidFill>
              <a:latin typeface="DejaVu Sans Mono"/>
              <a:cs typeface="DejaVu Sans Mon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11069" y="4203700"/>
            <a:ext cx="4984750" cy="1320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1965" defTabSz="457200">
              <a:lnSpc>
                <a:spcPts val="3215"/>
              </a:lnSpc>
              <a:spcBef>
                <a:spcPts val="100"/>
              </a:spcBef>
            </a:pPr>
            <a:r>
              <a:rPr sz="2800" spc="-10" dirty="0">
                <a:solidFill>
                  <a:srgbClr val="FFE600"/>
                </a:solidFill>
                <a:latin typeface="DejaVu Sans Mono"/>
                <a:cs typeface="DejaVu Sans Mono"/>
              </a:rPr>
              <a:t>- Loss in</a:t>
            </a:r>
            <a:r>
              <a:rPr sz="2800" spc="20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sz="2800" spc="-15" dirty="0">
                <a:solidFill>
                  <a:srgbClr val="FFE600"/>
                </a:solidFill>
                <a:latin typeface="DejaVu Sans Mono"/>
                <a:cs typeface="DejaVu Sans Mono"/>
              </a:rPr>
              <a:t>chromosomal</a:t>
            </a:r>
            <a:endParaRPr sz="28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918210" defTabSz="457200">
              <a:lnSpc>
                <a:spcPts val="2735"/>
              </a:lnSpc>
            </a:pPr>
            <a:r>
              <a:rPr sz="2400" spc="-10" dirty="0">
                <a:solidFill>
                  <a:srgbClr val="FFE600"/>
                </a:solidFill>
                <a:latin typeface="DejaVu Sans Mono"/>
                <a:cs typeface="DejaVu Sans Mono"/>
              </a:rPr>
              <a:t>regions</a:t>
            </a:r>
            <a:endParaRPr sz="24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480059" indent="-467359" defTabSz="457200">
              <a:spcBef>
                <a:spcPts val="409"/>
              </a:spcBef>
              <a:buFontTx/>
              <a:buChar char="•"/>
              <a:tabLst>
                <a:tab pos="480059" algn="l"/>
              </a:tabLst>
            </a:pPr>
            <a:r>
              <a:rPr sz="3200" spc="-15" dirty="0">
                <a:solidFill>
                  <a:srgbClr val="FFE600"/>
                </a:solidFill>
                <a:latin typeface="DejaVu Sans Mono"/>
                <a:cs typeface="DejaVu Sans Mono"/>
              </a:rPr>
              <a:t>Micro</a:t>
            </a:r>
            <a:r>
              <a:rPr sz="3200" spc="-20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sz="3200" spc="-15" dirty="0">
                <a:solidFill>
                  <a:srgbClr val="FFE600"/>
                </a:solidFill>
                <a:latin typeface="DejaVu Sans Mono"/>
                <a:cs typeface="DejaVu Sans Mono"/>
              </a:rPr>
              <a:t>changes</a:t>
            </a:r>
            <a:endParaRPr sz="3200">
              <a:solidFill>
                <a:prstClr val="white"/>
              </a:solidFill>
              <a:latin typeface="DejaVu Sans Mono"/>
              <a:cs typeface="DejaVu Sans Mon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680969" y="5532120"/>
            <a:ext cx="5368290" cy="130810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448309" marR="5080" indent="-435609" defTabSz="457200">
              <a:lnSpc>
                <a:spcPts val="3020"/>
              </a:lnSpc>
              <a:spcBef>
                <a:spcPts val="484"/>
              </a:spcBef>
              <a:buFontTx/>
              <a:buChar char="-"/>
              <a:tabLst>
                <a:tab pos="448309" algn="l"/>
              </a:tabLst>
            </a:pPr>
            <a:r>
              <a:rPr sz="2800" spc="-15" dirty="0">
                <a:solidFill>
                  <a:srgbClr val="FFE600"/>
                </a:solidFill>
                <a:latin typeface="DejaVu Sans Mono"/>
                <a:cs typeface="DejaVu Sans Mono"/>
              </a:rPr>
              <a:t>Microsatellite changes  Mikrosatellite </a:t>
            </a:r>
            <a:r>
              <a:rPr sz="2800" spc="-10" dirty="0">
                <a:solidFill>
                  <a:srgbClr val="FFE600"/>
                </a:solidFill>
                <a:latin typeface="DejaVu Sans Mono"/>
                <a:cs typeface="DejaVu Sans Mono"/>
              </a:rPr>
              <a:t>-</a:t>
            </a:r>
            <a:r>
              <a:rPr sz="2800" spc="-25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sz="2400" spc="-10" dirty="0">
                <a:solidFill>
                  <a:srgbClr val="FFE600"/>
                </a:solidFill>
                <a:latin typeface="DejaVu Sans Mono"/>
                <a:cs typeface="DejaVu Sans Mono"/>
              </a:rPr>
              <a:t>100.000</a:t>
            </a:r>
            <a:endParaRPr sz="2400">
              <a:solidFill>
                <a:prstClr val="white"/>
              </a:solidFill>
              <a:latin typeface="DejaVu Sans Mono"/>
              <a:cs typeface="DejaVu Sans Mono"/>
            </a:endParaRPr>
          </a:p>
          <a:p>
            <a:pPr marL="448309" indent="-435609" defTabSz="457200">
              <a:spcBef>
                <a:spcPts val="315"/>
              </a:spcBef>
              <a:buFontTx/>
              <a:buChar char="-"/>
              <a:tabLst>
                <a:tab pos="448309" algn="l"/>
              </a:tabLst>
            </a:pPr>
            <a:r>
              <a:rPr sz="2800" spc="-10" dirty="0">
                <a:solidFill>
                  <a:srgbClr val="FFE600"/>
                </a:solidFill>
                <a:latin typeface="DejaVu Sans Mono"/>
                <a:cs typeface="DejaVu Sans Mono"/>
              </a:rPr>
              <a:t>Nucleotide</a:t>
            </a:r>
            <a:r>
              <a:rPr sz="2800" spc="-25" dirty="0">
                <a:solidFill>
                  <a:srgbClr val="FFE600"/>
                </a:solidFill>
                <a:latin typeface="DejaVu Sans Mono"/>
                <a:cs typeface="DejaVu Sans Mono"/>
              </a:rPr>
              <a:t> </a:t>
            </a:r>
            <a:r>
              <a:rPr sz="2800" spc="-15" dirty="0">
                <a:solidFill>
                  <a:srgbClr val="FFE600"/>
                </a:solidFill>
                <a:latin typeface="DejaVu Sans Mono"/>
                <a:cs typeface="DejaVu Sans Mono"/>
              </a:rPr>
              <a:t>changes</a:t>
            </a:r>
            <a:endParaRPr sz="2800">
              <a:solidFill>
                <a:prstClr val="white"/>
              </a:solidFill>
              <a:latin typeface="DejaVu Sans Mono"/>
              <a:cs typeface="DejaVu Sans Mono"/>
            </a:endParaRPr>
          </a:p>
        </p:txBody>
      </p:sp>
    </p:spTree>
    <p:extLst>
      <p:ext uri="{BB962C8B-B14F-4D97-AF65-F5344CB8AC3E}">
        <p14:creationId xmlns:p14="http://schemas.microsoft.com/office/powerpoint/2010/main" val="397910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2371" y="764390"/>
            <a:ext cx="10515600" cy="505267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2146935" marR="5080" indent="-20066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CCFFFF"/>
                </a:solidFill>
                <a:latin typeface="Times New Roman"/>
                <a:cs typeface="Times New Roman"/>
              </a:rPr>
              <a:t>Chromosomal changes </a:t>
            </a:r>
            <a:r>
              <a:rPr sz="3200" spc="-5" dirty="0">
                <a:solidFill>
                  <a:srgbClr val="CCFFFF"/>
                </a:solidFill>
                <a:latin typeface="Times New Roman"/>
                <a:cs typeface="Times New Roman"/>
              </a:rPr>
              <a:t>in the </a:t>
            </a:r>
            <a:r>
              <a:rPr sz="3200" dirty="0">
                <a:solidFill>
                  <a:srgbClr val="CCFFFF"/>
                </a:solidFill>
                <a:latin typeface="Times New Roman"/>
                <a:cs typeface="Times New Roman"/>
              </a:rPr>
              <a:t>genome of cancer  </a:t>
            </a:r>
            <a:r>
              <a:rPr sz="3200" i="1" spc="-5" dirty="0">
                <a:solidFill>
                  <a:srgbClr val="CCFFFF"/>
                </a:solidFill>
                <a:latin typeface="Times New Roman"/>
                <a:cs typeface="Times New Roman"/>
              </a:rPr>
              <a:t>cells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24511" y="3818176"/>
            <a:ext cx="6762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defTabSz="457200"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1400" spc="-2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al  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Deletion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233409" y="2695496"/>
            <a:ext cx="98298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04800" defTabSz="457200"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Ring  </a:t>
            </a: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400" spc="-2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400" spc="1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400" spc="-2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45530" y="3818176"/>
            <a:ext cx="100965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5240" defTabSz="457200"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Robertsonian  T</a:t>
            </a:r>
            <a:r>
              <a:rPr sz="1400" spc="-1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sl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oc</a:t>
            </a: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1400" spc="1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44140" y="2784396"/>
            <a:ext cx="64262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defTabSz="457200">
              <a:spcBef>
                <a:spcPts val="100"/>
              </a:spcBef>
            </a:pP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400" spc="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400" spc="1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endParaRPr sz="1400" dirty="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172199" y="2695496"/>
            <a:ext cx="95123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6200" defTabSz="457200"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Reciprocal  </a:t>
            </a:r>
            <a:r>
              <a:rPr sz="1400" spc="1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1400" spc="10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ca</a:t>
            </a:r>
            <a:r>
              <a:rPr sz="1400" spc="10" dirty="0">
                <a:solidFill>
                  <a:srgbClr val="FFFFFF"/>
                </a:solidFill>
                <a:latin typeface="Times New Roman"/>
                <a:cs typeface="Times New Roman"/>
              </a:rPr>
              <a:t>ti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329602" y="3818176"/>
            <a:ext cx="123253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defTabSz="457200">
              <a:spcBef>
                <a:spcPts val="100"/>
              </a:spcBef>
            </a:pPr>
            <a:r>
              <a:rPr sz="1400" spc="-5" dirty="0">
                <a:solidFill>
                  <a:srgbClr val="FFFFFF"/>
                </a:solidFill>
                <a:latin typeface="Times New Roman"/>
                <a:cs typeface="Times New Roman"/>
              </a:rPr>
              <a:t>Isochromosomes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403782" y="3818176"/>
            <a:ext cx="66230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defTabSz="457200"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400" spc="-10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1400" spc="10" dirty="0">
                <a:solidFill>
                  <a:srgbClr val="FFFFFF"/>
                </a:solidFill>
                <a:latin typeface="Times New Roman"/>
                <a:cs typeface="Times New Roman"/>
              </a:rPr>
              <a:t>ti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426892" y="3818176"/>
            <a:ext cx="70167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defTabSz="457200"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v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rsi</a:t>
            </a:r>
            <a:r>
              <a:rPr sz="1400" spc="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288791" y="2784396"/>
            <a:ext cx="87185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defTabSz="457200"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Duplication</a:t>
            </a:r>
            <a:endParaRPr sz="1400">
              <a:solidFill>
                <a:prstClr val="white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5648013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192</Words>
  <Application>Microsoft Macintosh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DejaVu Sans</vt:lpstr>
      <vt:lpstr>DejaVu Sans Mono</vt:lpstr>
      <vt:lpstr>Times New Roman</vt:lpstr>
      <vt:lpstr>1_Office Theme</vt:lpstr>
      <vt:lpstr>PowerPoint Presentation</vt:lpstr>
      <vt:lpstr>PowerPoint Presentation</vt:lpstr>
      <vt:lpstr>PowerPoint Presentation</vt:lpstr>
      <vt:lpstr>CANCER: GENOME DISEASE</vt:lpstr>
      <vt:lpstr>Signs for  Changes in</vt:lpstr>
      <vt:lpstr>Chromosomal changes in the genome of cancer  cells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2020-03-20T15:34:58Z</dcterms:created>
  <dcterms:modified xsi:type="dcterms:W3CDTF">2020-03-20T16:05:54Z</dcterms:modified>
</cp:coreProperties>
</file>