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604" r:id="rId4"/>
    <p:sldId id="611" r:id="rId5"/>
    <p:sldId id="1093" r:id="rId6"/>
    <p:sldId id="1091" r:id="rId7"/>
    <p:sldId id="1088" r:id="rId8"/>
    <p:sldId id="1089" r:id="rId9"/>
    <p:sldId id="1092" r:id="rId10"/>
    <p:sldId id="108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59" autoAdjust="0"/>
    <p:restoredTop sz="91621" autoAdjust="0"/>
  </p:normalViewPr>
  <p:slideViewPr>
    <p:cSldViewPr snapToGrid="0">
      <p:cViewPr varScale="1">
        <p:scale>
          <a:sx n="81" d="100"/>
          <a:sy n="81" d="100"/>
        </p:scale>
        <p:origin x="1296" y="17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iagrams/_rels/data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image" Target="../media/image3.jpg"/></Relationships>
</file>

<file path=ppt/diagrams/_rels/drawing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image" Target="../media/image3.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28E974-2A58-42EB-B3BE-045BB13252C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42812765-50A2-4587-8C6A-147B62CDD4B3}">
      <dgm:prSet phldrT="[Metin]" custT="1"/>
      <dgm:spPr/>
      <dgm:t>
        <a:bodyPr/>
        <a:lstStyle/>
        <a:p>
          <a:r>
            <a:rPr lang="tr-TR" sz="4000" dirty="0"/>
            <a:t>Şekil Yönünden Aykırılıklar</a:t>
          </a:r>
        </a:p>
      </dgm:t>
    </dgm:pt>
    <dgm:pt modelId="{FC79CBFC-DD21-4269-A8AC-9AC4420D7377}" type="parTrans" cxnId="{D7B927AF-9A45-42E7-B3C9-E485797CD6EC}">
      <dgm:prSet/>
      <dgm:spPr/>
      <dgm:t>
        <a:bodyPr/>
        <a:lstStyle/>
        <a:p>
          <a:endParaRPr lang="tr-TR"/>
        </a:p>
      </dgm:t>
    </dgm:pt>
    <dgm:pt modelId="{639AE25B-743F-47F1-BCBB-5C113740A8F7}" type="sibTrans" cxnId="{D7B927AF-9A45-42E7-B3C9-E485797CD6EC}">
      <dgm:prSet/>
      <dgm:spPr/>
      <dgm:t>
        <a:bodyPr/>
        <a:lstStyle/>
        <a:p>
          <a:endParaRPr lang="tr-TR"/>
        </a:p>
      </dgm:t>
    </dgm:pt>
    <dgm:pt modelId="{18FF2440-9073-43E7-84F9-36686251A449}">
      <dgm:prSet phldrT="[Metin]" custT="1"/>
      <dgm:spPr/>
      <dgm:t>
        <a:bodyPr/>
        <a:lstStyle/>
        <a:p>
          <a:pPr algn="just"/>
          <a:r>
            <a:rPr lang="tr-TR" sz="2400" dirty="0"/>
            <a:t>Norm, taşıdığı içerik yönünden Anayasa’nın herhangi bir hükmüne aykırı olmasa da, kanunlaşma veya ilgili norm haline gelme sürecindeki bazı </a:t>
          </a:r>
          <a:r>
            <a:rPr lang="tr-TR" sz="2400" dirty="0" err="1"/>
            <a:t>usulî</a:t>
          </a:r>
          <a:r>
            <a:rPr lang="tr-TR" sz="2400" dirty="0"/>
            <a:t> aksaklıklar nedeniyle Anayasa’ya aykırı olduğu kabul edilmektedir.</a:t>
          </a:r>
        </a:p>
      </dgm:t>
    </dgm:pt>
    <dgm:pt modelId="{78C455F8-4050-4B76-96E9-F33F4121AE5F}" type="parTrans" cxnId="{16B53C1B-43D6-4E46-8C02-2A01E3759961}">
      <dgm:prSet/>
      <dgm:spPr/>
      <dgm:t>
        <a:bodyPr/>
        <a:lstStyle/>
        <a:p>
          <a:endParaRPr lang="tr-TR"/>
        </a:p>
      </dgm:t>
    </dgm:pt>
    <dgm:pt modelId="{23D335C1-D2F0-4E68-82DE-3AFB9DFE6D87}" type="sibTrans" cxnId="{16B53C1B-43D6-4E46-8C02-2A01E3759961}">
      <dgm:prSet/>
      <dgm:spPr/>
      <dgm:t>
        <a:bodyPr/>
        <a:lstStyle/>
        <a:p>
          <a:endParaRPr lang="tr-TR"/>
        </a:p>
      </dgm:t>
    </dgm:pt>
    <dgm:pt modelId="{D0194C53-7428-4CFB-9462-BDDD170E486A}">
      <dgm:prSet phldrT="[Metin]" custT="1"/>
      <dgm:spPr/>
      <dgm:t>
        <a:bodyPr/>
        <a:lstStyle/>
        <a:p>
          <a:r>
            <a:rPr lang="tr-TR" sz="4000" dirty="0"/>
            <a:t>Esas Yönünden Aykırılıklar</a:t>
          </a:r>
        </a:p>
      </dgm:t>
    </dgm:pt>
    <dgm:pt modelId="{338A5EB5-FC55-4DAE-8A48-9D73D764B85C}" type="parTrans" cxnId="{716834E2-E8AE-4609-8CF3-1E116EBA5440}">
      <dgm:prSet/>
      <dgm:spPr/>
      <dgm:t>
        <a:bodyPr/>
        <a:lstStyle/>
        <a:p>
          <a:endParaRPr lang="tr-TR"/>
        </a:p>
      </dgm:t>
    </dgm:pt>
    <dgm:pt modelId="{E58EFB89-B0C9-4584-BFC5-39A5F29FF63B}" type="sibTrans" cxnId="{716834E2-E8AE-4609-8CF3-1E116EBA5440}">
      <dgm:prSet/>
      <dgm:spPr/>
      <dgm:t>
        <a:bodyPr/>
        <a:lstStyle/>
        <a:p>
          <a:endParaRPr lang="tr-TR"/>
        </a:p>
      </dgm:t>
    </dgm:pt>
    <dgm:pt modelId="{FD38C813-4375-44E4-A462-3A723F6D9AB0}">
      <dgm:prSet phldrT="[Metin]" custT="1"/>
      <dgm:spPr/>
      <dgm:t>
        <a:bodyPr/>
        <a:lstStyle/>
        <a:p>
          <a:pPr algn="just"/>
          <a:r>
            <a:rPr lang="tr-TR" sz="2400" dirty="0"/>
            <a:t>Norm, kanunlaşma veya ilgili norm haline gelme sürecine herhangi bir </a:t>
          </a:r>
          <a:r>
            <a:rPr lang="tr-TR" sz="2400" dirty="0" err="1"/>
            <a:t>usulî</a:t>
          </a:r>
          <a:r>
            <a:rPr lang="tr-TR" sz="2400" dirty="0"/>
            <a:t> aksaklıkla malul olmasa da, taşıdığı içerik yönünden Anayasa’nın herhangi bir hükmüne aykırı olduğu kabul edilmektedir.</a:t>
          </a:r>
        </a:p>
      </dgm:t>
    </dgm:pt>
    <dgm:pt modelId="{07331084-C977-4CE9-8F31-6C628EC57AFB}" type="parTrans" cxnId="{10FAB968-93FC-4A6B-AEC1-6EA79DF6C78D}">
      <dgm:prSet/>
      <dgm:spPr/>
      <dgm:t>
        <a:bodyPr/>
        <a:lstStyle/>
        <a:p>
          <a:endParaRPr lang="tr-TR"/>
        </a:p>
      </dgm:t>
    </dgm:pt>
    <dgm:pt modelId="{CD8648E1-EA6E-484F-8BBA-5B75913372BE}" type="sibTrans" cxnId="{10FAB968-93FC-4A6B-AEC1-6EA79DF6C78D}">
      <dgm:prSet/>
      <dgm:spPr/>
      <dgm:t>
        <a:bodyPr/>
        <a:lstStyle/>
        <a:p>
          <a:endParaRPr lang="tr-TR"/>
        </a:p>
      </dgm:t>
    </dgm:pt>
    <dgm:pt modelId="{0763E3A0-C133-40C2-94E5-2787E2B1A356}" type="pres">
      <dgm:prSet presAssocID="{1A28E974-2A58-42EB-B3BE-045BB13252CA}" presName="linear" presStyleCnt="0">
        <dgm:presLayoutVars>
          <dgm:animLvl val="lvl"/>
          <dgm:resizeHandles val="exact"/>
        </dgm:presLayoutVars>
      </dgm:prSet>
      <dgm:spPr/>
    </dgm:pt>
    <dgm:pt modelId="{1404C146-23F8-4662-BA65-C4BAC59F3406}" type="pres">
      <dgm:prSet presAssocID="{42812765-50A2-4587-8C6A-147B62CDD4B3}" presName="parentText" presStyleLbl="node1" presStyleIdx="0" presStyleCnt="2">
        <dgm:presLayoutVars>
          <dgm:chMax val="0"/>
          <dgm:bulletEnabled val="1"/>
        </dgm:presLayoutVars>
      </dgm:prSet>
      <dgm:spPr/>
    </dgm:pt>
    <dgm:pt modelId="{DF5145C7-A86D-491A-B096-ED4D1CAEEAF4}" type="pres">
      <dgm:prSet presAssocID="{42812765-50A2-4587-8C6A-147B62CDD4B3}" presName="childText" presStyleLbl="revTx" presStyleIdx="0" presStyleCnt="2">
        <dgm:presLayoutVars>
          <dgm:bulletEnabled val="1"/>
        </dgm:presLayoutVars>
      </dgm:prSet>
      <dgm:spPr/>
    </dgm:pt>
    <dgm:pt modelId="{661FC47E-F07D-4D89-A52F-39EFC6F61FF6}" type="pres">
      <dgm:prSet presAssocID="{D0194C53-7428-4CFB-9462-BDDD170E486A}" presName="parentText" presStyleLbl="node1" presStyleIdx="1" presStyleCnt="2">
        <dgm:presLayoutVars>
          <dgm:chMax val="0"/>
          <dgm:bulletEnabled val="1"/>
        </dgm:presLayoutVars>
      </dgm:prSet>
      <dgm:spPr/>
    </dgm:pt>
    <dgm:pt modelId="{55C11BF4-B1E4-4AB2-8E3B-341107E501C4}" type="pres">
      <dgm:prSet presAssocID="{D0194C53-7428-4CFB-9462-BDDD170E486A}" presName="childText" presStyleLbl="revTx" presStyleIdx="1" presStyleCnt="2">
        <dgm:presLayoutVars>
          <dgm:bulletEnabled val="1"/>
        </dgm:presLayoutVars>
      </dgm:prSet>
      <dgm:spPr/>
    </dgm:pt>
  </dgm:ptLst>
  <dgm:cxnLst>
    <dgm:cxn modelId="{A1C51B09-CAD1-4FA5-9159-7F37F60282F5}" type="presOf" srcId="{FD38C813-4375-44E4-A462-3A723F6D9AB0}" destId="{55C11BF4-B1E4-4AB2-8E3B-341107E501C4}" srcOrd="0" destOrd="0" presId="urn:microsoft.com/office/officeart/2005/8/layout/vList2"/>
    <dgm:cxn modelId="{16B53C1B-43D6-4E46-8C02-2A01E3759961}" srcId="{42812765-50A2-4587-8C6A-147B62CDD4B3}" destId="{18FF2440-9073-43E7-84F9-36686251A449}" srcOrd="0" destOrd="0" parTransId="{78C455F8-4050-4B76-96E9-F33F4121AE5F}" sibTransId="{23D335C1-D2F0-4E68-82DE-3AFB9DFE6D87}"/>
    <dgm:cxn modelId="{86DE8820-6856-4136-B33A-715A95FDC8C9}" type="presOf" srcId="{1A28E974-2A58-42EB-B3BE-045BB13252CA}" destId="{0763E3A0-C133-40C2-94E5-2787E2B1A356}" srcOrd="0" destOrd="0" presId="urn:microsoft.com/office/officeart/2005/8/layout/vList2"/>
    <dgm:cxn modelId="{10FAB968-93FC-4A6B-AEC1-6EA79DF6C78D}" srcId="{D0194C53-7428-4CFB-9462-BDDD170E486A}" destId="{FD38C813-4375-44E4-A462-3A723F6D9AB0}" srcOrd="0" destOrd="0" parTransId="{07331084-C977-4CE9-8F31-6C628EC57AFB}" sibTransId="{CD8648E1-EA6E-484F-8BBA-5B75913372BE}"/>
    <dgm:cxn modelId="{AAECD472-1E71-4785-BA1C-AA64287F9426}" type="presOf" srcId="{42812765-50A2-4587-8C6A-147B62CDD4B3}" destId="{1404C146-23F8-4662-BA65-C4BAC59F3406}" srcOrd="0" destOrd="0" presId="urn:microsoft.com/office/officeart/2005/8/layout/vList2"/>
    <dgm:cxn modelId="{1F02E084-C2C8-4F78-9FEB-82E9D212A8B9}" type="presOf" srcId="{18FF2440-9073-43E7-84F9-36686251A449}" destId="{DF5145C7-A86D-491A-B096-ED4D1CAEEAF4}" srcOrd="0" destOrd="0" presId="urn:microsoft.com/office/officeart/2005/8/layout/vList2"/>
    <dgm:cxn modelId="{D50403A9-FDD0-4211-9E5F-9A7C5C73DF81}" type="presOf" srcId="{D0194C53-7428-4CFB-9462-BDDD170E486A}" destId="{661FC47E-F07D-4D89-A52F-39EFC6F61FF6}" srcOrd="0" destOrd="0" presId="urn:microsoft.com/office/officeart/2005/8/layout/vList2"/>
    <dgm:cxn modelId="{D7B927AF-9A45-42E7-B3C9-E485797CD6EC}" srcId="{1A28E974-2A58-42EB-B3BE-045BB13252CA}" destId="{42812765-50A2-4587-8C6A-147B62CDD4B3}" srcOrd="0" destOrd="0" parTransId="{FC79CBFC-DD21-4269-A8AC-9AC4420D7377}" sibTransId="{639AE25B-743F-47F1-BCBB-5C113740A8F7}"/>
    <dgm:cxn modelId="{716834E2-E8AE-4609-8CF3-1E116EBA5440}" srcId="{1A28E974-2A58-42EB-B3BE-045BB13252CA}" destId="{D0194C53-7428-4CFB-9462-BDDD170E486A}" srcOrd="1" destOrd="0" parTransId="{338A5EB5-FC55-4DAE-8A48-9D73D764B85C}" sibTransId="{E58EFB89-B0C9-4584-BFC5-39A5F29FF63B}"/>
    <dgm:cxn modelId="{AEC63EBC-E8AC-4B6B-9F33-B975ACD8244B}" type="presParOf" srcId="{0763E3A0-C133-40C2-94E5-2787E2B1A356}" destId="{1404C146-23F8-4662-BA65-C4BAC59F3406}" srcOrd="0" destOrd="0" presId="urn:microsoft.com/office/officeart/2005/8/layout/vList2"/>
    <dgm:cxn modelId="{A7785FD7-8B45-4386-BA99-49CCE6A76E51}" type="presParOf" srcId="{0763E3A0-C133-40C2-94E5-2787E2B1A356}" destId="{DF5145C7-A86D-491A-B096-ED4D1CAEEAF4}" srcOrd="1" destOrd="0" presId="urn:microsoft.com/office/officeart/2005/8/layout/vList2"/>
    <dgm:cxn modelId="{03AB8DD0-31D6-4244-A852-C630151F2852}" type="presParOf" srcId="{0763E3A0-C133-40C2-94E5-2787E2B1A356}" destId="{661FC47E-F07D-4D89-A52F-39EFC6F61FF6}" srcOrd="2" destOrd="0" presId="urn:microsoft.com/office/officeart/2005/8/layout/vList2"/>
    <dgm:cxn modelId="{5C0A22B2-5A4B-4200-8202-5D3805CF7709}" type="presParOf" srcId="{0763E3A0-C133-40C2-94E5-2787E2B1A356}" destId="{55C11BF4-B1E4-4AB2-8E3B-341107E501C4}"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970879-949C-487D-A640-756A1AE39AD5}"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tr-TR"/>
        </a:p>
      </dgm:t>
    </dgm:pt>
    <dgm:pt modelId="{CEBD8708-2D33-41A7-9D16-10D8DB1DA7D5}">
      <dgm:prSet phldrT="[Metin]" custT="1"/>
      <dgm:spPr/>
      <dgm:t>
        <a:bodyPr/>
        <a:lstStyle/>
        <a:p>
          <a:r>
            <a:rPr lang="tr-TR" sz="4400" dirty="0"/>
            <a:t>İptal</a:t>
          </a:r>
          <a:r>
            <a:rPr lang="tr-TR" sz="3600" dirty="0"/>
            <a:t> Davası </a:t>
          </a:r>
        </a:p>
        <a:p>
          <a:r>
            <a:rPr lang="tr-TR" sz="3200" dirty="0"/>
            <a:t>(Soyut Norm Denetimi)</a:t>
          </a:r>
        </a:p>
      </dgm:t>
    </dgm:pt>
    <dgm:pt modelId="{2FFA947D-5D53-4018-ABB6-66C7951F3EDA}" type="parTrans" cxnId="{CA219531-01AD-4828-9908-A59EF7EF0A42}">
      <dgm:prSet/>
      <dgm:spPr/>
      <dgm:t>
        <a:bodyPr/>
        <a:lstStyle/>
        <a:p>
          <a:endParaRPr lang="tr-TR"/>
        </a:p>
      </dgm:t>
    </dgm:pt>
    <dgm:pt modelId="{2919FCD7-719F-458D-997B-1D3280217E78}" type="sibTrans" cxnId="{CA219531-01AD-4828-9908-A59EF7EF0A42}">
      <dgm:prSet/>
      <dgm:spPr/>
      <dgm:t>
        <a:bodyPr/>
        <a:lstStyle/>
        <a:p>
          <a:endParaRPr lang="tr-TR"/>
        </a:p>
      </dgm:t>
    </dgm:pt>
    <dgm:pt modelId="{F88E059B-5125-4681-84B4-835911243289}">
      <dgm:prSet phldrT="[Metin]" custT="1"/>
      <dgm:spPr/>
      <dgm:t>
        <a:bodyPr/>
        <a:lstStyle/>
        <a:p>
          <a:r>
            <a:rPr lang="tr-TR" sz="4400" dirty="0"/>
            <a:t>İtiraz Yolu</a:t>
          </a:r>
        </a:p>
        <a:p>
          <a:r>
            <a:rPr lang="tr-TR" sz="3200" dirty="0"/>
            <a:t>(Somut Norm Denetimi)</a:t>
          </a:r>
        </a:p>
      </dgm:t>
    </dgm:pt>
    <dgm:pt modelId="{E603C755-50C6-417C-9DAF-98F43488C439}" type="parTrans" cxnId="{8D048D73-31EC-476D-97F5-ADA2C16FD6CC}">
      <dgm:prSet/>
      <dgm:spPr/>
      <dgm:t>
        <a:bodyPr/>
        <a:lstStyle/>
        <a:p>
          <a:endParaRPr lang="tr-TR"/>
        </a:p>
      </dgm:t>
    </dgm:pt>
    <dgm:pt modelId="{3F897BD1-5873-40F0-8301-C228A4EEE67A}" type="sibTrans" cxnId="{8D048D73-31EC-476D-97F5-ADA2C16FD6CC}">
      <dgm:prSet/>
      <dgm:spPr/>
      <dgm:t>
        <a:bodyPr/>
        <a:lstStyle/>
        <a:p>
          <a:endParaRPr lang="tr-TR"/>
        </a:p>
      </dgm:t>
    </dgm:pt>
    <dgm:pt modelId="{8641449E-7D91-41FE-9C19-F24F8123DFE1}" type="pres">
      <dgm:prSet presAssocID="{21970879-949C-487D-A640-756A1AE39AD5}" presName="Name0" presStyleCnt="0">
        <dgm:presLayoutVars>
          <dgm:dir/>
          <dgm:resizeHandles val="exact"/>
        </dgm:presLayoutVars>
      </dgm:prSet>
      <dgm:spPr/>
    </dgm:pt>
    <dgm:pt modelId="{AC1779E4-46BF-4730-BC66-4C42A8344880}" type="pres">
      <dgm:prSet presAssocID="{CEBD8708-2D33-41A7-9D16-10D8DB1DA7D5}" presName="composite" presStyleCnt="0"/>
      <dgm:spPr/>
    </dgm:pt>
    <dgm:pt modelId="{711A57C4-3557-41CE-98DE-6E82D85ED40C}" type="pres">
      <dgm:prSet presAssocID="{CEBD8708-2D33-41A7-9D16-10D8DB1DA7D5}" presName="rect1" presStyleLbl="trAlignAcc1" presStyleIdx="0" presStyleCnt="2">
        <dgm:presLayoutVars>
          <dgm:bulletEnabled val="1"/>
        </dgm:presLayoutVars>
      </dgm:prSet>
      <dgm:spPr/>
    </dgm:pt>
    <dgm:pt modelId="{E0811A43-0280-473D-99DC-9E470CE4CAE6}" type="pres">
      <dgm:prSet presAssocID="{CEBD8708-2D33-41A7-9D16-10D8DB1DA7D5}" presName="rect2" presStyleLbl="fgImgPlace1" presStyleIdx="0" presStyleCnt="2" custScaleX="101833" custLinFactNeighborX="2250" custLinFactNeighborY="-1500"/>
      <dgm:spPr>
        <a:blipFill>
          <a:blip xmlns:r="http://schemas.openxmlformats.org/officeDocument/2006/relationships" r:embed="rId1">
            <a:extLst>
              <a:ext uri="{28A0092B-C50C-407E-A947-70E740481C1C}">
                <a14:useLocalDpi xmlns:a14="http://schemas.microsoft.com/office/drawing/2010/main" val="0"/>
              </a:ext>
            </a:extLst>
          </a:blip>
          <a:srcRect/>
          <a:stretch>
            <a:fillRect l="-67000" r="-67000"/>
          </a:stretch>
        </a:blipFill>
      </dgm:spPr>
    </dgm:pt>
    <dgm:pt modelId="{1BE556B6-F0CF-4225-BC67-CA0024221794}" type="pres">
      <dgm:prSet presAssocID="{2919FCD7-719F-458D-997B-1D3280217E78}" presName="sibTrans" presStyleCnt="0"/>
      <dgm:spPr/>
    </dgm:pt>
    <dgm:pt modelId="{D116E218-2296-4953-A201-454A9B4BD8DC}" type="pres">
      <dgm:prSet presAssocID="{F88E059B-5125-4681-84B4-835911243289}" presName="composite" presStyleCnt="0"/>
      <dgm:spPr/>
    </dgm:pt>
    <dgm:pt modelId="{1D92BC9A-7E50-4738-BCEB-959B83C21B89}" type="pres">
      <dgm:prSet presAssocID="{F88E059B-5125-4681-84B4-835911243289}" presName="rect1" presStyleLbl="trAlignAcc1" presStyleIdx="1" presStyleCnt="2">
        <dgm:presLayoutVars>
          <dgm:bulletEnabled val="1"/>
        </dgm:presLayoutVars>
      </dgm:prSet>
      <dgm:spPr/>
    </dgm:pt>
    <dgm:pt modelId="{AF8BF726-6C8F-4A31-A643-979088A8428C}" type="pres">
      <dgm:prSet presAssocID="{F88E059B-5125-4681-84B4-835911243289}" presName="rect2"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93000" r="-93000"/>
          </a:stretch>
        </a:blipFill>
      </dgm:spPr>
    </dgm:pt>
  </dgm:ptLst>
  <dgm:cxnLst>
    <dgm:cxn modelId="{CA219531-01AD-4828-9908-A59EF7EF0A42}" srcId="{21970879-949C-487D-A640-756A1AE39AD5}" destId="{CEBD8708-2D33-41A7-9D16-10D8DB1DA7D5}" srcOrd="0" destOrd="0" parTransId="{2FFA947D-5D53-4018-ABB6-66C7951F3EDA}" sibTransId="{2919FCD7-719F-458D-997B-1D3280217E78}"/>
    <dgm:cxn modelId="{7460D431-DA45-47D1-8D46-C035FF16A974}" type="presOf" srcId="{CEBD8708-2D33-41A7-9D16-10D8DB1DA7D5}" destId="{711A57C4-3557-41CE-98DE-6E82D85ED40C}" srcOrd="0" destOrd="0" presId="urn:microsoft.com/office/officeart/2008/layout/PictureStrips"/>
    <dgm:cxn modelId="{388D9E67-8B74-4672-969B-89976D7D21B8}" type="presOf" srcId="{21970879-949C-487D-A640-756A1AE39AD5}" destId="{8641449E-7D91-41FE-9C19-F24F8123DFE1}" srcOrd="0" destOrd="0" presId="urn:microsoft.com/office/officeart/2008/layout/PictureStrips"/>
    <dgm:cxn modelId="{8D048D73-31EC-476D-97F5-ADA2C16FD6CC}" srcId="{21970879-949C-487D-A640-756A1AE39AD5}" destId="{F88E059B-5125-4681-84B4-835911243289}" srcOrd="1" destOrd="0" parTransId="{E603C755-50C6-417C-9DAF-98F43488C439}" sibTransId="{3F897BD1-5873-40F0-8301-C228A4EEE67A}"/>
    <dgm:cxn modelId="{8191D988-298D-459F-969E-CF984E01911E}" type="presOf" srcId="{F88E059B-5125-4681-84B4-835911243289}" destId="{1D92BC9A-7E50-4738-BCEB-959B83C21B89}" srcOrd="0" destOrd="0" presId="urn:microsoft.com/office/officeart/2008/layout/PictureStrips"/>
    <dgm:cxn modelId="{415E7EFE-AA1A-4759-8093-69A67513A0B4}" type="presParOf" srcId="{8641449E-7D91-41FE-9C19-F24F8123DFE1}" destId="{AC1779E4-46BF-4730-BC66-4C42A8344880}" srcOrd="0" destOrd="0" presId="urn:microsoft.com/office/officeart/2008/layout/PictureStrips"/>
    <dgm:cxn modelId="{AEF00EA2-4410-4A47-9CE8-6BA925E31937}" type="presParOf" srcId="{AC1779E4-46BF-4730-BC66-4C42A8344880}" destId="{711A57C4-3557-41CE-98DE-6E82D85ED40C}" srcOrd="0" destOrd="0" presId="urn:microsoft.com/office/officeart/2008/layout/PictureStrips"/>
    <dgm:cxn modelId="{7868928B-F10E-4A68-8750-27242754A868}" type="presParOf" srcId="{AC1779E4-46BF-4730-BC66-4C42A8344880}" destId="{E0811A43-0280-473D-99DC-9E470CE4CAE6}" srcOrd="1" destOrd="0" presId="urn:microsoft.com/office/officeart/2008/layout/PictureStrips"/>
    <dgm:cxn modelId="{81DBC4D0-1FF9-4B06-83EA-B434D284BAB6}" type="presParOf" srcId="{8641449E-7D91-41FE-9C19-F24F8123DFE1}" destId="{1BE556B6-F0CF-4225-BC67-CA0024221794}" srcOrd="1" destOrd="0" presId="urn:microsoft.com/office/officeart/2008/layout/PictureStrips"/>
    <dgm:cxn modelId="{6E091E0C-5989-47FD-BB3B-701132DB2FC9}" type="presParOf" srcId="{8641449E-7D91-41FE-9C19-F24F8123DFE1}" destId="{D116E218-2296-4953-A201-454A9B4BD8DC}" srcOrd="2" destOrd="0" presId="urn:microsoft.com/office/officeart/2008/layout/PictureStrips"/>
    <dgm:cxn modelId="{373A4ADC-135B-419B-87B6-99D3D5604F7E}" type="presParOf" srcId="{D116E218-2296-4953-A201-454A9B4BD8DC}" destId="{1D92BC9A-7E50-4738-BCEB-959B83C21B89}" srcOrd="0" destOrd="0" presId="urn:microsoft.com/office/officeart/2008/layout/PictureStrips"/>
    <dgm:cxn modelId="{5052C97E-005D-446C-A281-377F242F43E8}" type="presParOf" srcId="{D116E218-2296-4953-A201-454A9B4BD8DC}" destId="{AF8BF726-6C8F-4A31-A643-979088A8428C}"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4C146-23F8-4662-BA65-C4BAC59F3406}">
      <dsp:nvSpPr>
        <dsp:cNvPr id="0" name=""/>
        <dsp:cNvSpPr/>
      </dsp:nvSpPr>
      <dsp:spPr>
        <a:xfrm>
          <a:off x="0" y="872"/>
          <a:ext cx="8276896" cy="9019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tr-TR" sz="4000" kern="1200" dirty="0"/>
            <a:t>Şekil Yönünden Aykırılıklar</a:t>
          </a:r>
        </a:p>
      </dsp:txBody>
      <dsp:txXfrm>
        <a:off x="44027" y="44899"/>
        <a:ext cx="8188842" cy="813851"/>
      </dsp:txXfrm>
    </dsp:sp>
    <dsp:sp modelId="{DF5145C7-A86D-491A-B096-ED4D1CAEEAF4}">
      <dsp:nvSpPr>
        <dsp:cNvPr id="0" name=""/>
        <dsp:cNvSpPr/>
      </dsp:nvSpPr>
      <dsp:spPr>
        <a:xfrm>
          <a:off x="0" y="902778"/>
          <a:ext cx="8276896" cy="1391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791"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tr-TR" sz="2400" kern="1200" dirty="0"/>
            <a:t>Norm, taşıdığı içerik yönünden Anayasa’nın herhangi bir hükmüne aykırı olmasa da, kanunlaşma veya ilgili norm haline gelme sürecindeki bazı </a:t>
          </a:r>
          <a:r>
            <a:rPr lang="tr-TR" sz="2400" kern="1200" dirty="0" err="1"/>
            <a:t>usulî</a:t>
          </a:r>
          <a:r>
            <a:rPr lang="tr-TR" sz="2400" kern="1200" dirty="0"/>
            <a:t> aksaklıklar nedeniyle Anayasa’ya aykırı olduğu kabul edilmektedir.</a:t>
          </a:r>
        </a:p>
      </dsp:txBody>
      <dsp:txXfrm>
        <a:off x="0" y="902778"/>
        <a:ext cx="8276896" cy="1391104"/>
      </dsp:txXfrm>
    </dsp:sp>
    <dsp:sp modelId="{661FC47E-F07D-4D89-A52F-39EFC6F61FF6}">
      <dsp:nvSpPr>
        <dsp:cNvPr id="0" name=""/>
        <dsp:cNvSpPr/>
      </dsp:nvSpPr>
      <dsp:spPr>
        <a:xfrm>
          <a:off x="0" y="2293883"/>
          <a:ext cx="8276896" cy="9019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tr-TR" sz="4000" kern="1200" dirty="0"/>
            <a:t>Esas Yönünden Aykırılıklar</a:t>
          </a:r>
        </a:p>
      </dsp:txBody>
      <dsp:txXfrm>
        <a:off x="44027" y="2337910"/>
        <a:ext cx="8188842" cy="813851"/>
      </dsp:txXfrm>
    </dsp:sp>
    <dsp:sp modelId="{55C11BF4-B1E4-4AB2-8E3B-341107E501C4}">
      <dsp:nvSpPr>
        <dsp:cNvPr id="0" name=""/>
        <dsp:cNvSpPr/>
      </dsp:nvSpPr>
      <dsp:spPr>
        <a:xfrm>
          <a:off x="0" y="3195788"/>
          <a:ext cx="8276896" cy="1391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791" tIns="30480" rIns="170688" bIns="30480" numCol="1" spcCol="1270" anchor="t" anchorCtr="0">
          <a:noAutofit/>
        </a:bodyPr>
        <a:lstStyle/>
        <a:p>
          <a:pPr marL="228600" lvl="1" indent="-228600" algn="just" defTabSz="1066800">
            <a:lnSpc>
              <a:spcPct val="90000"/>
            </a:lnSpc>
            <a:spcBef>
              <a:spcPct val="0"/>
            </a:spcBef>
            <a:spcAft>
              <a:spcPct val="20000"/>
            </a:spcAft>
            <a:buChar char="•"/>
          </a:pPr>
          <a:r>
            <a:rPr lang="tr-TR" sz="2400" kern="1200" dirty="0"/>
            <a:t>Norm, kanunlaşma veya ilgili norm haline gelme sürecine herhangi bir </a:t>
          </a:r>
          <a:r>
            <a:rPr lang="tr-TR" sz="2400" kern="1200" dirty="0" err="1"/>
            <a:t>usulî</a:t>
          </a:r>
          <a:r>
            <a:rPr lang="tr-TR" sz="2400" kern="1200" dirty="0"/>
            <a:t> aksaklıkla malul olmasa da, taşıdığı içerik yönünden Anayasa’nın herhangi bir hükmüne aykırı olduğu kabul edilmektedir.</a:t>
          </a:r>
        </a:p>
      </dsp:txBody>
      <dsp:txXfrm>
        <a:off x="0" y="3195788"/>
        <a:ext cx="8276896" cy="13911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1A57C4-3557-41CE-98DE-6E82D85ED40C}">
      <dsp:nvSpPr>
        <dsp:cNvPr id="0" name=""/>
        <dsp:cNvSpPr/>
      </dsp:nvSpPr>
      <dsp:spPr>
        <a:xfrm>
          <a:off x="950504" y="338598"/>
          <a:ext cx="5727377" cy="1789805"/>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2295" tIns="167640" rIns="167640" bIns="167640" numCol="1" spcCol="1270" anchor="ctr" anchorCtr="0">
          <a:noAutofit/>
        </a:bodyPr>
        <a:lstStyle/>
        <a:p>
          <a:pPr marL="0" lvl="0" indent="0" algn="l" defTabSz="1955800">
            <a:lnSpc>
              <a:spcPct val="90000"/>
            </a:lnSpc>
            <a:spcBef>
              <a:spcPct val="0"/>
            </a:spcBef>
            <a:spcAft>
              <a:spcPct val="35000"/>
            </a:spcAft>
            <a:buNone/>
          </a:pPr>
          <a:r>
            <a:rPr lang="tr-TR" sz="4400" kern="1200" dirty="0"/>
            <a:t>İptal</a:t>
          </a:r>
          <a:r>
            <a:rPr lang="tr-TR" sz="3600" kern="1200" dirty="0"/>
            <a:t> Davası </a:t>
          </a:r>
        </a:p>
        <a:p>
          <a:pPr marL="0" lvl="0" indent="0" algn="l" defTabSz="1955800">
            <a:lnSpc>
              <a:spcPct val="90000"/>
            </a:lnSpc>
            <a:spcBef>
              <a:spcPct val="0"/>
            </a:spcBef>
            <a:spcAft>
              <a:spcPct val="35000"/>
            </a:spcAft>
            <a:buNone/>
          </a:pPr>
          <a:r>
            <a:rPr lang="tr-TR" sz="3200" kern="1200" dirty="0"/>
            <a:t>(Soyut Norm Denetimi)</a:t>
          </a:r>
        </a:p>
      </dsp:txBody>
      <dsp:txXfrm>
        <a:off x="950504" y="338598"/>
        <a:ext cx="5727377" cy="1789805"/>
      </dsp:txXfrm>
    </dsp:sp>
    <dsp:sp modelId="{E0811A43-0280-473D-99DC-9E470CE4CAE6}">
      <dsp:nvSpPr>
        <dsp:cNvPr id="0" name=""/>
        <dsp:cNvSpPr/>
      </dsp:nvSpPr>
      <dsp:spPr>
        <a:xfrm>
          <a:off x="728571" y="51882"/>
          <a:ext cx="1275828" cy="187929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7000" r="-6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D92BC9A-7E50-4738-BCEB-959B83C21B89}">
      <dsp:nvSpPr>
        <dsp:cNvPr id="0" name=""/>
        <dsp:cNvSpPr/>
      </dsp:nvSpPr>
      <dsp:spPr>
        <a:xfrm>
          <a:off x="944763" y="2591765"/>
          <a:ext cx="5727377" cy="1789805"/>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212295" tIns="167640" rIns="167640" bIns="167640" numCol="1" spcCol="1270" anchor="ctr" anchorCtr="0">
          <a:noAutofit/>
        </a:bodyPr>
        <a:lstStyle/>
        <a:p>
          <a:pPr marL="0" lvl="0" indent="0" algn="l" defTabSz="1955800">
            <a:lnSpc>
              <a:spcPct val="90000"/>
            </a:lnSpc>
            <a:spcBef>
              <a:spcPct val="0"/>
            </a:spcBef>
            <a:spcAft>
              <a:spcPct val="35000"/>
            </a:spcAft>
            <a:buNone/>
          </a:pPr>
          <a:r>
            <a:rPr lang="tr-TR" sz="4400" kern="1200" dirty="0"/>
            <a:t>İtiraz Yolu</a:t>
          </a:r>
        </a:p>
        <a:p>
          <a:pPr marL="0" lvl="0" indent="0" algn="l" defTabSz="1955800">
            <a:lnSpc>
              <a:spcPct val="90000"/>
            </a:lnSpc>
            <a:spcBef>
              <a:spcPct val="0"/>
            </a:spcBef>
            <a:spcAft>
              <a:spcPct val="35000"/>
            </a:spcAft>
            <a:buNone/>
          </a:pPr>
          <a:r>
            <a:rPr lang="tr-TR" sz="3200" kern="1200" dirty="0"/>
            <a:t>(Somut Norm Denetimi)</a:t>
          </a:r>
        </a:p>
      </dsp:txBody>
      <dsp:txXfrm>
        <a:off x="944763" y="2591765"/>
        <a:ext cx="5727377" cy="1789805"/>
      </dsp:txXfrm>
    </dsp:sp>
    <dsp:sp modelId="{AF8BF726-6C8F-4A31-A643-979088A8428C}">
      <dsp:nvSpPr>
        <dsp:cNvPr id="0" name=""/>
        <dsp:cNvSpPr/>
      </dsp:nvSpPr>
      <dsp:spPr>
        <a:xfrm>
          <a:off x="706122" y="2333237"/>
          <a:ext cx="1252863" cy="1879295"/>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93000" r="-9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3690348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686926" y="2005292"/>
            <a:ext cx="7770148" cy="1871282"/>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4000" dirty="0"/>
              <a:t>XI. Anayasa Yargısı – II</a:t>
            </a:r>
          </a:p>
          <a:p>
            <a:pPr marL="0" lvl="1" algn="ctr">
              <a:spcBef>
                <a:spcPct val="20000"/>
              </a:spcBef>
              <a:buClr>
                <a:schemeClr val="accent1"/>
              </a:buClr>
            </a:pPr>
            <a:endParaRPr lang="tr-TR" dirty="0"/>
          </a:p>
          <a:p>
            <a:r>
              <a:rPr lang="tr-TR" dirty="0"/>
              <a:t>NORM DENETİMİ</a:t>
            </a: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31531" y="189187"/>
            <a:ext cx="7803930" cy="504496"/>
          </a:xfrm>
        </p:spPr>
        <p:txBody>
          <a:bodyPr/>
          <a:lstStyle/>
          <a:p>
            <a:r>
              <a:rPr lang="tr-TR" sz="2800" dirty="0"/>
              <a:t>Anayasa Mahkemesi Tarafından Denetlenen Normlar</a:t>
            </a:r>
          </a:p>
        </p:txBody>
      </p:sp>
      <p:sp>
        <p:nvSpPr>
          <p:cNvPr id="7" name="İçerik Yer Tutucusu 2">
            <a:extLst>
              <a:ext uri="{FF2B5EF4-FFF2-40B4-BE49-F238E27FC236}">
                <a16:creationId xmlns:a16="http://schemas.microsoft.com/office/drawing/2014/main" id="{590673A4-6D46-254B-B0AF-B16C31FE07A6}"/>
              </a:ext>
            </a:extLst>
          </p:cNvPr>
          <p:cNvSpPr>
            <a:spLocks noGrp="1"/>
          </p:cNvSpPr>
          <p:nvPr>
            <p:ph idx="1"/>
          </p:nvPr>
        </p:nvSpPr>
        <p:spPr>
          <a:xfrm>
            <a:off x="268014" y="1213946"/>
            <a:ext cx="8308427" cy="2680137"/>
          </a:xfrm>
        </p:spPr>
        <p:txBody>
          <a:bodyPr>
            <a:noAutofit/>
          </a:bodyPr>
          <a:lstStyle/>
          <a:p>
            <a:pPr marL="0" indent="0" algn="just">
              <a:buNone/>
            </a:pPr>
            <a:r>
              <a:rPr lang="tr-TR" sz="2800" b="1" dirty="0">
                <a:solidFill>
                  <a:srgbClr val="FF6600"/>
                </a:solidFill>
              </a:rPr>
              <a:t>Anayasa Mahkemesi;</a:t>
            </a:r>
          </a:p>
          <a:p>
            <a:pPr algn="just">
              <a:buFont typeface="Wingdings" panose="05000000000000000000" pitchFamily="2" charset="2"/>
              <a:buChar char="Ø"/>
            </a:pPr>
            <a:r>
              <a:rPr lang="tr-TR" sz="2800" b="1" dirty="0">
                <a:solidFill>
                  <a:srgbClr val="FF6600"/>
                </a:solidFill>
              </a:rPr>
              <a:t> </a:t>
            </a:r>
            <a:r>
              <a:rPr lang="tr-TR" sz="2800" dirty="0"/>
              <a:t>Kanunların,</a:t>
            </a:r>
          </a:p>
          <a:p>
            <a:pPr algn="just">
              <a:buFont typeface="Wingdings" panose="05000000000000000000" pitchFamily="2" charset="2"/>
              <a:buChar char="Ø"/>
            </a:pPr>
            <a:r>
              <a:rPr lang="tr-TR" sz="2800" dirty="0"/>
              <a:t> Kanun Hükmünde Kararnamelerin</a:t>
            </a:r>
          </a:p>
          <a:p>
            <a:pPr algn="just">
              <a:buFont typeface="Wingdings" panose="05000000000000000000" pitchFamily="2" charset="2"/>
              <a:buChar char="Ø"/>
            </a:pPr>
            <a:r>
              <a:rPr lang="tr-TR" sz="2800" dirty="0"/>
              <a:t> Anayasa Değişikliklerinin</a:t>
            </a:r>
          </a:p>
          <a:p>
            <a:pPr algn="just">
              <a:buFont typeface="Wingdings" panose="05000000000000000000" pitchFamily="2" charset="2"/>
              <a:buChar char="Ø"/>
            </a:pPr>
            <a:r>
              <a:rPr lang="tr-TR" sz="2800" dirty="0"/>
              <a:t> Türkiye Büyük Millet Meclisi </a:t>
            </a:r>
            <a:r>
              <a:rPr lang="tr-TR" sz="2800" dirty="0" err="1"/>
              <a:t>İçtüzüğü’nün</a:t>
            </a:r>
            <a:endParaRPr lang="tr-TR" sz="2800" dirty="0"/>
          </a:p>
          <a:p>
            <a:pPr marL="0" indent="0" algn="just">
              <a:buNone/>
            </a:pPr>
            <a:r>
              <a:rPr lang="tr-TR" sz="2800" dirty="0"/>
              <a:t>Anayasaya </a:t>
            </a:r>
            <a:r>
              <a:rPr lang="tr-TR" sz="2800" dirty="0">
                <a:solidFill>
                  <a:srgbClr val="FF6600"/>
                </a:solidFill>
              </a:rPr>
              <a:t>şekil</a:t>
            </a:r>
            <a:r>
              <a:rPr lang="tr-TR" sz="2800" dirty="0"/>
              <a:t> ve </a:t>
            </a:r>
            <a:r>
              <a:rPr lang="tr-TR" sz="2800" dirty="0">
                <a:solidFill>
                  <a:srgbClr val="FF6600"/>
                </a:solidFill>
              </a:rPr>
              <a:t>esas</a:t>
            </a:r>
            <a:r>
              <a:rPr lang="tr-TR" sz="2800" dirty="0"/>
              <a:t> bakımlarından uygunluğunu denetler </a:t>
            </a:r>
          </a:p>
        </p:txBody>
      </p:sp>
    </p:spTree>
    <p:extLst>
      <p:ext uri="{BB962C8B-B14F-4D97-AF65-F5344CB8AC3E}">
        <p14:creationId xmlns:p14="http://schemas.microsoft.com/office/powerpoint/2010/main" val="419039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141891" y="378373"/>
            <a:ext cx="7803930" cy="504496"/>
          </a:xfrm>
        </p:spPr>
        <p:txBody>
          <a:bodyPr/>
          <a:lstStyle/>
          <a:p>
            <a:r>
              <a:rPr lang="tr-TR" sz="2800" dirty="0"/>
              <a:t>Anayasa’ya Aykırılık Türleri</a:t>
            </a:r>
            <a:endParaRPr lang="tr-TR" sz="2500" dirty="0"/>
          </a:p>
        </p:txBody>
      </p:sp>
      <p:graphicFrame>
        <p:nvGraphicFramePr>
          <p:cNvPr id="11" name="İçerik Yer Tutucusu 3">
            <a:extLst>
              <a:ext uri="{FF2B5EF4-FFF2-40B4-BE49-F238E27FC236}">
                <a16:creationId xmlns:a16="http://schemas.microsoft.com/office/drawing/2014/main" id="{11C46056-7CD3-8143-9915-90D50EA11038}"/>
              </a:ext>
            </a:extLst>
          </p:cNvPr>
          <p:cNvGraphicFramePr>
            <a:graphicFrameLocks noGrp="1"/>
          </p:cNvGraphicFramePr>
          <p:nvPr>
            <p:ph idx="1"/>
            <p:extLst>
              <p:ext uri="{D42A27DB-BD31-4B8C-83A1-F6EECF244321}">
                <p14:modId xmlns:p14="http://schemas.microsoft.com/office/powerpoint/2010/main" val="2202349049"/>
              </p:ext>
            </p:extLst>
          </p:nvPr>
        </p:nvGraphicFramePr>
        <p:xfrm>
          <a:off x="299545" y="1229710"/>
          <a:ext cx="8276896" cy="45877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950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460466" y="626879"/>
            <a:ext cx="6936377" cy="431854"/>
          </a:xfrm>
        </p:spPr>
        <p:txBody>
          <a:bodyPr/>
          <a:lstStyle/>
          <a:p>
            <a:r>
              <a:rPr lang="tr-TR" dirty="0"/>
              <a:t>«Şekil» Denetiminin Sınırları</a:t>
            </a:r>
          </a:p>
        </p:txBody>
      </p:sp>
      <p:sp>
        <p:nvSpPr>
          <p:cNvPr id="6" name="İçerik Yer Tutucusu 2">
            <a:extLst>
              <a:ext uri="{FF2B5EF4-FFF2-40B4-BE49-F238E27FC236}">
                <a16:creationId xmlns:a16="http://schemas.microsoft.com/office/drawing/2014/main" id="{4DA3116A-1198-4C48-8169-BD10999B2803}"/>
              </a:ext>
            </a:extLst>
          </p:cNvPr>
          <p:cNvSpPr>
            <a:spLocks noGrp="1"/>
          </p:cNvSpPr>
          <p:nvPr>
            <p:ph idx="1"/>
          </p:nvPr>
        </p:nvSpPr>
        <p:spPr>
          <a:xfrm>
            <a:off x="331076" y="1340069"/>
            <a:ext cx="8103477" cy="4083269"/>
          </a:xfrm>
        </p:spPr>
        <p:txBody>
          <a:bodyPr>
            <a:normAutofit/>
          </a:bodyPr>
          <a:lstStyle/>
          <a:p>
            <a:pPr>
              <a:buFont typeface="Wingdings" panose="05000000000000000000" pitchFamily="2" charset="2"/>
              <a:buChar char="Ø"/>
            </a:pPr>
            <a:r>
              <a:rPr lang="tr-TR" dirty="0"/>
              <a:t> Kanunların şekil bakımından denetlenmesi, son oylamanın, öngörülen çoğunlukla yapılıp yapılmadığı ile sınırlıdır. </a:t>
            </a:r>
          </a:p>
          <a:p>
            <a:pPr>
              <a:buFont typeface="Wingdings" panose="05000000000000000000" pitchFamily="2" charset="2"/>
              <a:buChar char="Ø"/>
            </a:pPr>
            <a:r>
              <a:rPr lang="tr-TR" dirty="0"/>
              <a:t> Anayasa değişikliklerinin şekil bakımından denetlenmesi, teklif ve oylama çoğunluğuna ve ivedilikle görüşülemeyeceği şartına uyulup uyulmadığı hususları ile sınırlıdır. </a:t>
            </a:r>
          </a:p>
          <a:p>
            <a:pPr>
              <a:buFont typeface="Wingdings" panose="05000000000000000000" pitchFamily="2" charset="2"/>
              <a:buChar char="Ø"/>
            </a:pPr>
            <a:r>
              <a:rPr lang="tr-TR" dirty="0"/>
              <a:t> Şekil bakımından denetleme, Cumhurbaşkanınca veya Türkiye Büyük Millet Meclisi üyelerinin beşte biri tarafından istenebilir. </a:t>
            </a:r>
          </a:p>
          <a:p>
            <a:pPr>
              <a:buFont typeface="Wingdings" panose="05000000000000000000" pitchFamily="2" charset="2"/>
              <a:buChar char="Ø"/>
            </a:pPr>
            <a:r>
              <a:rPr lang="tr-TR" dirty="0"/>
              <a:t> Kanunun yayımlandığı tarihten itibaren on gün geçtikten sonra, şekil bozukluğuna dayalı iptal davası açılamaz; </a:t>
            </a:r>
          </a:p>
          <a:p>
            <a:pPr>
              <a:buFont typeface="Wingdings" panose="05000000000000000000" pitchFamily="2" charset="2"/>
              <a:buChar char="Ø"/>
            </a:pPr>
            <a:r>
              <a:rPr lang="tr-TR" dirty="0"/>
              <a:t> Şekil aykırılıkları def’i yoluyla (somut norm denetimi yoluyla) ileri sürülemez.</a:t>
            </a:r>
          </a:p>
        </p:txBody>
      </p:sp>
    </p:spTree>
    <p:extLst>
      <p:ext uri="{BB962C8B-B14F-4D97-AF65-F5344CB8AC3E}">
        <p14:creationId xmlns:p14="http://schemas.microsoft.com/office/powerpoint/2010/main" val="2109017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1" y="315310"/>
            <a:ext cx="7898524" cy="567560"/>
          </a:xfrm>
        </p:spPr>
        <p:txBody>
          <a:bodyPr/>
          <a:lstStyle/>
          <a:p>
            <a:r>
              <a:rPr lang="tr-TR" dirty="0"/>
              <a:t>Norm Denetiminde Başvuru Türleri</a:t>
            </a:r>
          </a:p>
        </p:txBody>
      </p:sp>
      <p:graphicFrame>
        <p:nvGraphicFramePr>
          <p:cNvPr id="6" name="İçerik Yer Tutucusu 4">
            <a:extLst>
              <a:ext uri="{FF2B5EF4-FFF2-40B4-BE49-F238E27FC236}">
                <a16:creationId xmlns:a16="http://schemas.microsoft.com/office/drawing/2014/main" id="{C8DEA86F-D66C-0A4A-9B8E-320349C6CEAB}"/>
              </a:ext>
            </a:extLst>
          </p:cNvPr>
          <p:cNvGraphicFramePr>
            <a:graphicFrameLocks noGrp="1"/>
          </p:cNvGraphicFramePr>
          <p:nvPr>
            <p:ph idx="1"/>
            <p:extLst>
              <p:ext uri="{D42A27DB-BD31-4B8C-83A1-F6EECF244321}">
                <p14:modId xmlns:p14="http://schemas.microsoft.com/office/powerpoint/2010/main" val="292380617"/>
              </p:ext>
            </p:extLst>
          </p:nvPr>
        </p:nvGraphicFramePr>
        <p:xfrm>
          <a:off x="882868" y="1198179"/>
          <a:ext cx="7378264" cy="44616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499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80423" y="1526992"/>
            <a:ext cx="8327549" cy="3170099"/>
          </a:xfrm>
          <a:prstGeom prst="rect">
            <a:avLst/>
          </a:prstGeom>
        </p:spPr>
        <p:txBody>
          <a:bodyPr wrap="square">
            <a:spAutoFit/>
          </a:bodyPr>
          <a:lstStyle/>
          <a:p>
            <a:r>
              <a:rPr lang="tr-TR" sz="2500" dirty="0"/>
              <a:t> Anayasa Mahkemesinde </a:t>
            </a:r>
            <a:r>
              <a:rPr lang="tr-TR" sz="2500" b="1" dirty="0">
                <a:solidFill>
                  <a:srgbClr val="FF6600"/>
                </a:solidFill>
              </a:rPr>
              <a:t>doğrudan doğruya iptal davası açabilme </a:t>
            </a:r>
            <a:r>
              <a:rPr lang="tr-TR" sz="2500" dirty="0"/>
              <a:t>hakkına sahip olanlar:</a:t>
            </a:r>
          </a:p>
          <a:p>
            <a:pPr>
              <a:buFont typeface="Wingdings" panose="05000000000000000000" pitchFamily="2" charset="2"/>
              <a:buChar char="Ø"/>
            </a:pPr>
            <a:r>
              <a:rPr lang="tr-TR" sz="2500" dirty="0"/>
              <a:t> Cumhurbaşkanı, </a:t>
            </a:r>
          </a:p>
          <a:p>
            <a:pPr>
              <a:buFont typeface="Wingdings" panose="05000000000000000000" pitchFamily="2" charset="2"/>
              <a:buChar char="Ø"/>
            </a:pPr>
            <a:r>
              <a:rPr lang="tr-TR" sz="2500" dirty="0"/>
              <a:t> İktidar Partisi Meclis Grubu,</a:t>
            </a:r>
          </a:p>
          <a:p>
            <a:pPr>
              <a:buFont typeface="Wingdings" panose="05000000000000000000" pitchFamily="2" charset="2"/>
              <a:buChar char="Ø"/>
            </a:pPr>
            <a:r>
              <a:rPr lang="tr-TR" sz="2500" dirty="0"/>
              <a:t> </a:t>
            </a:r>
            <a:r>
              <a:rPr lang="tr-TR" sz="2500" dirty="0" err="1"/>
              <a:t>Anamuhalefet</a:t>
            </a:r>
            <a:r>
              <a:rPr lang="tr-TR" sz="2500" dirty="0"/>
              <a:t> Partisi Meclis Grubu,</a:t>
            </a:r>
          </a:p>
          <a:p>
            <a:pPr>
              <a:buFont typeface="Wingdings" panose="05000000000000000000" pitchFamily="2" charset="2"/>
              <a:buChar char="Ø"/>
            </a:pPr>
            <a:r>
              <a:rPr lang="tr-TR" sz="2500" dirty="0"/>
              <a:t> Türkiye Büyük Millet Meclisi üye tamsayısının en az beşte biri tutarındaki Üyesi</a:t>
            </a:r>
          </a:p>
          <a:p>
            <a:r>
              <a:rPr lang="tr-TR" sz="2500" dirty="0"/>
              <a:t>olarak belirlenmiş bulunmaktadır.</a:t>
            </a:r>
          </a:p>
        </p:txBody>
      </p:sp>
      <p:sp>
        <p:nvSpPr>
          <p:cNvPr id="10" name="Unvan 1">
            <a:extLst>
              <a:ext uri="{FF2B5EF4-FFF2-40B4-BE49-F238E27FC236}">
                <a16:creationId xmlns:a16="http://schemas.microsoft.com/office/drawing/2014/main" id="{A9595681-8BE1-2E4E-84E7-A78A9F5154CA}"/>
              </a:ext>
            </a:extLst>
          </p:cNvPr>
          <p:cNvSpPr>
            <a:spLocks noGrp="1"/>
          </p:cNvSpPr>
          <p:nvPr>
            <p:ph type="title"/>
          </p:nvPr>
        </p:nvSpPr>
        <p:spPr>
          <a:xfrm>
            <a:off x="343485" y="248506"/>
            <a:ext cx="7409905" cy="431854"/>
          </a:xfrm>
        </p:spPr>
        <p:txBody>
          <a:bodyPr/>
          <a:lstStyle/>
          <a:p>
            <a:r>
              <a:rPr lang="tr-TR" dirty="0"/>
              <a:t>İptal Davası Açmaya Yetkili Olanlar</a:t>
            </a:r>
          </a:p>
        </p:txBody>
      </p:sp>
    </p:spTree>
    <p:extLst>
      <p:ext uri="{BB962C8B-B14F-4D97-AF65-F5344CB8AC3E}">
        <p14:creationId xmlns:p14="http://schemas.microsoft.com/office/powerpoint/2010/main" val="321468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677656"/>
          </a:xfrm>
          <a:prstGeom prst="rect">
            <a:avLst/>
          </a:prstGeom>
        </p:spPr>
        <p:txBody>
          <a:bodyPr wrap="square">
            <a:spAutoFit/>
          </a:bodyPr>
          <a:lstStyle/>
          <a:p>
            <a:pPr algn="just"/>
            <a:r>
              <a:rPr lang="tr-TR" sz="2800" dirty="0"/>
              <a:t> Anayasa Mahkemesinde </a:t>
            </a:r>
            <a:r>
              <a:rPr lang="tr-TR" sz="2800" b="1" dirty="0">
                <a:solidFill>
                  <a:srgbClr val="FF6600"/>
                </a:solidFill>
              </a:rPr>
              <a:t>iptal davası açma süresi</a:t>
            </a:r>
            <a:r>
              <a:rPr lang="tr-TR" sz="2800" dirty="0"/>
              <a:t>;</a:t>
            </a:r>
          </a:p>
          <a:p>
            <a:pPr algn="just">
              <a:buFont typeface="Wingdings" panose="05000000000000000000" pitchFamily="2" charset="2"/>
              <a:buChar char="Ø"/>
            </a:pPr>
            <a:r>
              <a:rPr lang="tr-TR" sz="2800" dirty="0"/>
              <a:t> </a:t>
            </a:r>
            <a:r>
              <a:rPr lang="tr-TR" sz="2800" b="1" dirty="0"/>
              <a:t>Esas aykırılıklarında</a:t>
            </a:r>
            <a:r>
              <a:rPr lang="tr-TR" sz="2800" dirty="0"/>
              <a:t>, iptali istenen normun Resmî Gazetede yayımlanmasından başlayarak </a:t>
            </a:r>
            <a:r>
              <a:rPr lang="tr-TR" sz="2800" u="sng" dirty="0"/>
              <a:t>altmış gün</a:t>
            </a:r>
          </a:p>
          <a:p>
            <a:pPr algn="just">
              <a:buFont typeface="Wingdings" panose="05000000000000000000" pitchFamily="2" charset="2"/>
              <a:buChar char="Ø"/>
            </a:pPr>
            <a:r>
              <a:rPr lang="tr-TR" sz="2800" b="1" dirty="0"/>
              <a:t> Şekil ayrılıklarında</a:t>
            </a:r>
            <a:r>
              <a:rPr lang="tr-TR" sz="2800" dirty="0"/>
              <a:t>, iptali istenen normun Resmî Gazetede yayımlandığı tarihten itibaren </a:t>
            </a:r>
            <a:r>
              <a:rPr lang="tr-TR" sz="2800" u="sng" dirty="0"/>
              <a:t>on gün </a:t>
            </a:r>
            <a:endParaRPr lang="tr-TR" sz="2800" b="1" dirty="0"/>
          </a:p>
          <a:p>
            <a:pPr algn="just"/>
            <a:r>
              <a:rPr lang="tr-TR" sz="2800" dirty="0"/>
              <a:t> olarak belirlenmiş bulunmaktadır.</a:t>
            </a:r>
            <a:endParaRPr lang="tr-TR" sz="2500" dirty="0"/>
          </a:p>
        </p:txBody>
      </p:sp>
      <p:sp>
        <p:nvSpPr>
          <p:cNvPr id="11" name="Dikdörtgen 10"/>
          <p:cNvSpPr/>
          <p:nvPr/>
        </p:nvSpPr>
        <p:spPr>
          <a:xfrm>
            <a:off x="313081" y="398792"/>
            <a:ext cx="8517837" cy="424732"/>
          </a:xfrm>
          <a:prstGeom prst="rect">
            <a:avLst/>
          </a:prstGeom>
        </p:spPr>
        <p:txBody>
          <a:bodyPr/>
          <a:lstStyle/>
          <a:p>
            <a:pPr fontAlgn="base">
              <a:lnSpc>
                <a:spcPct val="90000"/>
              </a:lnSpc>
              <a:spcBef>
                <a:spcPct val="0"/>
              </a:spcBef>
              <a:spcAft>
                <a:spcPct val="0"/>
              </a:spcAft>
            </a:pPr>
            <a:r>
              <a:rPr lang="tr-TR" sz="2400" b="1" dirty="0"/>
              <a:t>İptal Davası Açmaya Süresi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2418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93538"/>
          </a:xfrm>
          <a:prstGeom prst="rect">
            <a:avLst/>
          </a:prstGeom>
        </p:spPr>
        <p:txBody>
          <a:bodyPr wrap="square">
            <a:spAutoFit/>
          </a:bodyPr>
          <a:lstStyle/>
          <a:p>
            <a:pPr algn="just">
              <a:spcBef>
                <a:spcPts val="600"/>
              </a:spcBef>
              <a:spcAft>
                <a:spcPts val="600"/>
              </a:spcAft>
              <a:buFont typeface="Wingdings" panose="05000000000000000000" pitchFamily="2" charset="2"/>
              <a:buChar char="Ø"/>
            </a:pPr>
            <a:r>
              <a:rPr lang="tr-TR" sz="1400" dirty="0"/>
              <a:t> Bir davaya bakmakta olan mahkeme, </a:t>
            </a:r>
          </a:p>
          <a:p>
            <a:pPr algn="just">
              <a:spcBef>
                <a:spcPts val="600"/>
              </a:spcBef>
              <a:spcAft>
                <a:spcPts val="600"/>
              </a:spcAft>
              <a:buFont typeface="Wingdings" panose="05000000000000000000" pitchFamily="2" charset="2"/>
              <a:buChar char="Ø"/>
            </a:pPr>
            <a:r>
              <a:rPr lang="tr-TR" sz="1400" dirty="0"/>
              <a:t> Uygulanacak bir kanun veya kanun hükmünde kararnamenin hükümlerini </a:t>
            </a:r>
          </a:p>
          <a:p>
            <a:pPr lvl="1" algn="just">
              <a:spcBef>
                <a:spcPts val="600"/>
              </a:spcBef>
              <a:spcAft>
                <a:spcPts val="600"/>
              </a:spcAft>
              <a:buFont typeface="Wingdings" panose="05000000000000000000" pitchFamily="2" charset="2"/>
              <a:buChar char="Ø"/>
            </a:pPr>
            <a:r>
              <a:rPr lang="tr-TR" sz="1400" dirty="0"/>
              <a:t> Anayasaya aykırı görürse </a:t>
            </a:r>
          </a:p>
          <a:p>
            <a:pPr lvl="1" algn="just">
              <a:spcBef>
                <a:spcPts val="600"/>
              </a:spcBef>
              <a:spcAft>
                <a:spcPts val="600"/>
              </a:spcAft>
              <a:buFont typeface="Wingdings" panose="05000000000000000000" pitchFamily="2" charset="2"/>
              <a:buChar char="Ø"/>
            </a:pPr>
            <a:r>
              <a:rPr lang="tr-TR" sz="1400" dirty="0"/>
              <a:t> Veya taraflardan birinin ileri sürdüğü aykırılık iddiasının ciddî olduğu kanısına varırsa, </a:t>
            </a:r>
          </a:p>
          <a:p>
            <a:pPr marL="201168" lvl="1" indent="0" algn="just">
              <a:spcBef>
                <a:spcPts val="600"/>
              </a:spcBef>
              <a:spcAft>
                <a:spcPts val="600"/>
              </a:spcAft>
              <a:buNone/>
            </a:pPr>
            <a:r>
              <a:rPr lang="tr-TR" sz="1400" dirty="0"/>
              <a:t>Anayasa Mahkemesinin bu konuda vereceği karara kadar davayı geri bırakır.</a:t>
            </a:r>
          </a:p>
          <a:p>
            <a:pPr algn="just">
              <a:spcBef>
                <a:spcPts val="600"/>
              </a:spcBef>
              <a:spcAft>
                <a:spcPts val="600"/>
              </a:spcAft>
              <a:buFont typeface="Wingdings" panose="05000000000000000000" pitchFamily="2" charset="2"/>
              <a:buChar char="Ø"/>
            </a:pPr>
            <a:r>
              <a:rPr lang="tr-TR" sz="1400" dirty="0"/>
              <a:t> Anayasa Mahkemesinin bu konuda vereceği karara kadar davayı geri bırakır </a:t>
            </a:r>
          </a:p>
          <a:p>
            <a:pPr algn="just">
              <a:spcBef>
                <a:spcPts val="600"/>
              </a:spcBef>
              <a:spcAft>
                <a:spcPts val="600"/>
              </a:spcAft>
              <a:buFont typeface="Wingdings" panose="05000000000000000000" pitchFamily="2" charset="2"/>
              <a:buChar char="Ø"/>
            </a:pPr>
            <a:r>
              <a:rPr lang="tr-TR" sz="1400" dirty="0"/>
              <a:t> Mahkeme, Anayasaya aykırılık iddiasını ciddî görmezse bu iddia, temyiz merciince esas hükümle birlikte karara bağlanır.</a:t>
            </a:r>
          </a:p>
          <a:p>
            <a:pPr algn="just">
              <a:spcBef>
                <a:spcPts val="600"/>
              </a:spcBef>
              <a:spcAft>
                <a:spcPts val="600"/>
              </a:spcAft>
              <a:buFont typeface="Wingdings" panose="05000000000000000000" pitchFamily="2" charset="2"/>
              <a:buChar char="Ø"/>
            </a:pPr>
            <a:r>
              <a:rPr lang="tr-TR" sz="1400" dirty="0"/>
              <a:t> Anayasa Mahkemesi, işin kendisine gelişinden başlamak üzere beş ay içinde kararını verir ve açıklar. Bu süre içinde karar verilmezse mahkeme davayı yürürlükteki kanun hükümlerine göre sonuçlandırır. Ancak, Anayasa Mahkemesinin kararı, esas hakkındaki karar kesinleşinceye kadar gelirse, mahkeme buna uymak zorundadır.</a:t>
            </a:r>
          </a:p>
          <a:p>
            <a:pPr algn="just">
              <a:spcBef>
                <a:spcPts val="600"/>
              </a:spcBef>
              <a:spcAft>
                <a:spcPts val="600"/>
              </a:spcAft>
              <a:buFont typeface="Wingdings" panose="05000000000000000000" pitchFamily="2" charset="2"/>
              <a:buChar char="Ø"/>
            </a:pPr>
            <a:r>
              <a:rPr lang="tr-TR" sz="1400" dirty="0"/>
              <a:t> Anayasa Mahkemesinin işin esasına girerek verdiği </a:t>
            </a:r>
            <a:r>
              <a:rPr lang="tr-TR" sz="1400" dirty="0" err="1"/>
              <a:t>red</a:t>
            </a:r>
            <a:r>
              <a:rPr lang="tr-TR" sz="1400" dirty="0"/>
              <a:t> kararının Resmî Gazetede yayımlanmasından sonra on yıl geçmedikçe aynı kanun hükmünün Anayasaya aykırılığı iddiasıyla tekrar başvuruda bulunulamaz.</a:t>
            </a:r>
          </a:p>
          <a:p>
            <a:pPr algn="just">
              <a:spcBef>
                <a:spcPts val="600"/>
              </a:spcBef>
              <a:spcAft>
                <a:spcPts val="600"/>
              </a:spcAft>
            </a:pPr>
            <a:endParaRPr lang="tr-TR" sz="1400" dirty="0"/>
          </a:p>
        </p:txBody>
      </p:sp>
      <p:sp>
        <p:nvSpPr>
          <p:cNvPr id="11" name="Dikdörtgen 10"/>
          <p:cNvSpPr/>
          <p:nvPr/>
        </p:nvSpPr>
        <p:spPr>
          <a:xfrm>
            <a:off x="123895" y="310829"/>
            <a:ext cx="8517837" cy="424732"/>
          </a:xfrm>
          <a:prstGeom prst="rect">
            <a:avLst/>
          </a:prstGeom>
        </p:spPr>
        <p:txBody>
          <a:bodyPr/>
          <a:lstStyle/>
          <a:p>
            <a:pPr fontAlgn="base">
              <a:lnSpc>
                <a:spcPct val="90000"/>
              </a:lnSpc>
              <a:spcBef>
                <a:spcPct val="0"/>
              </a:spcBef>
              <a:spcAft>
                <a:spcPct val="0"/>
              </a:spcAft>
            </a:pPr>
            <a:r>
              <a:rPr lang="tr-TR" sz="2400" b="1" dirty="0"/>
              <a:t>İtiraz Yolu ve Özellikleri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564259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12672</TotalTime>
  <Words>462</Words>
  <Application>Microsoft Macintosh PowerPoint</Application>
  <PresentationFormat>Ekran Gösterisi (4:3)</PresentationFormat>
  <Paragraphs>50</Paragraphs>
  <Slides>8</Slides>
  <Notes>1</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8</vt:i4>
      </vt:variant>
    </vt:vector>
  </HeadingPairs>
  <TitlesOfParts>
    <vt:vector size="14" baseType="lpstr">
      <vt:lpstr>Arial</vt:lpstr>
      <vt:lpstr>Calibri</vt:lpstr>
      <vt:lpstr>Wingdings</vt:lpstr>
      <vt:lpstr>ekonomi</vt:lpstr>
      <vt:lpstr>1_Rics</vt:lpstr>
      <vt:lpstr>h.t.</vt:lpstr>
      <vt:lpstr>PowerPoint Sunusu</vt:lpstr>
      <vt:lpstr>Anayasa Mahkemesi Tarafından Denetlenen Normlar</vt:lpstr>
      <vt:lpstr>Anayasa’ya Aykırılık Türleri</vt:lpstr>
      <vt:lpstr>«Şekil» Denetiminin Sınırları</vt:lpstr>
      <vt:lpstr>Norm Denetiminde Başvuru Türleri</vt:lpstr>
      <vt:lpstr>İptal Davası Açmaya Yetkili Olanlar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Ali.Erdem.Doganoglu</cp:lastModifiedBy>
  <cp:revision>829</cp:revision>
  <cp:lastPrinted>2016-10-24T07:53:35Z</cp:lastPrinted>
  <dcterms:created xsi:type="dcterms:W3CDTF">2016-09-18T09:35:24Z</dcterms:created>
  <dcterms:modified xsi:type="dcterms:W3CDTF">2020-02-26T12:22:47Z</dcterms:modified>
</cp:coreProperties>
</file>