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7"/>
            <a:ext cx="7406640" cy="2295557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II (</a:t>
            </a:r>
            <a:r>
              <a:rPr lang="en-US" sz="4000" dirty="0" err="1" smtClean="0">
                <a:solidFill>
                  <a:srgbClr val="660066"/>
                </a:solidFill>
              </a:rPr>
              <a:t>Bahar</a:t>
            </a:r>
            <a:r>
              <a:rPr lang="en-US" sz="4000" dirty="0" smtClean="0">
                <a:solidFill>
                  <a:srgbClr val="660066"/>
                </a:solidFill>
              </a:rPr>
              <a:t> 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447636"/>
            <a:ext cx="7406640" cy="2020454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rgbClr val="660066"/>
              </a:solidFill>
            </a:endParaRPr>
          </a:p>
          <a:p>
            <a:endParaRPr lang="en-US" dirty="0" smtClean="0">
              <a:solidFill>
                <a:srgbClr val="660066"/>
              </a:solidFill>
            </a:endParaRPr>
          </a:p>
          <a:p>
            <a:r>
              <a:rPr lang="en-US" dirty="0" smtClean="0">
                <a:solidFill>
                  <a:srgbClr val="660066"/>
                </a:solidFill>
              </a:rPr>
              <a:t>10. </a:t>
            </a:r>
            <a:r>
              <a:rPr lang="en-US" dirty="0" err="1" smtClean="0">
                <a:solidFill>
                  <a:srgbClr val="660066"/>
                </a:solidFill>
              </a:rPr>
              <a:t>Hafta</a:t>
            </a:r>
            <a:r>
              <a:rPr lang="en-US" dirty="0" smtClean="0">
                <a:solidFill>
                  <a:srgbClr val="660066"/>
                </a:solidFill>
              </a:rPr>
              <a:t>: </a:t>
            </a:r>
            <a:r>
              <a:rPr lang="en-US" dirty="0" err="1" smtClean="0">
                <a:solidFill>
                  <a:srgbClr val="660066"/>
                </a:solidFill>
              </a:rPr>
              <a:t>Küreselleşme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Ekseninde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Türkiye</a:t>
            </a:r>
            <a:r>
              <a:rPr lang="en-US" dirty="0" smtClean="0">
                <a:solidFill>
                  <a:srgbClr val="660066"/>
                </a:solidFill>
              </a:rPr>
              <a:t> (1990-2001) (III)</a:t>
            </a:r>
            <a:endParaRPr lang="en-US" dirty="0">
              <a:solidFill>
                <a:srgbClr val="66006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065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Ortadoğu’yla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(1990-2001)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smtClean="0"/>
              <a:t>b</a:t>
            </a:r>
            <a:r>
              <a:rPr lang="en-US" dirty="0" smtClean="0"/>
              <a:t>. </a:t>
            </a:r>
            <a:r>
              <a:rPr lang="en-US" dirty="0" err="1" smtClean="0"/>
              <a:t>İran’la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r>
              <a:rPr lang="en-US" dirty="0" smtClean="0"/>
              <a:t>: 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İdeolojik</a:t>
            </a:r>
            <a:r>
              <a:rPr lang="en-US" dirty="0" smtClean="0"/>
              <a:t> </a:t>
            </a:r>
            <a:r>
              <a:rPr lang="en-US" dirty="0" err="1" smtClean="0"/>
              <a:t>çatışma</a:t>
            </a:r>
            <a:r>
              <a:rPr lang="en-US" dirty="0" smtClean="0"/>
              <a:t>: </a:t>
            </a:r>
            <a:r>
              <a:rPr lang="en-US" dirty="0" err="1" smtClean="0"/>
              <a:t>İran’ın</a:t>
            </a:r>
            <a:r>
              <a:rPr lang="en-US" dirty="0" smtClean="0"/>
              <a:t> PKK </a:t>
            </a:r>
            <a:r>
              <a:rPr lang="en-US" dirty="0" err="1" smtClean="0"/>
              <a:t>desteği</a:t>
            </a:r>
            <a:r>
              <a:rPr lang="en-US" dirty="0" smtClean="0"/>
              <a:t>, </a:t>
            </a:r>
            <a:r>
              <a:rPr lang="en-US" dirty="0" err="1" smtClean="0"/>
              <a:t>Kemalizm-siyasal</a:t>
            </a:r>
            <a:r>
              <a:rPr lang="en-US" dirty="0" smtClean="0"/>
              <a:t> İslam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uzlaşmazlık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: İran-</a:t>
            </a:r>
            <a:r>
              <a:rPr lang="en-US" dirty="0" err="1" smtClean="0"/>
              <a:t>Irak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 err="1" smtClean="0"/>
              <a:t>ikili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ilişkilerde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durgunluğun</a:t>
            </a:r>
            <a:r>
              <a:rPr lang="en-US" dirty="0" smtClean="0"/>
              <a:t>, 1990’larda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canlanması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983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Ortadoğu’yla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r>
              <a:rPr lang="en-US" sz="3200" dirty="0" smtClean="0">
                <a:solidFill>
                  <a:srgbClr val="660066"/>
                </a:solidFill>
              </a:rPr>
              <a:t> (1990-2001)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Kürt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sorunları</a:t>
            </a:r>
            <a:r>
              <a:rPr lang="en-US" dirty="0" smtClean="0"/>
              <a:t> </a:t>
            </a:r>
            <a:r>
              <a:rPr lang="en-US" dirty="0" err="1" smtClean="0"/>
              <a:t>Bağlamında</a:t>
            </a:r>
            <a:r>
              <a:rPr lang="en-US" dirty="0" smtClean="0"/>
              <a:t> </a:t>
            </a:r>
            <a:r>
              <a:rPr lang="en-US" dirty="0" err="1" smtClean="0"/>
              <a:t>suriye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Irak’la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r>
              <a:rPr lang="en-US" dirty="0" smtClean="0"/>
              <a:t> (1990-1995)</a:t>
            </a:r>
          </a:p>
          <a:p>
            <a:pPr marL="82296" indent="0">
              <a:buNone/>
            </a:pPr>
            <a:r>
              <a:rPr lang="en-US" dirty="0" smtClean="0"/>
              <a:t>-1991-1993 </a:t>
            </a:r>
            <a:r>
              <a:rPr lang="en-US" dirty="0" err="1" smtClean="0"/>
              <a:t>Dönemi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Suriye’yle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Irak’la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-1993-1995 </a:t>
            </a:r>
            <a:r>
              <a:rPr lang="en-US" dirty="0" err="1" smtClean="0"/>
              <a:t>Dönemi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Suriye’yle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Irak’la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672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Ortadoğu’yla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(1990-2001)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Refahyol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Değişmeyen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r>
              <a:rPr lang="en-US" dirty="0" smtClean="0"/>
              <a:t> (1996-1997)</a:t>
            </a:r>
          </a:p>
          <a:p>
            <a:pPr marL="82296" indent="0">
              <a:buNone/>
            </a:pPr>
            <a:r>
              <a:rPr lang="en-US" dirty="0" err="1" smtClean="0"/>
              <a:t>Libya’yla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-28 </a:t>
            </a:r>
            <a:r>
              <a:rPr lang="en-US" dirty="0" err="1" smtClean="0"/>
              <a:t>Şubat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Öcalan’ın</a:t>
            </a:r>
            <a:r>
              <a:rPr lang="en-US" dirty="0" smtClean="0"/>
              <a:t> </a:t>
            </a:r>
            <a:r>
              <a:rPr lang="en-US" dirty="0" err="1" smtClean="0"/>
              <a:t>yakalanması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Suriye’yle</a:t>
            </a:r>
            <a:r>
              <a:rPr lang="en-US" dirty="0" smtClean="0"/>
              <a:t> </a:t>
            </a:r>
            <a:r>
              <a:rPr lang="en-US" dirty="0" err="1" smtClean="0"/>
              <a:t>yaşanan</a:t>
            </a:r>
            <a:r>
              <a:rPr lang="en-US" dirty="0" smtClean="0"/>
              <a:t> </a:t>
            </a:r>
            <a:r>
              <a:rPr lang="en-US" dirty="0" err="1" smtClean="0"/>
              <a:t>kriz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Adana </a:t>
            </a:r>
            <a:r>
              <a:rPr lang="en-US" dirty="0" err="1" smtClean="0"/>
              <a:t>Mutabakatı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47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Ortadoğu’yla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(1990-2001)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Adana </a:t>
            </a:r>
            <a:r>
              <a:rPr lang="en-US" dirty="0" err="1" smtClean="0"/>
              <a:t>Mutabakatı’nın</a:t>
            </a:r>
            <a:r>
              <a:rPr lang="en-US" dirty="0" smtClean="0"/>
              <a:t> (</a:t>
            </a:r>
            <a:r>
              <a:rPr lang="en-US" dirty="0" err="1" smtClean="0"/>
              <a:t>Ekim</a:t>
            </a:r>
            <a:r>
              <a:rPr lang="en-US" dirty="0" smtClean="0"/>
              <a:t> 1998) </a:t>
            </a:r>
            <a:r>
              <a:rPr lang="en-US" dirty="0" err="1" smtClean="0"/>
              <a:t>önemi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Suriye’nin</a:t>
            </a:r>
            <a:r>
              <a:rPr lang="en-US" dirty="0" smtClean="0"/>
              <a:t> </a:t>
            </a:r>
            <a:r>
              <a:rPr lang="en-US" dirty="0" err="1" smtClean="0"/>
              <a:t>taahhütleri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Öcalan</a:t>
            </a:r>
            <a:r>
              <a:rPr lang="en-US" dirty="0" smtClean="0"/>
              <a:t> </a:t>
            </a:r>
            <a:r>
              <a:rPr lang="en-US" dirty="0" err="1" smtClean="0"/>
              <a:t>artık</a:t>
            </a:r>
            <a:r>
              <a:rPr lang="en-US" dirty="0" smtClean="0"/>
              <a:t> </a:t>
            </a:r>
            <a:r>
              <a:rPr lang="en-US" dirty="0" err="1" smtClean="0"/>
              <a:t>suriye’de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S</a:t>
            </a:r>
            <a:r>
              <a:rPr lang="en-US" dirty="0" err="1" smtClean="0"/>
              <a:t>uriye’ye</a:t>
            </a:r>
            <a:r>
              <a:rPr lang="en-US" dirty="0" smtClean="0"/>
              <a:t> </a:t>
            </a:r>
            <a:r>
              <a:rPr lang="en-US" dirty="0" err="1" smtClean="0"/>
              <a:t>girmeyecektir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-PKK </a:t>
            </a:r>
            <a:r>
              <a:rPr lang="en-US" dirty="0" err="1" smtClean="0"/>
              <a:t>kampları</a:t>
            </a:r>
            <a:r>
              <a:rPr lang="en-US" dirty="0" smtClean="0"/>
              <a:t> </a:t>
            </a:r>
            <a:r>
              <a:rPr lang="en-US" dirty="0" err="1" smtClean="0"/>
              <a:t>artık</a:t>
            </a:r>
            <a:r>
              <a:rPr lang="en-US" dirty="0" smtClean="0"/>
              <a:t> </a:t>
            </a:r>
            <a:r>
              <a:rPr lang="en-US" dirty="0" err="1" smtClean="0"/>
              <a:t>faaliyette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Suriye</a:t>
            </a:r>
            <a:r>
              <a:rPr lang="en-US" dirty="0" smtClean="0"/>
              <a:t> </a:t>
            </a:r>
            <a:r>
              <a:rPr lang="en-US" dirty="0" err="1" smtClean="0"/>
              <a:t>devleti</a:t>
            </a:r>
            <a:r>
              <a:rPr lang="en-US" dirty="0" smtClean="0"/>
              <a:t> </a:t>
            </a:r>
            <a:r>
              <a:rPr lang="en-US" dirty="0" err="1" smtClean="0"/>
              <a:t>PKK’ya</a:t>
            </a:r>
            <a:r>
              <a:rPr lang="en-US" dirty="0" smtClean="0"/>
              <a:t> </a:t>
            </a:r>
            <a:r>
              <a:rPr lang="en-US" dirty="0" err="1" smtClean="0"/>
              <a:t>destek</a:t>
            </a:r>
            <a:r>
              <a:rPr lang="en-US" dirty="0" smtClean="0"/>
              <a:t> </a:t>
            </a:r>
            <a:r>
              <a:rPr lang="en-US" dirty="0" err="1" smtClean="0"/>
              <a:t>vermeyecektir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Suriye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ülkesini</a:t>
            </a:r>
            <a:r>
              <a:rPr lang="en-US" dirty="0" smtClean="0"/>
              <a:t> PKK </a:t>
            </a:r>
            <a:r>
              <a:rPr lang="en-US" dirty="0" err="1" smtClean="0"/>
              <a:t>geçişi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kullandırmayacaktır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Suriye</a:t>
            </a:r>
            <a:r>
              <a:rPr lang="en-US" dirty="0" smtClean="0"/>
              <a:t>, </a:t>
            </a:r>
            <a:r>
              <a:rPr lang="en-US" dirty="0" err="1" smtClean="0"/>
              <a:t>yukarıdaki</a:t>
            </a:r>
            <a:r>
              <a:rPr lang="en-US" dirty="0" smtClean="0"/>
              <a:t> </a:t>
            </a:r>
            <a:r>
              <a:rPr lang="en-US" dirty="0" err="1" smtClean="0"/>
              <a:t>taahhütleri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getirebilmek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bütün</a:t>
            </a:r>
            <a:r>
              <a:rPr lang="en-US" dirty="0" smtClean="0"/>
              <a:t> </a:t>
            </a:r>
            <a:r>
              <a:rPr lang="en-US" dirty="0" err="1" smtClean="0"/>
              <a:t>tedbirleri</a:t>
            </a:r>
            <a:r>
              <a:rPr lang="en-US" dirty="0" smtClean="0"/>
              <a:t> </a:t>
            </a:r>
            <a:r>
              <a:rPr lang="en-US" dirty="0" err="1" smtClean="0"/>
              <a:t>alacaktır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643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Ortadoğu’yla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(1990-2001)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r>
              <a:rPr lang="en-US" dirty="0" smtClean="0"/>
              <a:t> </a:t>
            </a:r>
            <a:r>
              <a:rPr lang="en-US" dirty="0" err="1" smtClean="0"/>
              <a:t>Devletler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a. </a:t>
            </a:r>
            <a:r>
              <a:rPr lang="en-US" dirty="0" err="1" smtClean="0"/>
              <a:t>İsrail’le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r>
              <a:rPr lang="en-US" dirty="0" smtClean="0"/>
              <a:t>: 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İlişkilerde</a:t>
            </a:r>
            <a:r>
              <a:rPr lang="en-US" dirty="0" smtClean="0"/>
              <a:t> </a:t>
            </a:r>
            <a:r>
              <a:rPr lang="en-US" dirty="0" err="1" smtClean="0"/>
              <a:t>canlanma</a:t>
            </a:r>
            <a:r>
              <a:rPr lang="en-US" dirty="0" smtClean="0"/>
              <a:t>: </a:t>
            </a:r>
            <a:r>
              <a:rPr lang="en-US" dirty="0" err="1" smtClean="0"/>
              <a:t>Karşılıklı</a:t>
            </a:r>
            <a:r>
              <a:rPr lang="en-US" dirty="0" smtClean="0"/>
              <a:t> </a:t>
            </a:r>
            <a:r>
              <a:rPr lang="en-US" dirty="0" err="1" smtClean="0"/>
              <a:t>ziyaretler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Türkiye-İsrail</a:t>
            </a:r>
            <a:r>
              <a:rPr lang="en-US" dirty="0" smtClean="0"/>
              <a:t> </a:t>
            </a:r>
            <a:r>
              <a:rPr lang="en-US" dirty="0" err="1" smtClean="0"/>
              <a:t>işbirliği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İlişkilerde</a:t>
            </a:r>
            <a:r>
              <a:rPr lang="en-US" dirty="0" smtClean="0"/>
              <a:t> </a:t>
            </a:r>
            <a:r>
              <a:rPr lang="en-US" dirty="0" err="1" smtClean="0"/>
              <a:t>canlanma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alanda</a:t>
            </a:r>
            <a:r>
              <a:rPr lang="en-US" dirty="0" smtClean="0"/>
              <a:t> </a:t>
            </a:r>
            <a:r>
              <a:rPr lang="en-US" dirty="0" err="1" smtClean="0"/>
              <a:t>yoğunlaştı</a:t>
            </a:r>
            <a:r>
              <a:rPr lang="en-US" dirty="0" smtClean="0"/>
              <a:t>: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işbirliği</a:t>
            </a:r>
            <a:r>
              <a:rPr lang="en-US" dirty="0" smtClean="0"/>
              <a:t>. </a:t>
            </a:r>
            <a:r>
              <a:rPr lang="en-US" dirty="0" err="1" smtClean="0"/>
              <a:t>İmzalanan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anlaşmalar</a:t>
            </a:r>
            <a:r>
              <a:rPr lang="en-US" dirty="0" smtClean="0"/>
              <a:t>: 23 </a:t>
            </a:r>
            <a:r>
              <a:rPr lang="en-US" dirty="0" err="1" smtClean="0"/>
              <a:t>Şubat</a:t>
            </a:r>
            <a:r>
              <a:rPr lang="en-US" dirty="0" smtClean="0"/>
              <a:t> 1996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/>
              <a:t>A</a:t>
            </a:r>
            <a:r>
              <a:rPr lang="en-US" dirty="0" err="1" smtClean="0"/>
              <a:t>landa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Çerçeve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23 </a:t>
            </a:r>
            <a:r>
              <a:rPr lang="en-US" dirty="0" err="1" smtClean="0"/>
              <a:t>Aralık</a:t>
            </a:r>
            <a:r>
              <a:rPr lang="en-US" dirty="0" smtClean="0"/>
              <a:t> 1996 </a:t>
            </a:r>
            <a:r>
              <a:rPr lang="en-US" dirty="0" err="1" smtClean="0"/>
              <a:t>Serbest</a:t>
            </a:r>
            <a:r>
              <a:rPr lang="en-US" dirty="0" smtClean="0"/>
              <a:t> </a:t>
            </a:r>
            <a:r>
              <a:rPr lang="en-US" dirty="0" err="1" smtClean="0"/>
              <a:t>Ticaret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893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Ortadoğu’yla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(1990-2001)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-23 </a:t>
            </a:r>
            <a:r>
              <a:rPr lang="en-US" dirty="0" err="1"/>
              <a:t>Şubat</a:t>
            </a:r>
            <a:r>
              <a:rPr lang="en-US" dirty="0"/>
              <a:t> 1996 </a:t>
            </a:r>
            <a:r>
              <a:rPr lang="en-US" dirty="0" err="1"/>
              <a:t>Askeri</a:t>
            </a:r>
            <a:r>
              <a:rPr lang="en-US" dirty="0"/>
              <a:t> </a:t>
            </a:r>
            <a:r>
              <a:rPr lang="en-US" dirty="0" err="1"/>
              <a:t>Alanda</a:t>
            </a:r>
            <a:r>
              <a:rPr lang="en-US" dirty="0"/>
              <a:t>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İşbirliği</a:t>
            </a:r>
            <a:r>
              <a:rPr lang="en-US" dirty="0"/>
              <a:t> </a:t>
            </a:r>
            <a:r>
              <a:rPr lang="en-US" dirty="0" err="1"/>
              <a:t>Çerçeve</a:t>
            </a:r>
            <a:r>
              <a:rPr lang="en-US" dirty="0"/>
              <a:t> </a:t>
            </a:r>
            <a:r>
              <a:rPr lang="en-US" dirty="0" err="1" smtClean="0"/>
              <a:t>Anlaşması</a:t>
            </a:r>
            <a:r>
              <a:rPr lang="en-US" dirty="0" smtClean="0"/>
              <a:t>: Bu </a:t>
            </a:r>
            <a:r>
              <a:rPr lang="en-US" dirty="0" err="1" smtClean="0"/>
              <a:t>çerçevede</a:t>
            </a:r>
            <a:r>
              <a:rPr lang="en-US" dirty="0" smtClean="0"/>
              <a:t>, 2000 </a:t>
            </a:r>
            <a:r>
              <a:rPr lang="en-US" dirty="0" err="1" smtClean="0"/>
              <a:t>yılına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11 </a:t>
            </a:r>
            <a:r>
              <a:rPr lang="en-US" dirty="0" err="1" smtClean="0"/>
              <a:t>ayrı</a:t>
            </a:r>
            <a:r>
              <a:rPr lang="en-US" dirty="0" smtClean="0"/>
              <a:t> </a:t>
            </a:r>
            <a:r>
              <a:rPr lang="en-US" dirty="0" err="1" smtClean="0"/>
              <a:t>anlaşma</a:t>
            </a:r>
            <a:r>
              <a:rPr lang="en-US" dirty="0" smtClean="0"/>
              <a:t> </a:t>
            </a:r>
            <a:r>
              <a:rPr lang="en-US" dirty="0" err="1" smtClean="0"/>
              <a:t>imzalandı</a:t>
            </a:r>
            <a:r>
              <a:rPr lang="en-US" dirty="0" smtClean="0"/>
              <a:t>. </a:t>
            </a:r>
            <a:r>
              <a:rPr lang="en-US" dirty="0" err="1" smtClean="0"/>
              <a:t>İlgili</a:t>
            </a:r>
            <a:r>
              <a:rPr lang="en-US" dirty="0" smtClean="0"/>
              <a:t> </a:t>
            </a:r>
            <a:r>
              <a:rPr lang="en-US" dirty="0" err="1" smtClean="0"/>
              <a:t>anlaşmaların</a:t>
            </a:r>
            <a:r>
              <a:rPr lang="en-US" dirty="0" smtClean="0"/>
              <a:t> </a:t>
            </a:r>
            <a:r>
              <a:rPr lang="en-US" dirty="0" err="1" smtClean="0"/>
              <a:t>hükümlerine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r>
              <a:rPr lang="en-US" dirty="0" err="1" smtClean="0"/>
              <a:t>İsrail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uçakları</a:t>
            </a:r>
            <a:r>
              <a:rPr lang="en-US" dirty="0" smtClean="0"/>
              <a:t>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hava</a:t>
            </a:r>
            <a:r>
              <a:rPr lang="en-US" dirty="0" smtClean="0"/>
              <a:t> </a:t>
            </a:r>
            <a:r>
              <a:rPr lang="en-US" dirty="0" err="1" smtClean="0"/>
              <a:t>sahasını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amaçlı</a:t>
            </a:r>
            <a:r>
              <a:rPr lang="en-US" dirty="0" smtClean="0"/>
              <a:t> </a:t>
            </a:r>
            <a:r>
              <a:rPr lang="en-US" dirty="0" err="1" smtClean="0"/>
              <a:t>kullandı</a:t>
            </a:r>
            <a:r>
              <a:rPr lang="en-US" dirty="0" smtClean="0"/>
              <a:t>,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63208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Ortadoğu’yla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(1990-2001)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82296" indent="0">
              <a:buNone/>
            </a:pPr>
            <a:r>
              <a:rPr lang="en-US" dirty="0" err="1"/>
              <a:t>İki</a:t>
            </a:r>
            <a:r>
              <a:rPr lang="en-US" dirty="0"/>
              <a:t>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tatbikatlar</a:t>
            </a:r>
            <a:r>
              <a:rPr lang="en-US" dirty="0"/>
              <a:t> </a:t>
            </a:r>
            <a:r>
              <a:rPr lang="en-US" dirty="0" err="1"/>
              <a:t>düzenlendi</a:t>
            </a:r>
            <a:r>
              <a:rPr lang="en-US" dirty="0"/>
              <a:t>, </a:t>
            </a:r>
          </a:p>
          <a:p>
            <a:pPr marL="82296" indent="0">
              <a:buNone/>
            </a:pPr>
            <a:r>
              <a:rPr lang="en-US" dirty="0"/>
              <a:t>Harp </a:t>
            </a:r>
            <a:r>
              <a:rPr lang="en-US" dirty="0" err="1"/>
              <a:t>akademileri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öğrenci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eğitimci</a:t>
            </a:r>
            <a:r>
              <a:rPr lang="en-US" dirty="0"/>
              <a:t> </a:t>
            </a:r>
            <a:r>
              <a:rPr lang="en-US" dirty="0" err="1"/>
              <a:t>değiş-tokuşu</a:t>
            </a:r>
            <a:r>
              <a:rPr lang="en-US" dirty="0"/>
              <a:t> </a:t>
            </a:r>
            <a:r>
              <a:rPr lang="en-US" dirty="0" err="1"/>
              <a:t>yapıldı</a:t>
            </a:r>
            <a:r>
              <a:rPr lang="en-US" dirty="0"/>
              <a:t>,</a:t>
            </a:r>
          </a:p>
          <a:p>
            <a:pPr marL="82296" indent="0">
              <a:buNone/>
            </a:pP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silahlardan</a:t>
            </a:r>
            <a:r>
              <a:rPr lang="en-US" dirty="0"/>
              <a:t> </a:t>
            </a:r>
            <a:r>
              <a:rPr lang="en-US" dirty="0" err="1"/>
              <a:t>korunmak</a:t>
            </a:r>
            <a:r>
              <a:rPr lang="en-US" dirty="0"/>
              <a:t> </a:t>
            </a:r>
            <a:r>
              <a:rPr lang="en-US" dirty="0" err="1"/>
              <a:t>amacıyla</a:t>
            </a:r>
            <a:r>
              <a:rPr lang="en-US" dirty="0"/>
              <a:t> </a:t>
            </a:r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çalışmalar</a:t>
            </a:r>
            <a:r>
              <a:rPr lang="en-US" dirty="0"/>
              <a:t> </a:t>
            </a:r>
            <a:r>
              <a:rPr lang="en-US" dirty="0" err="1"/>
              <a:t>gerçekleştirildi</a:t>
            </a:r>
            <a:r>
              <a:rPr lang="en-US" dirty="0"/>
              <a:t>. 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901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Ortadoğu’yla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(1990-2001)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Çerçeve</a:t>
            </a:r>
            <a:r>
              <a:rPr lang="en-US" dirty="0" smtClean="0"/>
              <a:t> </a:t>
            </a:r>
            <a:r>
              <a:rPr lang="en-US" dirty="0" err="1" smtClean="0"/>
              <a:t>anlaşmaya</a:t>
            </a:r>
            <a:r>
              <a:rPr lang="en-US" dirty="0" smtClean="0"/>
              <a:t> </a:t>
            </a:r>
            <a:r>
              <a:rPr lang="en-US" dirty="0" err="1" smtClean="0"/>
              <a:t>dayanarak</a:t>
            </a:r>
            <a:r>
              <a:rPr lang="en-US" dirty="0" smtClean="0"/>
              <a:t> </a:t>
            </a:r>
            <a:r>
              <a:rPr lang="en-US" dirty="0" err="1" smtClean="0"/>
              <a:t>imzalanan</a:t>
            </a:r>
            <a:r>
              <a:rPr lang="en-US" dirty="0" smtClean="0"/>
              <a:t> en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metin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, </a:t>
            </a:r>
            <a:r>
              <a:rPr lang="en-US" dirty="0" err="1" smtClean="0"/>
              <a:t>Savunma</a:t>
            </a:r>
            <a:r>
              <a:rPr lang="en-US" dirty="0" smtClean="0"/>
              <a:t> </a:t>
            </a:r>
            <a:r>
              <a:rPr lang="en-US" dirty="0" err="1" smtClean="0"/>
              <a:t>Sanayi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r>
              <a:rPr lang="en-US" dirty="0" smtClean="0"/>
              <a:t> (28 </a:t>
            </a:r>
            <a:r>
              <a:rPr lang="en-US" dirty="0" err="1" smtClean="0"/>
              <a:t>Ağustos</a:t>
            </a:r>
            <a:r>
              <a:rPr lang="en-US" dirty="0" smtClean="0"/>
              <a:t> 1996) </a:t>
            </a:r>
            <a:r>
              <a:rPr lang="en-US" dirty="0" err="1" smtClean="0"/>
              <a:t>oldu</a:t>
            </a:r>
            <a:r>
              <a:rPr lang="en-US" dirty="0" smtClean="0"/>
              <a:t>. Bu </a:t>
            </a:r>
            <a:r>
              <a:rPr lang="en-US" dirty="0" err="1" smtClean="0"/>
              <a:t>anlaşmaya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,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ülke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savunma</a:t>
            </a:r>
            <a:r>
              <a:rPr lang="en-US" dirty="0" smtClean="0"/>
              <a:t> </a:t>
            </a:r>
            <a:r>
              <a:rPr lang="en-US" dirty="0" err="1" smtClean="0"/>
              <a:t>alanında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transferi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teknisyenlerin</a:t>
            </a:r>
            <a:r>
              <a:rPr lang="en-US" dirty="0" smtClean="0"/>
              <a:t> </a:t>
            </a:r>
            <a:r>
              <a:rPr lang="en-US" dirty="0" err="1" smtClean="0"/>
              <a:t>karşılıklı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eğitimi</a:t>
            </a:r>
            <a:r>
              <a:rPr lang="en-US" dirty="0" smtClean="0"/>
              <a:t> </a:t>
            </a:r>
            <a:r>
              <a:rPr lang="en-US" dirty="0" err="1" smtClean="0"/>
              <a:t>alanlarında</a:t>
            </a:r>
            <a:r>
              <a:rPr lang="en-US" dirty="0" smtClean="0"/>
              <a:t> </a:t>
            </a:r>
            <a:r>
              <a:rPr lang="en-US" dirty="0" err="1" smtClean="0"/>
              <a:t>çalışmalar</a:t>
            </a:r>
            <a:r>
              <a:rPr lang="en-US" dirty="0" smtClean="0"/>
              <a:t> </a:t>
            </a:r>
            <a:r>
              <a:rPr lang="en-US" dirty="0" err="1" smtClean="0"/>
              <a:t>başlatıldı</a:t>
            </a:r>
            <a:r>
              <a:rPr lang="en-US" dirty="0" smtClean="0"/>
              <a:t>.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uçaklarının</a:t>
            </a:r>
            <a:r>
              <a:rPr lang="en-US" dirty="0" smtClean="0"/>
              <a:t> </a:t>
            </a:r>
            <a:r>
              <a:rPr lang="en-US" dirty="0" err="1" smtClean="0"/>
              <a:t>İsrail’de</a:t>
            </a:r>
            <a:r>
              <a:rPr lang="en-US" dirty="0" smtClean="0"/>
              <a:t> modernize </a:t>
            </a:r>
            <a:r>
              <a:rPr lang="en-US" dirty="0" err="1" smtClean="0"/>
              <a:t>edilmesine</a:t>
            </a:r>
            <a:r>
              <a:rPr lang="en-US" dirty="0" smtClean="0"/>
              <a:t> </a:t>
            </a:r>
            <a:r>
              <a:rPr lang="en-US" dirty="0" err="1" smtClean="0"/>
              <a:t>karar</a:t>
            </a:r>
            <a:r>
              <a:rPr lang="en-US" dirty="0" smtClean="0"/>
              <a:t> </a:t>
            </a:r>
            <a:r>
              <a:rPr lang="en-US" dirty="0" err="1" smtClean="0"/>
              <a:t>verildi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068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Ortadoğu’yla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(1990-2001)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Serbest</a:t>
            </a:r>
            <a:r>
              <a:rPr lang="en-US" dirty="0" smtClean="0"/>
              <a:t> </a:t>
            </a:r>
            <a:r>
              <a:rPr lang="en-US" dirty="0" err="1" smtClean="0"/>
              <a:t>Ticaret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r>
              <a:rPr lang="en-US" dirty="0" smtClean="0"/>
              <a:t>, </a:t>
            </a:r>
            <a:r>
              <a:rPr lang="en-US" dirty="0" err="1" smtClean="0"/>
              <a:t>Mayıs</a:t>
            </a:r>
            <a:r>
              <a:rPr lang="en-US" dirty="0" smtClean="0"/>
              <a:t> 1996: </a:t>
            </a:r>
            <a:r>
              <a:rPr lang="en-US" dirty="0" err="1" smtClean="0"/>
              <a:t>Türkiye’nin</a:t>
            </a:r>
            <a:r>
              <a:rPr lang="en-US" dirty="0" smtClean="0"/>
              <a:t> 1995 </a:t>
            </a:r>
            <a:r>
              <a:rPr lang="en-US" dirty="0" err="1" smtClean="0"/>
              <a:t>yılında</a:t>
            </a:r>
            <a:r>
              <a:rPr lang="en-US" dirty="0" smtClean="0"/>
              <a:t> </a:t>
            </a:r>
            <a:r>
              <a:rPr lang="en-US" dirty="0" err="1" smtClean="0"/>
              <a:t>Gümrük</a:t>
            </a:r>
            <a:r>
              <a:rPr lang="en-US" dirty="0" smtClean="0"/>
              <a:t> </a:t>
            </a:r>
            <a:r>
              <a:rPr lang="en-US" dirty="0" err="1" smtClean="0"/>
              <a:t>Birliği’ne</a:t>
            </a:r>
            <a:r>
              <a:rPr lang="en-US" dirty="0" smtClean="0"/>
              <a:t> </a:t>
            </a:r>
            <a:r>
              <a:rPr lang="en-US" dirty="0" err="1" smtClean="0"/>
              <a:t>girmesinin</a:t>
            </a:r>
            <a:r>
              <a:rPr lang="en-US" dirty="0" smtClean="0"/>
              <a:t> </a:t>
            </a:r>
            <a:r>
              <a:rPr lang="en-US" dirty="0" err="1" smtClean="0"/>
              <a:t>ardından</a:t>
            </a:r>
            <a:r>
              <a:rPr lang="en-US" dirty="0" smtClean="0"/>
              <a:t> </a:t>
            </a:r>
            <a:r>
              <a:rPr lang="en-US" dirty="0" err="1" smtClean="0"/>
              <a:t>gündeme</a:t>
            </a:r>
            <a:r>
              <a:rPr lang="en-US" dirty="0" smtClean="0"/>
              <a:t> </a:t>
            </a:r>
            <a:r>
              <a:rPr lang="en-US" dirty="0" err="1" smtClean="0"/>
              <a:t>gelen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anlaşma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Türkiye-İsrail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gümrük</a:t>
            </a:r>
            <a:r>
              <a:rPr lang="en-US" dirty="0" smtClean="0"/>
              <a:t> </a:t>
            </a:r>
            <a:r>
              <a:rPr lang="en-US" dirty="0" err="1" smtClean="0"/>
              <a:t>duvarlarının</a:t>
            </a:r>
            <a:r>
              <a:rPr lang="en-US" dirty="0" smtClean="0"/>
              <a:t> ilk </a:t>
            </a:r>
            <a:r>
              <a:rPr lang="en-US" dirty="0" err="1" smtClean="0"/>
              <a:t>etapta</a:t>
            </a:r>
            <a:r>
              <a:rPr lang="en-US" dirty="0" smtClean="0"/>
              <a:t> </a:t>
            </a:r>
            <a:r>
              <a:rPr lang="en-US" dirty="0" err="1" smtClean="0"/>
              <a:t>düşürülmesi</a:t>
            </a:r>
            <a:r>
              <a:rPr lang="en-US" dirty="0" smtClean="0"/>
              <a:t>, 2000 </a:t>
            </a:r>
            <a:r>
              <a:rPr lang="en-US" dirty="0" err="1" smtClean="0"/>
              <a:t>yılında</a:t>
            </a:r>
            <a:r>
              <a:rPr lang="en-US" dirty="0" smtClean="0"/>
              <a:t> da </a:t>
            </a:r>
            <a:r>
              <a:rPr lang="en-US" dirty="0" err="1" smtClean="0"/>
              <a:t>sıfıra</a:t>
            </a:r>
            <a:r>
              <a:rPr lang="en-US" dirty="0" smtClean="0"/>
              <a:t> </a:t>
            </a:r>
            <a:r>
              <a:rPr lang="en-US" dirty="0" err="1" smtClean="0"/>
              <a:t>indirilmesi</a:t>
            </a:r>
            <a:r>
              <a:rPr lang="en-US" dirty="0" smtClean="0"/>
              <a:t> </a:t>
            </a:r>
            <a:r>
              <a:rPr lang="en-US" dirty="0" err="1" smtClean="0"/>
              <a:t>öngörülmekteydi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9061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384</TotalTime>
  <Words>446</Words>
  <Application>Microsoft Macintosh PowerPoint</Application>
  <PresentationFormat>On-screen Show (4:3)</PresentationFormat>
  <Paragraphs>50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Solstice</vt:lpstr>
      <vt:lpstr>TÜRK DIŞ POLİTİKASI II (Bahar 2019-2020)</vt:lpstr>
      <vt:lpstr>Ortadoğu’yla İlişkiler (1990-2001)</vt:lpstr>
      <vt:lpstr>Ortadoğu’yla İlişkiler (1990-2001)</vt:lpstr>
      <vt:lpstr>Ortadoğu’yla İlişkiler (1990-2001)</vt:lpstr>
      <vt:lpstr>Ortadoğu’yla İlişkiler (1990-2001)</vt:lpstr>
      <vt:lpstr>Ortadoğu’yla İlişkiler (1990-2001)</vt:lpstr>
      <vt:lpstr>Ortadoğu’yla İlişkiler (1990-2001)</vt:lpstr>
      <vt:lpstr>Ortadoğu’yla İlişkiler (1990-2001)</vt:lpstr>
      <vt:lpstr>Ortadoğu’yla İlişkiler (1990-2001)</vt:lpstr>
      <vt:lpstr>Ortadoğu’yla İlişkiler (1990-2001)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57</cp:revision>
  <dcterms:created xsi:type="dcterms:W3CDTF">2019-01-06T14:47:31Z</dcterms:created>
  <dcterms:modified xsi:type="dcterms:W3CDTF">2019-09-22T09:17:39Z</dcterms:modified>
</cp:coreProperties>
</file>