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1" r:id="rId3"/>
    <p:sldId id="282" r:id="rId4"/>
    <p:sldId id="283" r:id="rId5"/>
    <p:sldId id="284" r:id="rId6"/>
    <p:sldId id="285" r:id="rId7"/>
    <p:sldId id="286" r:id="rId8"/>
    <p:sldId id="287" r:id="rId9"/>
    <p:sldId id="28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DD171C1-B40E-4039-9FA5-1DB9E802F23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2303020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DD171C1-B40E-4039-9FA5-1DB9E802F23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4294004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DD171C1-B40E-4039-9FA5-1DB9E802F23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65774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849993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405130213"/>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8667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200672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9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DD171C1-B40E-4039-9FA5-1DB9E802F23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425465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DD171C1-B40E-4039-9FA5-1DB9E802F23C}"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3560149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DD171C1-B40E-4039-9FA5-1DB9E802F23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369389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DD171C1-B40E-4039-9FA5-1DB9E802F23C}"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93836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DD171C1-B40E-4039-9FA5-1DB9E802F23C}"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2243303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DD171C1-B40E-4039-9FA5-1DB9E802F23C}"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339546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DD171C1-B40E-4039-9FA5-1DB9E802F23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2143767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DD171C1-B40E-4039-9FA5-1DB9E802F23C}"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44F9A5A-F16D-4A8D-96BE-D7F70877797A}" type="slidenum">
              <a:rPr lang="tr-TR" smtClean="0"/>
              <a:t>‹#›</a:t>
            </a:fld>
            <a:endParaRPr lang="tr-TR"/>
          </a:p>
        </p:txBody>
      </p:sp>
    </p:spTree>
    <p:extLst>
      <p:ext uri="{BB962C8B-B14F-4D97-AF65-F5344CB8AC3E}">
        <p14:creationId xmlns:p14="http://schemas.microsoft.com/office/powerpoint/2010/main" val="3522175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171C1-B40E-4039-9FA5-1DB9E802F23C}"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4F9A5A-F16D-4A8D-96BE-D7F70877797A}" type="slidenum">
              <a:rPr lang="tr-TR" smtClean="0"/>
              <a:t>‹#›</a:t>
            </a:fld>
            <a:endParaRPr lang="tr-TR"/>
          </a:p>
        </p:txBody>
      </p:sp>
    </p:spTree>
    <p:extLst>
      <p:ext uri="{BB962C8B-B14F-4D97-AF65-F5344CB8AC3E}">
        <p14:creationId xmlns:p14="http://schemas.microsoft.com/office/powerpoint/2010/main" val="2785363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2337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82723" y="502186"/>
            <a:ext cx="3759591"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41513" y="1772818"/>
            <a:ext cx="9713658" cy="3757650"/>
          </a:xfrm>
        </p:spPr>
        <p:txBody>
          <a:bodyPr>
            <a:normAutofit/>
          </a:bodyPr>
          <a:lstStyle/>
          <a:p>
            <a:pPr marL="0" indent="0">
              <a:lnSpc>
                <a:spcPct val="100000"/>
              </a:lnSpc>
              <a:spcBef>
                <a:spcPts val="0"/>
              </a:spcBef>
              <a:buNone/>
            </a:pPr>
            <a:r>
              <a:rPr lang="tr-TR" sz="1050" b="1" i="1" dirty="0">
                <a:latin typeface="Times New Roman" panose="02020603050405020304" pitchFamily="18" charset="0"/>
                <a:cs typeface="Times New Roman" panose="02020603050405020304" pitchFamily="18" charset="0"/>
              </a:rPr>
              <a:t>c) Vesikalar</a:t>
            </a:r>
          </a:p>
          <a:p>
            <a:pPr marL="0" indent="0">
              <a:lnSpc>
                <a:spcPct val="100000"/>
              </a:lnSpc>
              <a:spcBef>
                <a:spcPts val="0"/>
              </a:spcBef>
              <a:buNone/>
            </a:pPr>
            <a:endParaRPr lang="tr-TR" sz="1050" b="1"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err="1">
                <a:latin typeface="Times New Roman" panose="02020603050405020304" pitchFamily="18" charset="0"/>
                <a:cs typeface="Times New Roman" panose="02020603050405020304" pitchFamily="18" charset="0"/>
              </a:rPr>
              <a:t>VUK’a</a:t>
            </a:r>
            <a:r>
              <a:rPr lang="tr-TR" sz="1400" dirty="0">
                <a:latin typeface="Times New Roman" panose="02020603050405020304" pitchFamily="18" charset="0"/>
                <a:cs typeface="Times New Roman" panose="02020603050405020304" pitchFamily="18" charset="0"/>
              </a:rPr>
              <a:t> göre tutulan ve üçüncü şahıslarla olan münasebet ve muamelelere ait olan kayıtların tevsiki (belgelendirilmesi) mecburidir (VUK Md:227).</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Mükellefler, üçüncü şahıslarla olan münasebet ve muamelelerinin yanı sıra, kendi iç işlemlerini de belgelendirmek mecburiyetindedirler </a:t>
            </a:r>
            <a:r>
              <a:rPr lang="tr-TR" sz="1400" b="1" i="1" dirty="0">
                <a:latin typeface="Times New Roman" panose="02020603050405020304" pitchFamily="18" charset="0"/>
                <a:cs typeface="Times New Roman" panose="02020603050405020304" pitchFamily="18" charset="0"/>
              </a:rPr>
              <a:t>(örnek; envanter-amortisman kayıtları, emsal bedel hesaplamaları vb.).</a:t>
            </a:r>
          </a:p>
          <a:p>
            <a:pPr marL="0" indent="0" algn="just">
              <a:lnSpc>
                <a:spcPct val="100000"/>
              </a:lnSpc>
              <a:spcBef>
                <a:spcPts val="0"/>
              </a:spcBef>
              <a:buNone/>
            </a:pPr>
            <a:endParaRPr lang="tr-TR" sz="1400"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400" dirty="0" err="1">
                <a:latin typeface="Times New Roman" panose="02020603050405020304" pitchFamily="18" charset="0"/>
                <a:cs typeface="Times New Roman" panose="02020603050405020304" pitchFamily="18" charset="0"/>
              </a:rPr>
              <a:t>VUK’a</a:t>
            </a:r>
            <a:r>
              <a:rPr lang="tr-TR" sz="1400" dirty="0">
                <a:latin typeface="Times New Roman" panose="02020603050405020304" pitchFamily="18" charset="0"/>
                <a:cs typeface="Times New Roman" panose="02020603050405020304" pitchFamily="18" charset="0"/>
              </a:rPr>
              <a:t> göre </a:t>
            </a:r>
            <a:r>
              <a:rPr lang="tr-TR" sz="1400" b="1" dirty="0">
                <a:latin typeface="Times New Roman" panose="02020603050405020304" pitchFamily="18" charset="0"/>
                <a:cs typeface="Times New Roman" panose="02020603050405020304" pitchFamily="18" charset="0"/>
              </a:rPr>
              <a:t>belgeler</a:t>
            </a:r>
            <a:r>
              <a:rPr lang="tr-TR" sz="1400" dirty="0">
                <a:latin typeface="Times New Roman" panose="02020603050405020304" pitchFamily="18" charset="0"/>
                <a:cs typeface="Times New Roman" panose="02020603050405020304" pitchFamily="18" charset="0"/>
              </a:rPr>
              <a:t> şöyle sıralanabilir; </a:t>
            </a:r>
          </a:p>
          <a:p>
            <a:pPr marL="0" indent="0" algn="just">
              <a:lnSpc>
                <a:spcPct val="100000"/>
              </a:lnSpc>
              <a:spcBef>
                <a:spcPts val="0"/>
              </a:spcBef>
              <a:buNone/>
            </a:pPr>
            <a:endParaRPr lang="tr-TR" sz="14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1400" dirty="0">
                <a:latin typeface="Times New Roman" panose="02020603050405020304" pitchFamily="18" charset="0"/>
                <a:cs typeface="Times New Roman" panose="02020603050405020304" pitchFamily="18" charset="0"/>
              </a:rPr>
              <a:t>-Fatura ve sevk irsaliyesi,</a:t>
            </a:r>
          </a:p>
          <a:p>
            <a:pPr algn="just">
              <a:lnSpc>
                <a:spcPct val="100000"/>
              </a:lnSpc>
              <a:spcBef>
                <a:spcPts val="0"/>
              </a:spcBef>
              <a:buFont typeface="Wingdings" panose="05000000000000000000" pitchFamily="2" charset="2"/>
              <a:buChar char="v"/>
            </a:pPr>
            <a:r>
              <a:rPr lang="tr-TR" sz="1400" dirty="0">
                <a:latin typeface="Times New Roman" panose="02020603050405020304" pitchFamily="18" charset="0"/>
                <a:cs typeface="Times New Roman" panose="02020603050405020304" pitchFamily="18" charset="0"/>
              </a:rPr>
              <a:t>-Fatura yerine geçen vesikalar </a:t>
            </a:r>
          </a:p>
          <a:p>
            <a:pPr marL="0" indent="0" algn="just">
              <a:lnSpc>
                <a:spcPct val="100000"/>
              </a:lnSpc>
              <a:spcBef>
                <a:spcPts val="0"/>
              </a:spcBef>
              <a:buNone/>
            </a:pPr>
            <a:r>
              <a:rPr lang="tr-TR" sz="1400" i="1" dirty="0">
                <a:latin typeface="Times New Roman" panose="02020603050405020304" pitchFamily="18" charset="0"/>
                <a:cs typeface="Times New Roman" panose="02020603050405020304" pitchFamily="18" charset="0"/>
              </a:rPr>
              <a:t>                (Gider Pusulası, Perakende Satış Vesikaları, Yazar Kasa Fişleri vb.)</a:t>
            </a:r>
          </a:p>
          <a:p>
            <a:pPr algn="just">
              <a:lnSpc>
                <a:spcPct val="100000"/>
              </a:lnSpc>
              <a:spcBef>
                <a:spcPts val="0"/>
              </a:spcBef>
              <a:buFont typeface="Wingdings" panose="05000000000000000000" pitchFamily="2" charset="2"/>
              <a:buChar char="v"/>
            </a:pPr>
            <a:r>
              <a:rPr lang="tr-TR" sz="1400" dirty="0">
                <a:latin typeface="Times New Roman" panose="02020603050405020304" pitchFamily="18" charset="0"/>
                <a:cs typeface="Times New Roman" panose="02020603050405020304" pitchFamily="18" charset="0"/>
              </a:rPr>
              <a:t>-Serbest meslek makbuzları,</a:t>
            </a:r>
          </a:p>
          <a:p>
            <a:pPr algn="just">
              <a:lnSpc>
                <a:spcPct val="100000"/>
              </a:lnSpc>
              <a:spcBef>
                <a:spcPts val="0"/>
              </a:spcBef>
              <a:buFont typeface="Wingdings" panose="05000000000000000000" pitchFamily="2" charset="2"/>
              <a:buChar char="v"/>
            </a:pPr>
            <a:r>
              <a:rPr lang="tr-TR" sz="1400" dirty="0">
                <a:latin typeface="Times New Roman" panose="02020603050405020304" pitchFamily="18" charset="0"/>
                <a:cs typeface="Times New Roman" panose="02020603050405020304" pitchFamily="18" charset="0"/>
              </a:rPr>
              <a:t>-Ücret bordroları ve bordro yerine geçen vesikalar,</a:t>
            </a:r>
          </a:p>
          <a:p>
            <a:pPr algn="just">
              <a:lnSpc>
                <a:spcPct val="100000"/>
              </a:lnSpc>
              <a:spcBef>
                <a:spcPts val="0"/>
              </a:spcBef>
              <a:buFont typeface="Wingdings" panose="05000000000000000000" pitchFamily="2" charset="2"/>
              <a:buChar char="v"/>
            </a:pPr>
            <a:r>
              <a:rPr lang="tr-TR" sz="1400" dirty="0">
                <a:latin typeface="Times New Roman" panose="02020603050405020304" pitchFamily="18" charset="0"/>
                <a:cs typeface="Times New Roman" panose="02020603050405020304" pitchFamily="18" charset="0"/>
              </a:rPr>
              <a:t>-Diğer evrak ve vesikalar.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307531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48824" y="535236"/>
            <a:ext cx="4101113"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30496" y="1818557"/>
            <a:ext cx="9724675" cy="3083949"/>
          </a:xfrm>
        </p:spPr>
        <p:txBody>
          <a:bodyPr>
            <a:normAutofit/>
          </a:bodyPr>
          <a:lstStyle/>
          <a:p>
            <a:pPr marL="0" indent="0">
              <a:buNone/>
            </a:pPr>
            <a:r>
              <a:rPr lang="tr-TR" sz="2000" b="1" i="1" dirty="0">
                <a:latin typeface="Times New Roman" panose="02020603050405020304" pitchFamily="18" charset="0"/>
                <a:cs typeface="Times New Roman" panose="02020603050405020304" pitchFamily="18" charset="0"/>
              </a:rPr>
              <a:t>d) Ekim Sayım Beyanı </a:t>
            </a:r>
          </a:p>
          <a:p>
            <a:pPr marL="0" indent="0" algn="just">
              <a:buNone/>
            </a:pPr>
            <a:r>
              <a:rPr lang="tr-TR" sz="2000" dirty="0">
                <a:latin typeface="Times New Roman" panose="02020603050405020304" pitchFamily="18" charset="0"/>
                <a:cs typeface="Times New Roman" panose="02020603050405020304" pitchFamily="18" charset="0"/>
              </a:rPr>
              <a:t>Zirai işletmeleri, </a:t>
            </a:r>
            <a:r>
              <a:rPr lang="tr-TR" sz="2000" dirty="0" err="1">
                <a:latin typeface="Times New Roman" panose="02020603050405020304" pitchFamily="18" charset="0"/>
                <a:cs typeface="Times New Roman" panose="02020603050405020304" pitchFamily="18" charset="0"/>
              </a:rPr>
              <a:t>GVK’nun</a:t>
            </a:r>
            <a:r>
              <a:rPr lang="tr-TR" sz="2000" dirty="0">
                <a:latin typeface="Times New Roman" panose="02020603050405020304" pitchFamily="18" charset="0"/>
                <a:cs typeface="Times New Roman" panose="02020603050405020304" pitchFamily="18" charset="0"/>
              </a:rPr>
              <a:t> işletme büyüklüğü ölçülerini belirleyen 54’üncü maddesinde yazılı işletme büyüklüklerinin </a:t>
            </a:r>
            <a:r>
              <a:rPr lang="tr-TR" sz="2000" b="1" dirty="0">
                <a:latin typeface="Times New Roman" panose="02020603050405020304" pitchFamily="18" charset="0"/>
                <a:cs typeface="Times New Roman" panose="02020603050405020304" pitchFamily="18" charset="0"/>
              </a:rPr>
              <a:t>üstünde bulunan çiftçiler</a:t>
            </a:r>
            <a:r>
              <a:rPr lang="tr-TR" sz="2000" dirty="0">
                <a:latin typeface="Times New Roman" panose="02020603050405020304" pitchFamily="18" charset="0"/>
                <a:cs typeface="Times New Roman" panose="02020603050405020304" pitchFamily="18" charset="0"/>
              </a:rPr>
              <a:t>, zirai işletmelerinin </a:t>
            </a:r>
            <a:r>
              <a:rPr lang="tr-TR" sz="2000" i="1" dirty="0">
                <a:latin typeface="Times New Roman" panose="02020603050405020304" pitchFamily="18" charset="0"/>
                <a:cs typeface="Times New Roman" panose="02020603050405020304" pitchFamily="18" charset="0"/>
              </a:rPr>
              <a:t>(Gezici hayvancılıkta kışlaklarının) </a:t>
            </a:r>
            <a:r>
              <a:rPr lang="tr-TR" sz="2000" dirty="0">
                <a:latin typeface="Times New Roman" panose="02020603050405020304" pitchFamily="18" charset="0"/>
                <a:cs typeface="Times New Roman" panose="02020603050405020304" pitchFamily="18" charset="0"/>
              </a:rPr>
              <a:t>bulundukları köy ve mahallelerin muhtarlıklarına müracaatla ekim sayım beyanında bulunurlar (VUK Md:243).</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Beyan her yıl </a:t>
            </a:r>
            <a:r>
              <a:rPr lang="tr-TR" sz="2000" b="1" dirty="0">
                <a:latin typeface="Times New Roman" panose="02020603050405020304" pitchFamily="18" charset="0"/>
                <a:cs typeface="Times New Roman" panose="02020603050405020304" pitchFamily="18" charset="0"/>
              </a:rPr>
              <a:t>Kasım </a:t>
            </a:r>
            <a:r>
              <a:rPr lang="tr-TR" sz="2000" dirty="0">
                <a:latin typeface="Times New Roman" panose="02020603050405020304" pitchFamily="18" charset="0"/>
                <a:cs typeface="Times New Roman" panose="02020603050405020304" pitchFamily="18" charset="0"/>
              </a:rPr>
              <a:t>ayı içesinde ilgili mahalle/köy muhtarlığına yazılı/sözlü olarak yapılır.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Detay bilgi için 62 </a:t>
            </a:r>
            <a:r>
              <a:rPr lang="tr-TR" sz="2000" dirty="0" err="1">
                <a:latin typeface="Times New Roman" panose="02020603050405020304" pitchFamily="18" charset="0"/>
                <a:cs typeface="Times New Roman" panose="02020603050405020304" pitchFamily="18" charset="0"/>
              </a:rPr>
              <a:t>No’lu</a:t>
            </a:r>
            <a:r>
              <a:rPr lang="tr-TR" sz="2000" dirty="0">
                <a:latin typeface="Times New Roman" panose="02020603050405020304" pitchFamily="18" charset="0"/>
                <a:cs typeface="Times New Roman" panose="02020603050405020304" pitchFamily="18" charset="0"/>
              </a:rPr>
              <a:t> VUK Genel Tebliğine bakılabilir.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1128805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94486" y="513203"/>
            <a:ext cx="3967318"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52531" y="1844825"/>
            <a:ext cx="9702640" cy="2980563"/>
          </a:xfrm>
        </p:spPr>
        <p:txBody>
          <a:bodyPr>
            <a:normAutofit/>
          </a:bodyPr>
          <a:lstStyle/>
          <a:p>
            <a:pPr marL="0" indent="0" algn="just">
              <a:lnSpc>
                <a:spcPct val="120000"/>
              </a:lnSpc>
              <a:spcBef>
                <a:spcPts val="0"/>
              </a:spcBef>
              <a:buNone/>
            </a:pPr>
            <a:r>
              <a:rPr lang="tr-TR" sz="1100" b="1" i="1" dirty="0">
                <a:latin typeface="Times New Roman" panose="02020603050405020304" pitchFamily="18" charset="0"/>
                <a:cs typeface="Times New Roman" panose="02020603050405020304" pitchFamily="18" charset="0"/>
              </a:rPr>
              <a:t>e) Vergi Karnesi (VUK Md:247-248)</a:t>
            </a:r>
          </a:p>
          <a:p>
            <a:pPr marL="0" indent="0" algn="just">
              <a:lnSpc>
                <a:spcPct val="120000"/>
              </a:lnSpc>
              <a:spcBef>
                <a:spcPts val="0"/>
              </a:spcBef>
              <a:buNone/>
            </a:pPr>
            <a:endParaRPr lang="tr-TR" sz="1100" b="1"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Aşağıda yazılı olanlar </a:t>
            </a:r>
            <a:r>
              <a:rPr lang="tr-TR" sz="1600" b="1" dirty="0">
                <a:latin typeface="Times New Roman" panose="02020603050405020304" pitchFamily="18" charset="0"/>
                <a:cs typeface="Times New Roman" panose="02020603050405020304" pitchFamily="18" charset="0"/>
              </a:rPr>
              <a:t>vergi karnesi almaya </a:t>
            </a:r>
            <a:r>
              <a:rPr lang="tr-TR" sz="1600" dirty="0">
                <a:latin typeface="Times New Roman" panose="02020603050405020304" pitchFamily="18" charset="0"/>
                <a:cs typeface="Times New Roman" panose="02020603050405020304" pitchFamily="18" charset="0"/>
              </a:rPr>
              <a:t>mecburdurlar (VUK Md:247);</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1.</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GVK’ya</a:t>
            </a:r>
            <a:r>
              <a:rPr lang="tr-TR" sz="1600" dirty="0">
                <a:latin typeface="Times New Roman" panose="02020603050405020304" pitchFamily="18" charset="0"/>
                <a:cs typeface="Times New Roman" panose="02020603050405020304" pitchFamily="18" charset="0"/>
              </a:rPr>
              <a:t> göre </a:t>
            </a:r>
            <a:r>
              <a:rPr lang="tr-TR" sz="1600" b="1" dirty="0">
                <a:latin typeface="Times New Roman" panose="02020603050405020304" pitchFamily="18" charset="0"/>
                <a:cs typeface="Times New Roman" panose="02020603050405020304" pitchFamily="18" charset="0"/>
              </a:rPr>
              <a:t>diğer ücret </a:t>
            </a:r>
            <a:r>
              <a:rPr lang="tr-TR" sz="1600" dirty="0">
                <a:latin typeface="Times New Roman" panose="02020603050405020304" pitchFamily="18" charset="0"/>
                <a:cs typeface="Times New Roman" panose="02020603050405020304" pitchFamily="18" charset="0"/>
              </a:rPr>
              <a:t>kapsamında vergilendirilenler,</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2. </a:t>
            </a:r>
            <a:r>
              <a:rPr lang="tr-TR" sz="1600" dirty="0" err="1">
                <a:latin typeface="Times New Roman" panose="02020603050405020304" pitchFamily="18" charset="0"/>
                <a:cs typeface="Times New Roman" panose="02020603050405020304" pitchFamily="18" charset="0"/>
              </a:rPr>
              <a:t>GVK’ya</a:t>
            </a:r>
            <a:r>
              <a:rPr lang="tr-TR" sz="1600" dirty="0">
                <a:latin typeface="Times New Roman" panose="02020603050405020304" pitchFamily="18" charset="0"/>
                <a:cs typeface="Times New Roman" panose="02020603050405020304" pitchFamily="18" charset="0"/>
              </a:rPr>
              <a:t> göre </a:t>
            </a:r>
            <a:r>
              <a:rPr lang="tr-TR" sz="1600" b="1" dirty="0">
                <a:latin typeface="Times New Roman" panose="02020603050405020304" pitchFamily="18" charset="0"/>
                <a:cs typeface="Times New Roman" panose="02020603050405020304" pitchFamily="18" charset="0"/>
              </a:rPr>
              <a:t>indirimden</a:t>
            </a:r>
            <a:r>
              <a:rPr lang="tr-TR" sz="1600" dirty="0">
                <a:latin typeface="Times New Roman" panose="02020603050405020304" pitchFamily="18" charset="0"/>
                <a:cs typeface="Times New Roman" panose="02020603050405020304" pitchFamily="18" charset="0"/>
              </a:rPr>
              <a:t> faydalanmak isteyenler,</a:t>
            </a:r>
          </a:p>
          <a:p>
            <a:pPr marL="0" indent="0" algn="just">
              <a:lnSpc>
                <a:spcPct val="100000"/>
              </a:lnSpc>
              <a:spcBef>
                <a:spcPts val="0"/>
              </a:spcBef>
              <a:buNone/>
            </a:pPr>
            <a:r>
              <a:rPr lang="tr-TR" sz="1600" b="1" dirty="0">
                <a:latin typeface="Times New Roman" panose="02020603050405020304" pitchFamily="18" charset="0"/>
                <a:cs typeface="Times New Roman" panose="02020603050405020304" pitchFamily="18" charset="0"/>
              </a:rPr>
              <a:t>3. </a:t>
            </a:r>
            <a:r>
              <a:rPr lang="tr-TR" sz="1600" dirty="0">
                <a:latin typeface="Times New Roman" panose="02020603050405020304" pitchFamily="18" charset="0"/>
                <a:cs typeface="Times New Roman" panose="02020603050405020304" pitchFamily="18" charset="0"/>
              </a:rPr>
              <a:t>Gelir Vergisine tabi kazanç ve iratları elde edenler </a:t>
            </a:r>
            <a:r>
              <a:rPr lang="tr-TR" sz="1600" i="1" dirty="0">
                <a:latin typeface="Times New Roman" panose="02020603050405020304" pitchFamily="18" charset="0"/>
                <a:cs typeface="Times New Roman" panose="02020603050405020304" pitchFamily="18" charset="0"/>
              </a:rPr>
              <a:t>(istisna ve muafiyetlerden faydalananlar dahil).</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a:latin typeface="Times New Roman" panose="02020603050405020304" pitchFamily="18" charset="0"/>
                <a:cs typeface="Times New Roman" panose="02020603050405020304" pitchFamily="18" charset="0"/>
              </a:rPr>
              <a:t>Mükellefler vergi karnelerinin kendileri tarafından yazılması gereken kısımlarını doldurduktan sonra, vergi bakımından durumlarını kayıt ve tescil ve karneye işaret ettirmek üzere, bunları bağlı oldukları vergi dairesine ibraz ederler (VUK </a:t>
            </a:r>
            <a:r>
              <a:rPr lang="tr-TR" sz="1600" b="1" dirty="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Md:248).</a:t>
            </a:r>
          </a:p>
          <a:p>
            <a:pPr algn="just">
              <a:lnSpc>
                <a:spcPct val="100000"/>
              </a:lnSpc>
              <a:spcBef>
                <a:spcPts val="0"/>
              </a:spcBef>
            </a:pPr>
            <a:endParaRPr lang="tr-TR"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108402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16222" y="558900"/>
            <a:ext cx="3877783"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30495" y="1772817"/>
            <a:ext cx="9724675" cy="2975453"/>
          </a:xfrm>
        </p:spPr>
        <p:txBody>
          <a:bodyPr>
            <a:normAutofit/>
          </a:bodyPr>
          <a:lstStyle/>
          <a:p>
            <a:pPr marL="0" indent="0">
              <a:buNone/>
            </a:pPr>
            <a:r>
              <a:rPr lang="tr-TR" sz="1100" b="1" i="1" dirty="0">
                <a:latin typeface="Times New Roman" panose="02020603050405020304" pitchFamily="18" charset="0"/>
                <a:cs typeface="Times New Roman" panose="02020603050405020304" pitchFamily="18" charset="0"/>
              </a:rPr>
              <a:t>f) Muhafaza ve İbraz Mecburiyeti ile Diğer Ödevler </a:t>
            </a:r>
          </a:p>
          <a:p>
            <a:pPr marL="0" indent="0">
              <a:buNone/>
            </a:pPr>
            <a:endParaRPr lang="tr-TR" sz="1400" b="1" i="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b="1" dirty="0">
                <a:latin typeface="Times New Roman" panose="02020603050405020304" pitchFamily="18" charset="0"/>
                <a:cs typeface="Times New Roman" panose="02020603050405020304" pitchFamily="18" charset="0"/>
              </a:rPr>
              <a:t>Defter ve vesikaları muhafaza: </a:t>
            </a:r>
            <a:r>
              <a:rPr lang="tr-TR" sz="1400" dirty="0">
                <a:latin typeface="Times New Roman" panose="02020603050405020304" pitchFamily="18" charset="0"/>
                <a:cs typeface="Times New Roman" panose="02020603050405020304" pitchFamily="18" charset="0"/>
              </a:rPr>
              <a:t>Bu Kanuna göre defter tutmak mecburiyetinde olanlar, tuttukları defterlerle üçüncü kısımda yazılı vesikaları, ilgili bulundukları yılı takip eden takvim yılından başlayarak </a:t>
            </a:r>
            <a:r>
              <a:rPr lang="tr-TR" sz="1400" b="1" dirty="0">
                <a:latin typeface="Times New Roman" panose="02020603050405020304" pitchFamily="18" charset="0"/>
                <a:cs typeface="Times New Roman" panose="02020603050405020304" pitchFamily="18" charset="0"/>
              </a:rPr>
              <a:t>5 yıl </a:t>
            </a:r>
            <a:r>
              <a:rPr lang="tr-TR" sz="1400" dirty="0">
                <a:latin typeface="Times New Roman" panose="02020603050405020304" pitchFamily="18" charset="0"/>
                <a:cs typeface="Times New Roman" panose="02020603050405020304" pitchFamily="18" charset="0"/>
              </a:rPr>
              <a:t>süre ile muhafaza etmeye mecburdurlar (VUK Md:253).</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b="1" dirty="0">
                <a:latin typeface="Times New Roman" panose="02020603050405020304" pitchFamily="18" charset="0"/>
                <a:cs typeface="Times New Roman" panose="02020603050405020304" pitchFamily="18" charset="0"/>
              </a:rPr>
              <a:t>Defter tutma mecburiyetinde olmayanların muhafaza ödevi: </a:t>
            </a:r>
            <a:r>
              <a:rPr lang="tr-TR" sz="1400" dirty="0">
                <a:latin typeface="Times New Roman" panose="02020603050405020304" pitchFamily="18" charset="0"/>
                <a:cs typeface="Times New Roman" panose="02020603050405020304" pitchFamily="18" charset="0"/>
              </a:rPr>
              <a:t>Madde 254 – Bu kanuna göre defter tutmak mecburiyetinde olmayanlar, 232, 234 ve 235 inci maddeler mucibince almaya mecbur oldukları fatura ve gider pusulası ve müstahsil makbuzlarını tarih sırası ile tanzim tarihlerini takip eden takvim yılından başlayarak </a:t>
            </a:r>
            <a:r>
              <a:rPr lang="tr-TR" sz="1400" b="1" dirty="0">
                <a:latin typeface="Times New Roman" panose="02020603050405020304" pitchFamily="18" charset="0"/>
                <a:cs typeface="Times New Roman" panose="02020603050405020304" pitchFamily="18" charset="0"/>
              </a:rPr>
              <a:t>5 yıl </a:t>
            </a:r>
            <a:r>
              <a:rPr lang="tr-TR" sz="1400" dirty="0">
                <a:latin typeface="Times New Roman" panose="02020603050405020304" pitchFamily="18" charset="0"/>
                <a:cs typeface="Times New Roman" panose="02020603050405020304" pitchFamily="18" charset="0"/>
              </a:rPr>
              <a:t>süre ile muhafaza etmeye mecburdurlar (VUK Md:254).</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b="1" dirty="0">
                <a:latin typeface="Times New Roman" panose="02020603050405020304" pitchFamily="18" charset="0"/>
                <a:cs typeface="Times New Roman" panose="02020603050405020304" pitchFamily="18" charset="0"/>
              </a:rPr>
              <a:t>Karnelerin muhafazası: </a:t>
            </a:r>
            <a:r>
              <a:rPr lang="tr-TR" sz="1400" dirty="0">
                <a:latin typeface="Times New Roman" panose="02020603050405020304" pitchFamily="18" charset="0"/>
                <a:cs typeface="Times New Roman" panose="02020603050405020304" pitchFamily="18" charset="0"/>
              </a:rPr>
              <a:t>Mükellefler bu Kanuna göre aldıkları vergi karnelerini, işin devam ettiği, Gelir Vergisi Kanununa göre indirimlerle ilgili olanlar bu indirimlerden </a:t>
            </a:r>
            <a:r>
              <a:rPr lang="tr-TR" sz="1400" b="1" dirty="0">
                <a:latin typeface="Times New Roman" panose="02020603050405020304" pitchFamily="18" charset="0"/>
                <a:cs typeface="Times New Roman" panose="02020603050405020304" pitchFamily="18" charset="0"/>
              </a:rPr>
              <a:t>faydalandıkları sürece </a:t>
            </a:r>
            <a:r>
              <a:rPr lang="tr-TR" sz="1400" dirty="0">
                <a:latin typeface="Times New Roman" panose="02020603050405020304" pitchFamily="18" charset="0"/>
                <a:cs typeface="Times New Roman" panose="02020603050405020304" pitchFamily="18" charset="0"/>
              </a:rPr>
              <a:t>muhafaza ederler (VUK Md:255).</a:t>
            </a:r>
          </a:p>
          <a:p>
            <a:pPr marL="0" indent="0">
              <a:buNone/>
            </a:pPr>
            <a:endParaRPr lang="tr-TR" sz="14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3845693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10632" y="590321"/>
            <a:ext cx="3681677" cy="455712"/>
          </a:xfrm>
        </p:spPr>
        <p:txBody>
          <a:bodyPr>
            <a:normAutofit fontScale="90000"/>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597446" y="1844826"/>
            <a:ext cx="9757725" cy="3707676"/>
          </a:xfrm>
        </p:spPr>
        <p:txBody>
          <a:bodyPr>
            <a:normAutofit/>
          </a:bodyPr>
          <a:lstStyle/>
          <a:p>
            <a:pPr marL="0" indent="0">
              <a:buNone/>
            </a:pPr>
            <a:r>
              <a:rPr lang="tr-TR" sz="1600" b="1" i="1" dirty="0">
                <a:latin typeface="Times New Roman" panose="02020603050405020304" pitchFamily="18" charset="0"/>
                <a:cs typeface="Times New Roman" panose="02020603050405020304" pitchFamily="18" charset="0"/>
              </a:rPr>
              <a:t>f) Muhafaza ve İbraz Mecburiyeti ile Diğer Ödevler </a:t>
            </a:r>
          </a:p>
          <a:p>
            <a:pPr marL="0" indent="0">
              <a:buNone/>
            </a:pPr>
            <a:endParaRPr lang="tr-TR" sz="1600" b="1" i="1"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b="1" dirty="0">
                <a:latin typeface="Times New Roman" panose="02020603050405020304" pitchFamily="18" charset="0"/>
                <a:cs typeface="Times New Roman" panose="02020603050405020304" pitchFamily="18" charset="0"/>
              </a:rPr>
              <a:t>Saklama süresi ile ilgili dikkat edilmesi gereken en önemli husus;</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Muhafaza zorunluluğunun </a:t>
            </a:r>
            <a:r>
              <a:rPr lang="tr-TR" sz="1400" b="1" dirty="0">
                <a:latin typeface="Times New Roman" panose="02020603050405020304" pitchFamily="18" charset="0"/>
                <a:cs typeface="Times New Roman" panose="02020603050405020304" pitchFamily="18" charset="0"/>
              </a:rPr>
              <a:t>tarh ve tahakkuk zamanaşımı </a:t>
            </a:r>
            <a:r>
              <a:rPr lang="tr-TR" sz="1400" dirty="0">
                <a:latin typeface="Times New Roman" panose="02020603050405020304" pitchFamily="18" charset="0"/>
                <a:cs typeface="Times New Roman" panose="02020603050405020304" pitchFamily="18" charset="0"/>
              </a:rPr>
              <a:t>olan 5 yıl süre ile aynı olduğudur. </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Evrakın ilgili bulunduğu yıldan anlaşılması gereken, </a:t>
            </a:r>
            <a:r>
              <a:rPr lang="tr-TR" sz="1400" b="1" dirty="0">
                <a:latin typeface="Times New Roman" panose="02020603050405020304" pitchFamily="18" charset="0"/>
                <a:cs typeface="Times New Roman" panose="02020603050405020304" pitchFamily="18" charset="0"/>
              </a:rPr>
              <a:t>düzenleme tarihi değil</a:t>
            </a:r>
            <a:r>
              <a:rPr lang="tr-TR" sz="1400" dirty="0">
                <a:latin typeface="Times New Roman" panose="02020603050405020304" pitchFamily="18" charset="0"/>
                <a:cs typeface="Times New Roman" panose="02020603050405020304" pitchFamily="18" charset="0"/>
              </a:rPr>
              <a:t>, </a:t>
            </a:r>
            <a:r>
              <a:rPr lang="tr-TR" sz="1400" b="1" dirty="0">
                <a:latin typeface="Times New Roman" panose="02020603050405020304" pitchFamily="18" charset="0"/>
                <a:cs typeface="Times New Roman" panose="02020603050405020304" pitchFamily="18" charset="0"/>
              </a:rPr>
              <a:t>vergi ile ilişkilendirildiği yıl </a:t>
            </a:r>
            <a:r>
              <a:rPr lang="tr-TR" sz="1400" dirty="0">
                <a:latin typeface="Times New Roman" panose="02020603050405020304" pitchFamily="18" charset="0"/>
                <a:cs typeface="Times New Roman" panose="02020603050405020304" pitchFamily="18" charset="0"/>
              </a:rPr>
              <a:t>olduğudur. </a:t>
            </a:r>
            <a:r>
              <a:rPr lang="tr-TR" sz="1400" b="1" dirty="0">
                <a:latin typeface="Times New Roman" panose="02020603050405020304" pitchFamily="18" charset="0"/>
                <a:cs typeface="Times New Roman" panose="02020603050405020304" pitchFamily="18" charset="0"/>
              </a:rPr>
              <a:t>Örneğin</a:t>
            </a:r>
            <a:r>
              <a:rPr lang="tr-TR" sz="1400" dirty="0">
                <a:latin typeface="Times New Roman" panose="02020603050405020304" pitchFamily="18" charset="0"/>
                <a:cs typeface="Times New Roman" panose="02020603050405020304" pitchFamily="18" charset="0"/>
              </a:rPr>
              <a:t> 01.11.2015 tarihinde düzenlenen ve kayıtlara alınan bir kıymetli evrak (fatura, gider pusulası vb.) 31.12.2020 tarihine kadar saklanması gerekmektedir.</a:t>
            </a:r>
          </a:p>
          <a:p>
            <a:pPr marL="0" indent="0" algn="just">
              <a:lnSpc>
                <a:spcPct val="11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400" dirty="0">
                <a:latin typeface="Times New Roman" panose="02020603050405020304" pitchFamily="18" charset="0"/>
                <a:cs typeface="Times New Roman" panose="02020603050405020304" pitchFamily="18" charset="0"/>
              </a:rPr>
              <a:t>Burada saklama süresi zamanaşımı süresine bağlanmış olmakla birlikte, zamanaşımı süresinin vergiyi doğuran olay nedeniyle değişebildiği durumlar da bulunmaktadır. Örneğin; </a:t>
            </a:r>
            <a:r>
              <a:rPr lang="tr-TR" sz="1400" b="1" dirty="0">
                <a:latin typeface="Times New Roman" panose="02020603050405020304" pitchFamily="18" charset="0"/>
                <a:cs typeface="Times New Roman" panose="02020603050405020304" pitchFamily="18" charset="0"/>
              </a:rPr>
              <a:t>yıllara yaygın inşaat ve onarım işinde vergiyi doğuran olay</a:t>
            </a:r>
            <a:r>
              <a:rPr lang="tr-TR" sz="1400" dirty="0">
                <a:latin typeface="Times New Roman" panose="02020603050405020304" pitchFamily="18" charset="0"/>
                <a:cs typeface="Times New Roman" panose="02020603050405020304" pitchFamily="18" charset="0"/>
              </a:rPr>
              <a:t> işin bittiği yılda doğmakta ve zamanaşımı da izleyen yıldan başlamaktadır. Bu durumda da defter ve belgelerin saklanma süresi zamanaşımına göre belirlenecektir.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34369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630496" y="1764804"/>
            <a:ext cx="9724675" cy="3604124"/>
          </a:xfrm>
        </p:spPr>
        <p:txBody>
          <a:bodyPr>
            <a:normAutofit/>
          </a:bodyPr>
          <a:lstStyle/>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pPr>
              <a:lnSpc>
                <a:spcPct val="150000"/>
              </a:lnSpc>
            </a:pPr>
            <a:endParaRPr lang="tr-TR" sz="1800" dirty="0"/>
          </a:p>
          <a:p>
            <a:pPr marL="0" indent="0" algn="just">
              <a:lnSpc>
                <a:spcPct val="15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178183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17367" y="536070"/>
            <a:ext cx="3802065"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707614" y="1388125"/>
            <a:ext cx="9551625" cy="4087259"/>
          </a:xfrm>
        </p:spPr>
        <p:txBody>
          <a:bodyPr>
            <a:normAutofit/>
          </a:bodyPr>
          <a:lstStyle/>
          <a:p>
            <a:pPr marL="0" indent="0">
              <a:lnSpc>
                <a:spcPct val="150000"/>
              </a:lnSpc>
              <a:buNone/>
            </a:pPr>
            <a:r>
              <a:rPr lang="tr-TR" sz="1200" b="1" i="1" dirty="0">
                <a:latin typeface="Times New Roman" panose="02020603050405020304" pitchFamily="18" charset="0"/>
                <a:cs typeface="Times New Roman" panose="02020603050405020304" pitchFamily="18" charset="0"/>
              </a:rPr>
              <a:t>f) Muhafaza ve İbraz Mecburiyeti ile Diğer Ödevler </a:t>
            </a:r>
          </a:p>
          <a:p>
            <a:pPr marL="0" indent="0" algn="just">
              <a:lnSpc>
                <a:spcPct val="150000"/>
              </a:lnSpc>
              <a:spcBef>
                <a:spcPts val="0"/>
              </a:spcBef>
              <a:buNone/>
            </a:pPr>
            <a:r>
              <a:rPr lang="tr-TR" sz="1600" b="1" i="1" dirty="0" smtClean="0">
                <a:latin typeface="Times New Roman" panose="02020603050405020304" pitchFamily="18" charset="0"/>
                <a:cs typeface="Times New Roman" panose="02020603050405020304" pitchFamily="18" charset="0"/>
              </a:rPr>
              <a:t>Defter </a:t>
            </a:r>
            <a:r>
              <a:rPr lang="tr-TR" sz="1600" b="1" i="1" dirty="0">
                <a:latin typeface="Times New Roman" panose="02020603050405020304" pitchFamily="18" charset="0"/>
                <a:cs typeface="Times New Roman" panose="02020603050405020304" pitchFamily="18" charset="0"/>
              </a:rPr>
              <a:t>ve belgelerle diğer kayıtların </a:t>
            </a:r>
            <a:r>
              <a:rPr lang="tr-TR" sz="1200" b="1" i="1" dirty="0">
                <a:latin typeface="Times New Roman" panose="02020603050405020304" pitchFamily="18" charset="0"/>
                <a:cs typeface="Times New Roman" panose="02020603050405020304" pitchFamily="18" charset="0"/>
              </a:rPr>
              <a:t>ibraz</a:t>
            </a:r>
            <a:r>
              <a:rPr lang="tr-TR" sz="1600" b="1" i="1" dirty="0">
                <a:latin typeface="Times New Roman" panose="02020603050405020304" pitchFamily="18" charset="0"/>
                <a:cs typeface="Times New Roman" panose="02020603050405020304" pitchFamily="18" charset="0"/>
              </a:rPr>
              <a:t> mecburiyeti </a:t>
            </a:r>
          </a:p>
          <a:p>
            <a:pPr marL="0" indent="0" algn="just">
              <a:lnSpc>
                <a:spcPct val="150000"/>
              </a:lnSpc>
              <a:spcBef>
                <a:spcPts val="0"/>
              </a:spcBef>
              <a:buNone/>
            </a:pPr>
            <a:r>
              <a:rPr lang="tr-TR" sz="1600" dirty="0" smtClean="0">
                <a:latin typeface="Times New Roman" panose="02020603050405020304" pitchFamily="18" charset="0"/>
                <a:cs typeface="Times New Roman" panose="02020603050405020304" pitchFamily="18" charset="0"/>
              </a:rPr>
              <a:t>Geçen </a:t>
            </a:r>
            <a:r>
              <a:rPr lang="tr-TR" sz="1600" dirty="0">
                <a:latin typeface="Times New Roman" panose="02020603050405020304" pitchFamily="18" charset="0"/>
                <a:cs typeface="Times New Roman" panose="02020603050405020304" pitchFamily="18" charset="0"/>
              </a:rPr>
              <a:t>maddelerde yazılı gerçek ve tüzel kişiler ile mükerrer 257 </a:t>
            </a:r>
            <a:r>
              <a:rPr lang="tr-TR" sz="1600" dirty="0" err="1">
                <a:latin typeface="Times New Roman" panose="02020603050405020304" pitchFamily="18" charset="0"/>
                <a:cs typeface="Times New Roman" panose="02020603050405020304" pitchFamily="18" charset="0"/>
              </a:rPr>
              <a:t>nci</a:t>
            </a:r>
            <a:r>
              <a:rPr lang="tr-TR" sz="1600" dirty="0">
                <a:latin typeface="Times New Roman" panose="02020603050405020304" pitchFamily="18" charset="0"/>
                <a:cs typeface="Times New Roman" panose="02020603050405020304" pitchFamily="18" charset="0"/>
              </a:rPr>
              <a:t> madde ile getirilen zorunluluklara tabi olanlar, muhafaza etmek zorunda oldukları her türlü defter, belge ve karneler ile vermek zorunda bulundukları bilgilere ilişkin mikro fiş, mikro film, manyetik teyp, disket ve benzeri ortamlardaki kayıtlarını ve bu kayıtlara erişim veya kayıtları okunabilir hale getirmek için gerekli tüm bilgi ve şifreleri muhafaza </a:t>
            </a:r>
            <a:r>
              <a:rPr lang="tr-TR" sz="1600" b="1" dirty="0">
                <a:latin typeface="Times New Roman" panose="02020603050405020304" pitchFamily="18" charset="0"/>
                <a:cs typeface="Times New Roman" panose="02020603050405020304" pitchFamily="18" charset="0"/>
              </a:rPr>
              <a:t>süresi içerisinde yetkili makam ve memurların talebi üzerine ibraz ve inceleme için arz etmek zorundadırlar</a:t>
            </a:r>
            <a:r>
              <a:rPr lang="tr-TR" sz="1600" dirty="0">
                <a:latin typeface="Times New Roman" panose="02020603050405020304" pitchFamily="18" charset="0"/>
                <a:cs typeface="Times New Roman" panose="02020603050405020304" pitchFamily="18" charset="0"/>
              </a:rPr>
              <a:t>. Bu zorunluluk Maliye Bakanlığınca belirlenecek usule uygun olarak, tasdike konu hesap ve işlemlerin doğrulanması için gerekli kayıt ve belgelerle sınırlı olmak üzere, bu hesap ve işlemlere doğrudan ya da silsile yoluyla taraf olanlara, defter ve belgelerinin tetkiki amacıyla </a:t>
            </a:r>
            <a:r>
              <a:rPr lang="tr-TR" sz="1600" b="1" dirty="0">
                <a:latin typeface="Times New Roman" panose="02020603050405020304" pitchFamily="18" charset="0"/>
                <a:cs typeface="Times New Roman" panose="02020603050405020304" pitchFamily="18" charset="0"/>
              </a:rPr>
              <a:t>yeminli mali müşavirler tarafından yapılan talepler için de </a:t>
            </a:r>
            <a:r>
              <a:rPr lang="tr-TR" sz="1600" dirty="0">
                <a:latin typeface="Times New Roman" panose="02020603050405020304" pitchFamily="18" charset="0"/>
                <a:cs typeface="Times New Roman" panose="02020603050405020304" pitchFamily="18" charset="0"/>
              </a:rPr>
              <a:t>geçerlidir (VUK Md:256).</a:t>
            </a:r>
          </a:p>
          <a:p>
            <a:pPr marL="0" indent="0">
              <a:lnSpc>
                <a:spcPct val="150000"/>
              </a:lnSpc>
              <a:buNone/>
            </a:pPr>
            <a:endParaRPr lang="tr-TR" sz="16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98626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latin typeface="Times New Roman" panose="02020603050405020304" pitchFamily="18" charset="0"/>
                <a:cs typeface="Times New Roman" panose="02020603050405020304" pitchFamily="18" charset="0"/>
              </a:rPr>
              <a:t>Tacirin Sorumlulukları</a:t>
            </a:r>
            <a:endParaRPr lang="tr-TR" sz="2800" dirty="0"/>
          </a:p>
        </p:txBody>
      </p:sp>
      <p:sp>
        <p:nvSpPr>
          <p:cNvPr id="3" name="İçerik Yer Tutucusu 2"/>
          <p:cNvSpPr>
            <a:spLocks noGrp="1"/>
          </p:cNvSpPr>
          <p:nvPr>
            <p:ph idx="1"/>
          </p:nvPr>
        </p:nvSpPr>
        <p:spPr>
          <a:xfrm>
            <a:off x="1479888" y="1349066"/>
            <a:ext cx="9746708" cy="4752527"/>
          </a:xfrm>
        </p:spPr>
        <p:txBody>
          <a:bodyPr>
            <a:normAutofit/>
          </a:bodyPr>
          <a:lstStyle/>
          <a:p>
            <a:pPr marL="0" indent="0" algn="just">
              <a:lnSpc>
                <a:spcPct val="150000"/>
              </a:lnSpc>
              <a:buNone/>
            </a:pPr>
            <a:r>
              <a:rPr lang="tr-TR" sz="1200" b="1" i="1" dirty="0">
                <a:latin typeface="Times New Roman" panose="02020603050405020304" pitchFamily="18" charset="0"/>
                <a:cs typeface="Times New Roman" panose="02020603050405020304" pitchFamily="18" charset="0"/>
              </a:rPr>
              <a:t>f) Muhafaza ve İbraz Mecburiyeti ile Diğer Ödevler </a:t>
            </a:r>
          </a:p>
          <a:p>
            <a:pPr marL="0" indent="0" algn="just">
              <a:lnSpc>
                <a:spcPct val="150000"/>
              </a:lnSpc>
              <a:spcBef>
                <a:spcPts val="0"/>
              </a:spcBef>
              <a:buNone/>
            </a:pPr>
            <a:endParaRPr lang="tr-TR" sz="1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tr-TR" sz="1200" dirty="0">
                <a:latin typeface="Times New Roman" panose="02020603050405020304" pitchFamily="18" charset="0"/>
                <a:cs typeface="Times New Roman" panose="02020603050405020304" pitchFamily="18" charset="0"/>
              </a:rPr>
              <a:t>Özetlersek;</a:t>
            </a:r>
          </a:p>
          <a:p>
            <a:pPr marL="0" indent="0" algn="just">
              <a:lnSpc>
                <a:spcPct val="150000"/>
              </a:lnSpc>
              <a:spcBef>
                <a:spcPts val="0"/>
              </a:spcBef>
              <a:buNone/>
            </a:pPr>
            <a:r>
              <a:rPr lang="tr-TR" sz="1200" b="1" dirty="0" smtClean="0">
                <a:latin typeface="Times New Roman" panose="02020603050405020304" pitchFamily="18" charset="0"/>
                <a:cs typeface="Times New Roman" panose="02020603050405020304" pitchFamily="18" charset="0"/>
              </a:rPr>
              <a:t>1-</a:t>
            </a:r>
            <a:r>
              <a:rPr lang="tr-TR" sz="1200" dirty="0" smtClean="0">
                <a:latin typeface="Times New Roman" panose="02020603050405020304" pitchFamily="18" charset="0"/>
                <a:cs typeface="Times New Roman" panose="02020603050405020304" pitchFamily="18" charset="0"/>
              </a:rPr>
              <a:t>Muhafaza </a:t>
            </a:r>
            <a:r>
              <a:rPr lang="tr-TR" sz="1200" dirty="0">
                <a:latin typeface="Times New Roman" panose="02020603050405020304" pitchFamily="18" charset="0"/>
                <a:cs typeface="Times New Roman" panose="02020603050405020304" pitchFamily="18" charset="0"/>
              </a:rPr>
              <a:t>ödevi (VUK Md:253),</a:t>
            </a:r>
          </a:p>
          <a:p>
            <a:pPr marL="0" indent="0" algn="just">
              <a:lnSpc>
                <a:spcPct val="150000"/>
              </a:lnSpc>
              <a:spcBef>
                <a:spcPts val="0"/>
              </a:spcBef>
              <a:buNone/>
            </a:pPr>
            <a:r>
              <a:rPr lang="tr-TR" sz="1200" b="1" dirty="0">
                <a:latin typeface="Times New Roman" panose="02020603050405020304" pitchFamily="18" charset="0"/>
                <a:cs typeface="Times New Roman" panose="02020603050405020304" pitchFamily="18" charset="0"/>
              </a:rPr>
              <a:t>2-</a:t>
            </a:r>
            <a:r>
              <a:rPr lang="tr-TR" sz="1200" dirty="0">
                <a:latin typeface="Times New Roman" panose="02020603050405020304" pitchFamily="18" charset="0"/>
                <a:cs typeface="Times New Roman" panose="02020603050405020304" pitchFamily="18" charset="0"/>
              </a:rPr>
              <a:t>Defter ve Belgelerin İbrazı (VUK Md:256),</a:t>
            </a:r>
          </a:p>
          <a:p>
            <a:pPr marL="0" indent="0" algn="just">
              <a:lnSpc>
                <a:spcPct val="150000"/>
              </a:lnSpc>
              <a:spcBef>
                <a:spcPts val="0"/>
              </a:spcBef>
              <a:buNone/>
            </a:pPr>
            <a:r>
              <a:rPr lang="tr-TR" sz="1200" b="1" dirty="0">
                <a:latin typeface="Times New Roman" panose="02020603050405020304" pitchFamily="18" charset="0"/>
                <a:cs typeface="Times New Roman" panose="02020603050405020304" pitchFamily="18" charset="0"/>
              </a:rPr>
              <a:t>3-</a:t>
            </a:r>
            <a:r>
              <a:rPr lang="tr-TR" sz="1200" dirty="0">
                <a:latin typeface="Times New Roman" panose="02020603050405020304" pitchFamily="18" charset="0"/>
                <a:cs typeface="Times New Roman" panose="02020603050405020304" pitchFamily="18" charset="0"/>
              </a:rPr>
              <a:t>Tahsilat ve Ödemelerin Banka ve Finans Kurumları ile Posta İdareleri Üzerinden Yapılması Zorunluluğu (VUK Mükerrer Md:257), </a:t>
            </a:r>
          </a:p>
          <a:p>
            <a:pPr marL="0" indent="0" algn="just">
              <a:lnSpc>
                <a:spcPct val="150000"/>
              </a:lnSpc>
              <a:spcBef>
                <a:spcPts val="0"/>
              </a:spcBef>
              <a:buNone/>
            </a:pPr>
            <a:r>
              <a:rPr lang="tr-TR" sz="1200" i="1" dirty="0">
                <a:latin typeface="Times New Roman" panose="02020603050405020304" pitchFamily="18" charset="0"/>
                <a:cs typeface="Times New Roman" panose="02020603050405020304" pitchFamily="18" charset="0"/>
              </a:rPr>
              <a:t>(VUK 459 Sayılı Genel Tebliğ ile </a:t>
            </a:r>
            <a:r>
              <a:rPr lang="tr-TR" sz="1200" b="1" i="1" dirty="0">
                <a:latin typeface="Times New Roman" panose="02020603050405020304" pitchFamily="18" charset="0"/>
                <a:cs typeface="Times New Roman" panose="02020603050405020304" pitchFamily="18" charset="0"/>
              </a:rPr>
              <a:t>01.01.2016</a:t>
            </a:r>
            <a:r>
              <a:rPr lang="tr-TR" sz="1200" i="1" dirty="0">
                <a:latin typeface="Times New Roman" panose="02020603050405020304" pitchFamily="18" charset="0"/>
                <a:cs typeface="Times New Roman" panose="02020603050405020304" pitchFamily="18" charset="0"/>
              </a:rPr>
              <a:t> tarihinden itibaren I. ve II. sınıf tüccarlara, kazancı basit usulde tespit edilenlere, defter tutmak zorunda olan çiftçilere, serbest meslek erbabı ile vergiden muaf esnafa, kendi aralarında yapacakları ticari işlemler ile nihai tüketicilerden mal veya hizmet bedeli olarak yapacakları </a:t>
            </a:r>
            <a:r>
              <a:rPr lang="tr-TR" sz="1200" b="1" i="1" dirty="0">
                <a:latin typeface="Times New Roman" panose="02020603050405020304" pitchFamily="18" charset="0"/>
                <a:cs typeface="Times New Roman" panose="02020603050405020304" pitchFamily="18" charset="0"/>
              </a:rPr>
              <a:t>7.000.-TL’yi </a:t>
            </a:r>
            <a:r>
              <a:rPr lang="tr-TR" sz="1200" i="1" dirty="0">
                <a:latin typeface="Times New Roman" panose="02020603050405020304" pitchFamily="18" charset="0"/>
                <a:cs typeface="Times New Roman" panose="02020603050405020304" pitchFamily="18" charset="0"/>
              </a:rPr>
              <a:t>aşan tahsilat ve ödemelerini </a:t>
            </a:r>
            <a:r>
              <a:rPr lang="tr-TR" sz="1200" b="1" i="1" dirty="0">
                <a:latin typeface="Times New Roman" panose="02020603050405020304" pitchFamily="18" charset="0"/>
                <a:cs typeface="Times New Roman" panose="02020603050405020304" pitchFamily="18" charset="0"/>
              </a:rPr>
              <a:t>banka veya özel finans kurumları, kredi kartları veya banka kartları, yahut PTT</a:t>
            </a:r>
            <a:r>
              <a:rPr lang="tr-TR" sz="1200" i="1" dirty="0">
                <a:latin typeface="Times New Roman" panose="02020603050405020304" pitchFamily="18" charset="0"/>
                <a:cs typeface="Times New Roman" panose="02020603050405020304" pitchFamily="18" charset="0"/>
              </a:rPr>
              <a:t> aracı kılınarak yapmaları ve bu kurumlarca düzenlenen hesap belgesi (dekont) veya hesap bildirim cetvelleri ile tevsik etmeleri zorunluluğu getirilmiştir.) </a:t>
            </a:r>
          </a:p>
          <a:p>
            <a:pPr marL="0" indent="0" algn="just">
              <a:lnSpc>
                <a:spcPct val="150000"/>
              </a:lnSpc>
              <a:spcBef>
                <a:spcPts val="0"/>
              </a:spcBef>
              <a:buNone/>
            </a:pPr>
            <a:r>
              <a:rPr lang="tr-TR" sz="1200" b="1" dirty="0">
                <a:latin typeface="Times New Roman" panose="02020603050405020304" pitchFamily="18" charset="0"/>
                <a:cs typeface="Times New Roman" panose="02020603050405020304" pitchFamily="18" charset="0"/>
              </a:rPr>
              <a:t>4-</a:t>
            </a:r>
            <a:r>
              <a:rPr lang="tr-TR" sz="1200" dirty="0">
                <a:latin typeface="Times New Roman" panose="02020603050405020304" pitchFamily="18" charset="0"/>
                <a:cs typeface="Times New Roman" panose="02020603050405020304" pitchFamily="18" charset="0"/>
              </a:rPr>
              <a:t>Vergi Levhası Alma ve Bulundurma Mecburiyeti  (VUK Md:5 ve 408 Sayılı Genel Tebliğ)</a:t>
            </a:r>
          </a:p>
          <a:p>
            <a:pPr marL="0" indent="0" algn="just">
              <a:lnSpc>
                <a:spcPct val="150000"/>
              </a:lnSpc>
              <a:spcBef>
                <a:spcPts val="0"/>
              </a:spcBef>
              <a:buNone/>
            </a:pPr>
            <a:r>
              <a:rPr lang="tr-TR" sz="1200" i="1" dirty="0">
                <a:latin typeface="Times New Roman" panose="02020603050405020304" pitchFamily="18" charset="0"/>
                <a:cs typeface="Times New Roman" panose="02020603050405020304" pitchFamily="18" charset="0"/>
              </a:rPr>
              <a:t>Gelir Vergisi mükellefleri (Kazancı basit usulde tespit edilenler dahil) ile sermaye şirketleri her yıl </a:t>
            </a:r>
            <a:r>
              <a:rPr lang="tr-TR" sz="1200" b="1" i="1" dirty="0">
                <a:latin typeface="Times New Roman" panose="02020603050405020304" pitchFamily="18" charset="0"/>
                <a:cs typeface="Times New Roman" panose="02020603050405020304" pitchFamily="18" charset="0"/>
              </a:rPr>
              <a:t>Mayıs ayının son gününe kadar </a:t>
            </a:r>
            <a:r>
              <a:rPr lang="tr-TR" sz="1200" i="1" dirty="0">
                <a:latin typeface="Times New Roman" panose="02020603050405020304" pitchFamily="18" charset="0"/>
                <a:cs typeface="Times New Roman" panose="02020603050405020304" pitchFamily="18" charset="0"/>
              </a:rPr>
              <a:t>vergi tarhına esas olan kazanç tutarları ile bunlara isabet eden vergi miktarlarını gösteren levhayı </a:t>
            </a:r>
            <a:r>
              <a:rPr lang="tr-TR" sz="1200" b="1" i="1" dirty="0">
                <a:latin typeface="Times New Roman" panose="02020603050405020304" pitchFamily="18" charset="0"/>
                <a:cs typeface="Times New Roman" panose="02020603050405020304" pitchFamily="18" charset="0"/>
              </a:rPr>
              <a:t>almak</a:t>
            </a:r>
            <a:r>
              <a:rPr lang="tr-TR" sz="1200" i="1" dirty="0">
                <a:latin typeface="Times New Roman" panose="02020603050405020304" pitchFamily="18" charset="0"/>
                <a:cs typeface="Times New Roman" panose="02020603050405020304" pitchFamily="18" charset="0"/>
              </a:rPr>
              <a:t> zorundadırlar. İlan ve levhalara ilişkin diğer hususlar Maliye Bakanlığınca belli edilir. </a:t>
            </a:r>
          </a:p>
          <a:p>
            <a:pPr marL="0" indent="0" algn="just">
              <a:lnSpc>
                <a:spcPct val="150000"/>
              </a:lnSpc>
              <a:spcBef>
                <a:spcPts val="0"/>
              </a:spcBef>
              <a:buNone/>
            </a:pPr>
            <a:r>
              <a:rPr lang="tr-TR" sz="1200" b="1" dirty="0">
                <a:latin typeface="Times New Roman" panose="02020603050405020304" pitchFamily="18" charset="0"/>
                <a:cs typeface="Times New Roman" panose="02020603050405020304" pitchFamily="18" charset="0"/>
              </a:rPr>
              <a:t>5- </a:t>
            </a:r>
            <a:r>
              <a:rPr lang="tr-TR" sz="1200" dirty="0">
                <a:latin typeface="Times New Roman" panose="02020603050405020304" pitchFamily="18" charset="0"/>
                <a:cs typeface="Times New Roman" panose="02020603050405020304" pitchFamily="18" charset="0"/>
              </a:rPr>
              <a:t>Diğer Ödevler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27863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4</TotalTime>
  <Words>1025</Words>
  <Application>Microsoft Office PowerPoint</Application>
  <PresentationFormat>Geniş ekran</PresentationFormat>
  <Paragraphs>78</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8</vt:i4>
      </vt:variant>
    </vt:vector>
  </HeadingPairs>
  <TitlesOfParts>
    <vt:vector size="16" baseType="lpstr">
      <vt:lpstr>ＭＳ Ｐゴシック</vt:lpstr>
      <vt:lpstr>Arial</vt:lpstr>
      <vt:lpstr>Calibri</vt:lpstr>
      <vt:lpstr>Calibri Light</vt:lpstr>
      <vt:lpstr>Times New Roman</vt:lpstr>
      <vt:lpstr>Wingdings</vt:lpstr>
      <vt:lpstr>Office Teması</vt:lpstr>
      <vt:lpstr>h.t.</vt:lpstr>
      <vt:lpstr>Tacirin Sorumlulukları</vt:lpstr>
      <vt:lpstr>Tacirin Sorumlulukları</vt:lpstr>
      <vt:lpstr>Tacirin Sorumlulukları</vt:lpstr>
      <vt:lpstr>Tacirin Sorumlulukları</vt:lpstr>
      <vt:lpstr>Tacirin Sorumlulukları</vt:lpstr>
      <vt:lpstr>KAYNAKLAR</vt:lpstr>
      <vt:lpstr>Tacirin Sorumlulukları</vt:lpstr>
      <vt:lpstr>Tacirin Sorumlulukları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Bilanço için mi..? İşletme için mi..?</dc:title>
  <dc:creator>Taşınmaz</dc:creator>
  <cp:lastModifiedBy>Windows Kullanıcısı</cp:lastModifiedBy>
  <cp:revision>6</cp:revision>
  <dcterms:created xsi:type="dcterms:W3CDTF">2020-02-26T08:49:18Z</dcterms:created>
  <dcterms:modified xsi:type="dcterms:W3CDTF">2020-02-29T13:25:14Z</dcterms:modified>
</cp:coreProperties>
</file>