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5A0217A-C791-4BFC-A35A-1E83CC658236}"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378266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5A0217A-C791-4BFC-A35A-1E83CC658236}"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815740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5A0217A-C791-4BFC-A35A-1E83CC658236}"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2734458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5A0217A-C791-4BFC-A35A-1E83CC658236}"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340563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5A0217A-C791-4BFC-A35A-1E83CC658236}"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2880496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5A0217A-C791-4BFC-A35A-1E83CC658236}"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1480214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5A0217A-C791-4BFC-A35A-1E83CC658236}" type="datetimeFigureOut">
              <a:rPr lang="tr-TR" smtClean="0"/>
              <a:t>17.02.2018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49334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5A0217A-C791-4BFC-A35A-1E83CC658236}" type="datetimeFigureOut">
              <a:rPr lang="tr-TR" smtClean="0"/>
              <a:t>17.02.2018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213401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5A0217A-C791-4BFC-A35A-1E83CC658236}" type="datetimeFigureOut">
              <a:rPr lang="tr-TR" smtClean="0"/>
              <a:t>17.02.2018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2041363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5A0217A-C791-4BFC-A35A-1E83CC658236}"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1138951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5A0217A-C791-4BFC-A35A-1E83CC658236}"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7BD10E8-E925-44A0-B845-26CDCBC6C9B1}" type="slidenum">
              <a:rPr lang="tr-TR" smtClean="0"/>
              <a:t>‹#›</a:t>
            </a:fld>
            <a:endParaRPr lang="tr-TR"/>
          </a:p>
        </p:txBody>
      </p:sp>
    </p:spTree>
    <p:extLst>
      <p:ext uri="{BB962C8B-B14F-4D97-AF65-F5344CB8AC3E}">
        <p14:creationId xmlns:p14="http://schemas.microsoft.com/office/powerpoint/2010/main" val="214568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A0217A-C791-4BFC-A35A-1E83CC658236}" type="datetimeFigureOut">
              <a:rPr lang="tr-TR" smtClean="0"/>
              <a:t>17.02.2018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BD10E8-E925-44A0-B845-26CDCBC6C9B1}" type="slidenum">
              <a:rPr lang="tr-TR" smtClean="0"/>
              <a:t>‹#›</a:t>
            </a:fld>
            <a:endParaRPr lang="tr-TR"/>
          </a:p>
        </p:txBody>
      </p:sp>
    </p:spTree>
    <p:extLst>
      <p:ext uri="{BB962C8B-B14F-4D97-AF65-F5344CB8AC3E}">
        <p14:creationId xmlns:p14="http://schemas.microsoft.com/office/powerpoint/2010/main" val="175466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images.google.com.tr/imgres?imgurl=http://2.bp.blogspot.com/_KbLvCmz5Yak/Scudgy85eLI/AAAAAAAAB28/vuZ9WEuCcMY/s320/bilim.jpg&amp;imgrefurl=http://xhami.blogspot.com/2009/03/bilim-tarihi.html&amp;usg=__kPKpBenVa56MopudecpHFfzal74=&amp;h=320&amp;w=320&amp;sz=17&amp;hl=tr&amp;start=145&amp;tbnid=RHuIqf1x3kbu5M:&amp;tbnh=118&amp;tbnw=118&amp;prev=/images%3Fq%3Dbilim%26gbv%3D2%26ndsp%3D20%26hl%3Dtr%26sa%3DN%26start%3D140" TargetMode="Externa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hyperlink" Target="http://images.google.com.tr/imgres?imgurl=http://bp3.blogger.com/_BKY_Zn6NOQA/R0LWq_rUHfI/AAAAAAAADq0/k7KZb5mYpSU/s400/BilimCocuk_Kasim07_Kitap_Yazisi_Bengi.jpg&amp;imgrefurl=http://cocuksu.bloggum.com/yazilar/tag/%25C3%25A7ocuk/&amp;usg=__PBwtOazpSXxofC-GY-Ne9hkuVK4=&amp;h=293&amp;w=400&amp;sz=28&amp;hl=tr&amp;start=224&amp;tbnid=fU1ou2F0b3sa-M:&amp;tbnh=91&amp;tbnw=124&amp;prev=/images%3Fq%3Dbilim%26gbv%3D2%26ndsp%3D20%26hl%3Dtr%26sa%3DN%26start%3D22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1847851" y="404814"/>
            <a:ext cx="8569325" cy="672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2000">
                <a:latin typeface="Comic Sans MS" panose="030F0702030302020204" pitchFamily="66" charset="0"/>
              </a:rPr>
              <a:t>Derslerdeki bilimsel sorgulama yönteminin  geliştirilmesine yardımcı olması amacıyla oluşturulan “sorgulama çerçevesi”, sorgulamanın gözleme dayanan bir soru ile başlayıp ve  soruya, delile dayanan bir çözüm bulunması gerektiğini vurgulayarak dersler sırasında uygulanması gereken basamakları aşağıda şekilde sıralamaktadır. </a:t>
            </a:r>
          </a:p>
          <a:p>
            <a:endParaRPr lang="tr-TR" altLang="tr-TR" sz="2000">
              <a:latin typeface="Comic Sans MS" panose="030F0702030302020204" pitchFamily="66" charset="0"/>
            </a:endParaRPr>
          </a:p>
          <a:p>
            <a:endParaRPr lang="tr-TR" altLang="tr-TR" sz="2000">
              <a:latin typeface="Comic Sans MS" panose="030F0702030302020204" pitchFamily="66" charset="0"/>
            </a:endParaRPr>
          </a:p>
          <a:p>
            <a:pPr>
              <a:lnSpc>
                <a:spcPct val="125000"/>
              </a:lnSpc>
            </a:pPr>
            <a:r>
              <a:rPr lang="tr-TR" altLang="tr-TR" sz="2000" b="1">
                <a:solidFill>
                  <a:srgbClr val="FF0000"/>
                </a:solidFill>
                <a:latin typeface="Comic Sans MS" panose="030F0702030302020204" pitchFamily="66" charset="0"/>
              </a:rPr>
              <a:t>A. Sorunun Oluşturulması</a:t>
            </a:r>
          </a:p>
          <a:p>
            <a:pPr>
              <a:lnSpc>
                <a:spcPct val="125000"/>
              </a:lnSpc>
              <a:buFontTx/>
              <a:buChar char="•"/>
            </a:pPr>
            <a:r>
              <a:rPr lang="tr-TR" altLang="tr-TR" sz="2000">
                <a:latin typeface="Comic Sans MS" panose="030F0702030302020204" pitchFamily="66" charset="0"/>
              </a:rPr>
              <a:t> Ne bulmak istiyorum? (Sorunun oluşturulması)</a:t>
            </a:r>
          </a:p>
          <a:p>
            <a:pPr>
              <a:lnSpc>
                <a:spcPct val="125000"/>
              </a:lnSpc>
            </a:pPr>
            <a:r>
              <a:rPr lang="tr-TR" altLang="tr-TR" sz="2000">
                <a:latin typeface="Comic Sans MS" panose="030F0702030302020204" pitchFamily="66" charset="0"/>
              </a:rPr>
              <a:t>Hipotezin Kurulması</a:t>
            </a:r>
          </a:p>
          <a:p>
            <a:pPr>
              <a:lnSpc>
                <a:spcPct val="125000"/>
              </a:lnSpc>
              <a:buFontTx/>
              <a:buChar char="•"/>
            </a:pPr>
            <a:r>
              <a:rPr lang="tr-TR" altLang="tr-TR" sz="2000">
                <a:latin typeface="Comic Sans MS" panose="030F0702030302020204" pitchFamily="66" charset="0"/>
              </a:rPr>
              <a:t> Ne olacağını düşünüyorum?</a:t>
            </a:r>
          </a:p>
          <a:p>
            <a:pPr>
              <a:lnSpc>
                <a:spcPct val="125000"/>
              </a:lnSpc>
            </a:pPr>
            <a:endParaRPr lang="tr-TR" altLang="tr-TR" sz="2000">
              <a:latin typeface="Comic Sans MS" panose="030F0702030302020204" pitchFamily="66" charset="0"/>
            </a:endParaRPr>
          </a:p>
          <a:p>
            <a:endParaRPr lang="tr-TR" altLang="tr-TR" sz="2000">
              <a:latin typeface="Comic Sans MS" panose="030F0702030302020204" pitchFamily="66" charset="0"/>
            </a:endParaRPr>
          </a:p>
          <a:p>
            <a:pPr>
              <a:lnSpc>
                <a:spcPct val="125000"/>
              </a:lnSpc>
            </a:pPr>
            <a:r>
              <a:rPr lang="tr-TR" altLang="tr-TR" sz="2000" b="1">
                <a:solidFill>
                  <a:srgbClr val="FF0000"/>
                </a:solidFill>
                <a:latin typeface="Comic Sans MS" panose="030F0702030302020204" pitchFamily="66" charset="0"/>
              </a:rPr>
              <a:t>B. Planlama</a:t>
            </a:r>
          </a:p>
          <a:p>
            <a:pPr>
              <a:lnSpc>
                <a:spcPct val="125000"/>
              </a:lnSpc>
              <a:buFontTx/>
              <a:buChar char="•"/>
            </a:pPr>
            <a:r>
              <a:rPr lang="tr-TR" altLang="tr-TR" sz="2000">
                <a:latin typeface="Comic Sans MS" panose="030F0702030302020204" pitchFamily="66" charset="0"/>
              </a:rPr>
              <a:t> Hangi materyallere ihtiyacım olacak?</a:t>
            </a:r>
          </a:p>
          <a:p>
            <a:pPr>
              <a:lnSpc>
                <a:spcPct val="125000"/>
              </a:lnSpc>
              <a:buFontTx/>
              <a:buChar char="•"/>
            </a:pPr>
            <a:r>
              <a:rPr lang="tr-TR" altLang="tr-TR" sz="2000">
                <a:latin typeface="Comic Sans MS" panose="030F0702030302020204" pitchFamily="66" charset="0"/>
              </a:rPr>
              <a:t> Bilgiyi toplamam için hangi adım ya da süreçler olacak? </a:t>
            </a:r>
          </a:p>
          <a:p>
            <a:pPr>
              <a:lnSpc>
                <a:spcPct val="125000"/>
              </a:lnSpc>
              <a:buFontTx/>
              <a:buChar char="•"/>
            </a:pPr>
            <a:r>
              <a:rPr lang="tr-TR" altLang="tr-TR" sz="2000">
                <a:latin typeface="Comic Sans MS" panose="030F0702030302020204" pitchFamily="66" charset="0"/>
              </a:rPr>
              <a:t> Nasıl gözlemleyeceğim ve sonuçları nasıl kaydedeceğim?</a:t>
            </a:r>
          </a:p>
          <a:p>
            <a:endParaRPr lang="tr-TR" altLang="tr-TR" sz="2000">
              <a:latin typeface="Comic Sans MS" panose="030F0702030302020204" pitchFamily="66" charset="0"/>
            </a:endParaRPr>
          </a:p>
          <a:p>
            <a:pPr>
              <a:spcBef>
                <a:spcPct val="50000"/>
              </a:spcBef>
            </a:pPr>
            <a:endParaRPr lang="tr-TR" altLang="tr-TR" sz="2000">
              <a:latin typeface="Comic Sans MS" panose="030F0702030302020204" pitchFamily="66" charset="0"/>
            </a:endParaRPr>
          </a:p>
        </p:txBody>
      </p:sp>
      <p:pic>
        <p:nvPicPr>
          <p:cNvPr id="16389" name="Picture 5" descr="MCj0234625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8025" y="2492376"/>
            <a:ext cx="1631950" cy="1820863"/>
          </a:xfrm>
          <a:prstGeom prst="rect">
            <a:avLst/>
          </a:prstGeom>
          <a:noFill/>
          <a:extLst>
            <a:ext uri="{909E8E84-426E-40DD-AFC4-6F175D3DCCD1}">
              <a14:hiddenFill xmlns:a14="http://schemas.microsoft.com/office/drawing/2010/main">
                <a:solidFill>
                  <a:srgbClr val="FFFFFF"/>
                </a:solidFill>
              </a14:hiddenFill>
            </a:ext>
          </a:extLst>
        </p:spPr>
      </p:pic>
      <p:pic>
        <p:nvPicPr>
          <p:cNvPr id="16390" name="Picture 6" descr="MCj024035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5726" y="4581526"/>
            <a:ext cx="1406525" cy="1831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15100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6388">
                                            <p:txEl>
                                              <p:pRg st="0" end="0"/>
                                            </p:txEl>
                                          </p:spTgt>
                                        </p:tgtEl>
                                        <p:attrNameLst>
                                          <p:attrName>style.visibility</p:attrName>
                                        </p:attrNameLst>
                                      </p:cBhvr>
                                      <p:to>
                                        <p:strVal val="visible"/>
                                      </p:to>
                                    </p:set>
                                    <p:anim to="" calcmode="lin" valueType="num">
                                      <p:cBhvr>
                                        <p:cTn id="7" dur="1" fill="hold"/>
                                        <p:tgtEl>
                                          <p:spTgt spid="16388">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16388">
                                            <p:txEl>
                                              <p:pRg st="3" end="3"/>
                                            </p:txEl>
                                          </p:spTgt>
                                        </p:tgtEl>
                                        <p:attrNameLst>
                                          <p:attrName>style.visibility</p:attrName>
                                        </p:attrNameLst>
                                      </p:cBhvr>
                                      <p:to>
                                        <p:strVal val="visible"/>
                                      </p:to>
                                    </p:set>
                                    <p:anim to="" calcmode="lin" valueType="num">
                                      <p:cBhvr>
                                        <p:cTn id="12" dur="1" fill="hold"/>
                                        <p:tgtEl>
                                          <p:spTgt spid="16388">
                                            <p:txEl>
                                              <p:pRg st="3" end="3"/>
                                            </p:txEl>
                                          </p:spTgt>
                                        </p:tgtEl>
                                        <p:attrNameLst>
                                          <p:attrName/>
                                        </p:attrNameLst>
                                      </p:cBhvr>
                                    </p:anim>
                                  </p:childTnLst>
                                </p:cTn>
                              </p:par>
                              <p:par>
                                <p:cTn id="13" presetID="24" presetClass="entr" presetSubtype="0" fill="hold" nodeType="withEffect">
                                  <p:stCondLst>
                                    <p:cond delay="0"/>
                                  </p:stCondLst>
                                  <p:childTnLst>
                                    <p:set>
                                      <p:cBhvr>
                                        <p:cTn id="14" dur="1" fill="hold">
                                          <p:stCondLst>
                                            <p:cond delay="0"/>
                                          </p:stCondLst>
                                        </p:cTn>
                                        <p:tgtEl>
                                          <p:spTgt spid="16388">
                                            <p:txEl>
                                              <p:pRg st="4" end="4"/>
                                            </p:txEl>
                                          </p:spTgt>
                                        </p:tgtEl>
                                        <p:attrNameLst>
                                          <p:attrName>style.visibility</p:attrName>
                                        </p:attrNameLst>
                                      </p:cBhvr>
                                      <p:to>
                                        <p:strVal val="visible"/>
                                      </p:to>
                                    </p:set>
                                    <p:anim to="" calcmode="lin" valueType="num">
                                      <p:cBhvr>
                                        <p:cTn id="15" dur="1" fill="hold"/>
                                        <p:tgtEl>
                                          <p:spTgt spid="16388">
                                            <p:txEl>
                                              <p:pRg st="4" end="4"/>
                                            </p:txEl>
                                          </p:spTgt>
                                        </p:tgtEl>
                                        <p:attrNameLst>
                                          <p:attrName/>
                                        </p:attrNameLst>
                                      </p:cBhvr>
                                    </p:anim>
                                  </p:childTnLst>
                                </p:cTn>
                              </p:par>
                              <p:par>
                                <p:cTn id="16" presetID="24" presetClass="entr" presetSubtype="0" fill="hold" nodeType="withEffect">
                                  <p:stCondLst>
                                    <p:cond delay="0"/>
                                  </p:stCondLst>
                                  <p:childTnLst>
                                    <p:set>
                                      <p:cBhvr>
                                        <p:cTn id="17" dur="1" fill="hold">
                                          <p:stCondLst>
                                            <p:cond delay="0"/>
                                          </p:stCondLst>
                                        </p:cTn>
                                        <p:tgtEl>
                                          <p:spTgt spid="16388">
                                            <p:txEl>
                                              <p:pRg st="5" end="5"/>
                                            </p:txEl>
                                          </p:spTgt>
                                        </p:tgtEl>
                                        <p:attrNameLst>
                                          <p:attrName>style.visibility</p:attrName>
                                        </p:attrNameLst>
                                      </p:cBhvr>
                                      <p:to>
                                        <p:strVal val="visible"/>
                                      </p:to>
                                    </p:set>
                                    <p:anim to="" calcmode="lin" valueType="num">
                                      <p:cBhvr>
                                        <p:cTn id="18" dur="1" fill="hold"/>
                                        <p:tgtEl>
                                          <p:spTgt spid="16388">
                                            <p:txEl>
                                              <p:pRg st="5" end="5"/>
                                            </p:txEl>
                                          </p:spTgt>
                                        </p:tgtEl>
                                        <p:attrNameLst>
                                          <p:attrName/>
                                        </p:attrNameLst>
                                      </p:cBhvr>
                                    </p:anim>
                                  </p:childTnLst>
                                </p:cTn>
                              </p:par>
                              <p:par>
                                <p:cTn id="19" presetID="24" presetClass="entr" presetSubtype="0" fill="hold" nodeType="withEffect">
                                  <p:stCondLst>
                                    <p:cond delay="0"/>
                                  </p:stCondLst>
                                  <p:childTnLst>
                                    <p:set>
                                      <p:cBhvr>
                                        <p:cTn id="20" dur="1" fill="hold">
                                          <p:stCondLst>
                                            <p:cond delay="0"/>
                                          </p:stCondLst>
                                        </p:cTn>
                                        <p:tgtEl>
                                          <p:spTgt spid="16388">
                                            <p:txEl>
                                              <p:pRg st="6" end="6"/>
                                            </p:txEl>
                                          </p:spTgt>
                                        </p:tgtEl>
                                        <p:attrNameLst>
                                          <p:attrName>style.visibility</p:attrName>
                                        </p:attrNameLst>
                                      </p:cBhvr>
                                      <p:to>
                                        <p:strVal val="visible"/>
                                      </p:to>
                                    </p:set>
                                    <p:anim to="" calcmode="lin" valueType="num">
                                      <p:cBhvr>
                                        <p:cTn id="21" dur="1" fill="hold"/>
                                        <p:tgtEl>
                                          <p:spTgt spid="16388">
                                            <p:txEl>
                                              <p:pRg st="6" end="6"/>
                                            </p:txEl>
                                          </p:spTgt>
                                        </p:tgtEl>
                                        <p:attrNameLst>
                                          <p:attrName/>
                                        </p:attrNameLst>
                                      </p:cBhvr>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4" presetClass="entr" presetSubtype="0" fill="hold" nodeType="clickEffect">
                                  <p:stCondLst>
                                    <p:cond delay="0"/>
                                  </p:stCondLst>
                                  <p:childTnLst>
                                    <p:set>
                                      <p:cBhvr>
                                        <p:cTn id="25" dur="1" fill="hold">
                                          <p:stCondLst>
                                            <p:cond delay="0"/>
                                          </p:stCondLst>
                                        </p:cTn>
                                        <p:tgtEl>
                                          <p:spTgt spid="16388">
                                            <p:txEl>
                                              <p:pRg st="9" end="9"/>
                                            </p:txEl>
                                          </p:spTgt>
                                        </p:tgtEl>
                                        <p:attrNameLst>
                                          <p:attrName>style.visibility</p:attrName>
                                        </p:attrNameLst>
                                      </p:cBhvr>
                                      <p:to>
                                        <p:strVal val="visible"/>
                                      </p:to>
                                    </p:set>
                                    <p:anim to="" calcmode="lin" valueType="num">
                                      <p:cBhvr>
                                        <p:cTn id="26" dur="1" fill="hold"/>
                                        <p:tgtEl>
                                          <p:spTgt spid="16388">
                                            <p:txEl>
                                              <p:pRg st="9" end="9"/>
                                            </p:txEl>
                                          </p:spTgt>
                                        </p:tgtEl>
                                        <p:attrNameLst>
                                          <p:attrName/>
                                        </p:attrNameLst>
                                      </p:cBhvr>
                                    </p:anim>
                                  </p:childTnLst>
                                </p:cTn>
                              </p:par>
                              <p:par>
                                <p:cTn id="27" presetID="24" presetClass="entr" presetSubtype="0" fill="hold" nodeType="withEffect">
                                  <p:stCondLst>
                                    <p:cond delay="0"/>
                                  </p:stCondLst>
                                  <p:childTnLst>
                                    <p:set>
                                      <p:cBhvr>
                                        <p:cTn id="28" dur="1" fill="hold">
                                          <p:stCondLst>
                                            <p:cond delay="0"/>
                                          </p:stCondLst>
                                        </p:cTn>
                                        <p:tgtEl>
                                          <p:spTgt spid="16388">
                                            <p:txEl>
                                              <p:pRg st="10" end="10"/>
                                            </p:txEl>
                                          </p:spTgt>
                                        </p:tgtEl>
                                        <p:attrNameLst>
                                          <p:attrName>style.visibility</p:attrName>
                                        </p:attrNameLst>
                                      </p:cBhvr>
                                      <p:to>
                                        <p:strVal val="visible"/>
                                      </p:to>
                                    </p:set>
                                    <p:anim to="" calcmode="lin" valueType="num">
                                      <p:cBhvr>
                                        <p:cTn id="29" dur="1" fill="hold"/>
                                        <p:tgtEl>
                                          <p:spTgt spid="16388">
                                            <p:txEl>
                                              <p:pRg st="10" end="10"/>
                                            </p:txEl>
                                          </p:spTgt>
                                        </p:tgtEl>
                                        <p:attrNameLst>
                                          <p:attrName/>
                                        </p:attrNameLst>
                                      </p:cBhvr>
                                    </p:anim>
                                  </p:childTnLst>
                                </p:cTn>
                              </p:par>
                              <p:par>
                                <p:cTn id="30" presetID="24" presetClass="entr" presetSubtype="0" fill="hold" nodeType="withEffect">
                                  <p:stCondLst>
                                    <p:cond delay="0"/>
                                  </p:stCondLst>
                                  <p:childTnLst>
                                    <p:set>
                                      <p:cBhvr>
                                        <p:cTn id="31" dur="1" fill="hold">
                                          <p:stCondLst>
                                            <p:cond delay="0"/>
                                          </p:stCondLst>
                                        </p:cTn>
                                        <p:tgtEl>
                                          <p:spTgt spid="16388">
                                            <p:txEl>
                                              <p:pRg st="11" end="11"/>
                                            </p:txEl>
                                          </p:spTgt>
                                        </p:tgtEl>
                                        <p:attrNameLst>
                                          <p:attrName>style.visibility</p:attrName>
                                        </p:attrNameLst>
                                      </p:cBhvr>
                                      <p:to>
                                        <p:strVal val="visible"/>
                                      </p:to>
                                    </p:set>
                                    <p:anim to="" calcmode="lin" valueType="num">
                                      <p:cBhvr>
                                        <p:cTn id="32" dur="1" fill="hold"/>
                                        <p:tgtEl>
                                          <p:spTgt spid="16388">
                                            <p:txEl>
                                              <p:pRg st="11" end="11"/>
                                            </p:txEl>
                                          </p:spTgt>
                                        </p:tgtEl>
                                        <p:attrNameLst>
                                          <p:attrName/>
                                        </p:attrNameLst>
                                      </p:cBhvr>
                                    </p:anim>
                                  </p:childTnLst>
                                </p:cTn>
                              </p:par>
                              <p:par>
                                <p:cTn id="33" presetID="24" presetClass="entr" presetSubtype="0" fill="hold" nodeType="withEffect">
                                  <p:stCondLst>
                                    <p:cond delay="0"/>
                                  </p:stCondLst>
                                  <p:childTnLst>
                                    <p:set>
                                      <p:cBhvr>
                                        <p:cTn id="34" dur="1" fill="hold">
                                          <p:stCondLst>
                                            <p:cond delay="0"/>
                                          </p:stCondLst>
                                        </p:cTn>
                                        <p:tgtEl>
                                          <p:spTgt spid="16388">
                                            <p:txEl>
                                              <p:pRg st="12" end="12"/>
                                            </p:txEl>
                                          </p:spTgt>
                                        </p:tgtEl>
                                        <p:attrNameLst>
                                          <p:attrName>style.visibility</p:attrName>
                                        </p:attrNameLst>
                                      </p:cBhvr>
                                      <p:to>
                                        <p:strVal val="visible"/>
                                      </p:to>
                                    </p:set>
                                    <p:anim to="" calcmode="lin" valueType="num">
                                      <p:cBhvr>
                                        <p:cTn id="35" dur="1" fill="hold"/>
                                        <p:tgtEl>
                                          <p:spTgt spid="16388">
                                            <p:txEl>
                                              <p:pRg st="12" end="1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1847851" y="333376"/>
            <a:ext cx="85693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a:p>
        </p:txBody>
      </p:sp>
      <p:sp>
        <p:nvSpPr>
          <p:cNvPr id="17413" name="Text Box 5"/>
          <p:cNvSpPr txBox="1">
            <a:spLocks noChangeArrowheads="1"/>
          </p:cNvSpPr>
          <p:nvPr/>
        </p:nvSpPr>
        <p:spPr bwMode="auto">
          <a:xfrm>
            <a:off x="1847851" y="549276"/>
            <a:ext cx="8569325" cy="588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tr-TR" altLang="tr-TR" sz="2000" b="1">
                <a:solidFill>
                  <a:srgbClr val="FF0000"/>
                </a:solidFill>
                <a:latin typeface="Comic Sans MS" panose="030F0702030302020204" pitchFamily="66" charset="0"/>
              </a:rPr>
              <a:t>C. Uygulama</a:t>
            </a:r>
          </a:p>
          <a:p>
            <a:pPr>
              <a:lnSpc>
                <a:spcPct val="125000"/>
              </a:lnSpc>
            </a:pPr>
            <a:r>
              <a:rPr lang="tr-TR" altLang="tr-TR" sz="2000">
                <a:latin typeface="Comic Sans MS" panose="030F0702030302020204" pitchFamily="66" charset="0"/>
              </a:rPr>
              <a:t>Materyallerin Toplanması</a:t>
            </a:r>
          </a:p>
          <a:p>
            <a:pPr>
              <a:lnSpc>
                <a:spcPct val="125000"/>
              </a:lnSpc>
              <a:buFontTx/>
              <a:buChar char="•"/>
            </a:pPr>
            <a:r>
              <a:rPr lang="tr-TR" altLang="tr-TR" sz="2000">
                <a:latin typeface="Comic Sans MS" panose="030F0702030302020204" pitchFamily="66" charset="0"/>
              </a:rPr>
              <a:t> Planımı uygularken hangi materyallere ihtiyacım olacak?</a:t>
            </a:r>
          </a:p>
          <a:p>
            <a:pPr>
              <a:lnSpc>
                <a:spcPct val="125000"/>
              </a:lnSpc>
            </a:pPr>
            <a:r>
              <a:rPr lang="tr-TR" altLang="tr-TR" sz="2000">
                <a:latin typeface="Comic Sans MS" panose="030F0702030302020204" pitchFamily="66" charset="0"/>
              </a:rPr>
              <a:t>Sürecin İzlenmesi</a:t>
            </a:r>
          </a:p>
          <a:p>
            <a:pPr>
              <a:lnSpc>
                <a:spcPct val="125000"/>
              </a:lnSpc>
              <a:buFontTx/>
              <a:buChar char="•"/>
            </a:pPr>
            <a:r>
              <a:rPr lang="tr-TR" altLang="tr-TR" sz="2000">
                <a:latin typeface="Comic Sans MS" panose="030F0702030302020204" pitchFamily="66" charset="0"/>
              </a:rPr>
              <a:t> Planımı yürütmek için hangi basamaklar yer olacak</a:t>
            </a:r>
          </a:p>
          <a:p>
            <a:pPr>
              <a:lnSpc>
                <a:spcPct val="125000"/>
              </a:lnSpc>
            </a:pPr>
            <a:r>
              <a:rPr lang="tr-TR" altLang="tr-TR" sz="2000">
                <a:latin typeface="Comic Sans MS" panose="030F0702030302020204" pitchFamily="66" charset="0"/>
              </a:rPr>
              <a:t>Gözlem ve Sonuçların Kaydedilmesi</a:t>
            </a:r>
          </a:p>
          <a:p>
            <a:pPr>
              <a:lnSpc>
                <a:spcPct val="125000"/>
              </a:lnSpc>
              <a:buFontTx/>
              <a:buChar char="•"/>
            </a:pPr>
            <a:r>
              <a:rPr lang="tr-TR" altLang="tr-TR" sz="2000">
                <a:latin typeface="Comic Sans MS" panose="030F0702030302020204" pitchFamily="66" charset="0"/>
              </a:rPr>
              <a:t> Planımı uyguladıktan sonraki olaylar nelerdir?</a:t>
            </a:r>
          </a:p>
          <a:p>
            <a:pPr>
              <a:lnSpc>
                <a:spcPct val="125000"/>
              </a:lnSpc>
              <a:buFontTx/>
              <a:buChar char="•"/>
            </a:pPr>
            <a:r>
              <a:rPr lang="tr-TR" altLang="tr-TR" sz="2000">
                <a:latin typeface="Comic Sans MS" panose="030F0702030302020204" pitchFamily="66" charset="0"/>
              </a:rPr>
              <a:t> Neler gözlemliyorum?</a:t>
            </a:r>
          </a:p>
          <a:p>
            <a:pPr>
              <a:lnSpc>
                <a:spcPct val="125000"/>
              </a:lnSpc>
              <a:buFontTx/>
              <a:buChar char="•"/>
            </a:pPr>
            <a:r>
              <a:rPr lang="tr-TR" altLang="tr-TR" sz="2000">
                <a:latin typeface="Comic Sans MS" panose="030F0702030302020204" pitchFamily="66" charset="0"/>
              </a:rPr>
              <a:t> Sonuçlarımı nasıl gösterebilirim? (Grafik, tablo vb)</a:t>
            </a:r>
          </a:p>
          <a:p>
            <a:pPr>
              <a:lnSpc>
                <a:spcPct val="125000"/>
              </a:lnSpc>
            </a:pPr>
            <a:endParaRPr lang="tr-TR" altLang="tr-TR" sz="2000">
              <a:latin typeface="Comic Sans MS" panose="030F0702030302020204" pitchFamily="66" charset="0"/>
            </a:endParaRPr>
          </a:p>
          <a:p>
            <a:pPr>
              <a:lnSpc>
                <a:spcPct val="125000"/>
              </a:lnSpc>
            </a:pPr>
            <a:r>
              <a:rPr lang="tr-TR" altLang="tr-TR" sz="2000" b="1">
                <a:solidFill>
                  <a:srgbClr val="FF0000"/>
                </a:solidFill>
                <a:latin typeface="Comic Sans MS" panose="030F0702030302020204" pitchFamily="66" charset="0"/>
              </a:rPr>
              <a:t>D. Sonuçlandırma</a:t>
            </a:r>
          </a:p>
          <a:p>
            <a:pPr>
              <a:lnSpc>
                <a:spcPct val="125000"/>
              </a:lnSpc>
            </a:pPr>
            <a:r>
              <a:rPr lang="tr-TR" altLang="tr-TR" sz="2000">
                <a:latin typeface="Comic Sans MS" panose="030F0702030302020204" pitchFamily="66" charset="0"/>
              </a:rPr>
              <a:t>Bir Karar Oluşturulması</a:t>
            </a:r>
          </a:p>
          <a:p>
            <a:pPr>
              <a:lnSpc>
                <a:spcPct val="125000"/>
              </a:lnSpc>
              <a:buFontTx/>
              <a:buChar char="•"/>
            </a:pPr>
            <a:r>
              <a:rPr lang="tr-TR" altLang="tr-TR" sz="2000">
                <a:latin typeface="Comic Sans MS" panose="030F0702030302020204" pitchFamily="66" charset="0"/>
              </a:rPr>
              <a:t> Ne buldum?</a:t>
            </a:r>
          </a:p>
          <a:p>
            <a:pPr>
              <a:lnSpc>
                <a:spcPct val="125000"/>
              </a:lnSpc>
              <a:buFontTx/>
              <a:buChar char="•"/>
            </a:pPr>
            <a:r>
              <a:rPr lang="tr-TR" altLang="tr-TR" sz="2000">
                <a:latin typeface="Comic Sans MS" panose="030F0702030302020204" pitchFamily="66" charset="0"/>
              </a:rPr>
              <a:t> Benim hipotezim kanıtlarla desteklendi mi?</a:t>
            </a:r>
          </a:p>
          <a:p>
            <a:pPr>
              <a:spcBef>
                <a:spcPct val="50000"/>
              </a:spcBef>
            </a:pPr>
            <a:endParaRPr lang="tr-TR" altLang="tr-TR" sz="2000">
              <a:latin typeface="Comic Sans MS" panose="030F0702030302020204" pitchFamily="66" charset="0"/>
            </a:endParaRPr>
          </a:p>
        </p:txBody>
      </p:sp>
      <p:pic>
        <p:nvPicPr>
          <p:cNvPr id="17414" name="Picture 6" descr="bili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5725" y="1125538"/>
            <a:ext cx="1123950" cy="1123950"/>
          </a:xfrm>
          <a:prstGeom prst="rect">
            <a:avLst/>
          </a:prstGeom>
          <a:noFill/>
          <a:extLst>
            <a:ext uri="{909E8E84-426E-40DD-AFC4-6F175D3DCCD1}">
              <a14:hiddenFill xmlns:a14="http://schemas.microsoft.com/office/drawing/2010/main">
                <a:solidFill>
                  <a:srgbClr val="FFFFFF"/>
                </a:solidFill>
              </a14:hiddenFill>
            </a:ext>
          </a:extLst>
        </p:spPr>
      </p:pic>
      <p:pic>
        <p:nvPicPr>
          <p:cNvPr id="17415" name="Picture 7" descr="BilimCocuk_Kasim07_Kitap_Yazisi_Bengi">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19963" y="3938589"/>
            <a:ext cx="2952750" cy="21669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6943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2063750" y="549276"/>
            <a:ext cx="8280400" cy="321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tr-TR" altLang="tr-TR" sz="2000" b="1">
                <a:solidFill>
                  <a:srgbClr val="FF0000"/>
                </a:solidFill>
                <a:latin typeface="Comic Sans MS" panose="030F0702030302020204" pitchFamily="66" charset="0"/>
              </a:rPr>
              <a:t>E. Raporlaştırma</a:t>
            </a:r>
          </a:p>
          <a:p>
            <a:pPr>
              <a:lnSpc>
                <a:spcPct val="125000"/>
              </a:lnSpc>
            </a:pPr>
            <a:r>
              <a:rPr lang="tr-TR" altLang="tr-TR" sz="2000">
                <a:latin typeface="Comic Sans MS" panose="030F0702030302020204" pitchFamily="66" charset="0"/>
              </a:rPr>
              <a:t>Sonuçların Paylaşılması (İnformal)</a:t>
            </a:r>
          </a:p>
          <a:p>
            <a:pPr>
              <a:lnSpc>
                <a:spcPct val="125000"/>
              </a:lnSpc>
              <a:buFontTx/>
              <a:buChar char="•"/>
            </a:pPr>
            <a:r>
              <a:rPr lang="tr-TR" altLang="tr-TR" sz="2000">
                <a:latin typeface="Comic Sans MS" panose="030F0702030302020204" pitchFamily="66" charset="0"/>
              </a:rPr>
              <a:t> Benim aktivitemle ilgili başkalarına neler söylemek istiyorum?</a:t>
            </a:r>
          </a:p>
          <a:p>
            <a:pPr>
              <a:lnSpc>
                <a:spcPct val="125000"/>
              </a:lnSpc>
            </a:pPr>
            <a:endParaRPr lang="tr-TR" altLang="tr-TR" sz="2000">
              <a:latin typeface="Comic Sans MS" panose="030F0702030302020204" pitchFamily="66" charset="0"/>
            </a:endParaRPr>
          </a:p>
          <a:p>
            <a:pPr>
              <a:lnSpc>
                <a:spcPct val="125000"/>
              </a:lnSpc>
            </a:pPr>
            <a:r>
              <a:rPr lang="tr-TR" altLang="tr-TR" sz="2000">
                <a:latin typeface="Comic Sans MS" panose="030F0702030302020204" pitchFamily="66" charset="0"/>
              </a:rPr>
              <a:t>Rapor Süreci (Formal)</a:t>
            </a:r>
          </a:p>
          <a:p>
            <a:pPr>
              <a:lnSpc>
                <a:spcPct val="125000"/>
              </a:lnSpc>
            </a:pPr>
            <a:r>
              <a:rPr lang="tr-TR" altLang="tr-TR" sz="2000">
                <a:latin typeface="Comic Sans MS" panose="030F0702030302020204" pitchFamily="66" charset="0"/>
              </a:rPr>
              <a:t>Diğerlerinin öğrenebileceği ne yaptığının kaydedilmesi.</a:t>
            </a:r>
          </a:p>
          <a:p>
            <a:pPr>
              <a:lnSpc>
                <a:spcPct val="125000"/>
              </a:lnSpc>
              <a:buFontTx/>
              <a:buChar char="•"/>
            </a:pPr>
            <a:r>
              <a:rPr lang="tr-TR" altLang="tr-TR" sz="2000">
                <a:latin typeface="Comic Sans MS" panose="030F0702030302020204" pitchFamily="66" charset="0"/>
              </a:rPr>
              <a:t> Bilgilerimi anlatmanın (ifade etmenin) farklı yollarını düşünmek.</a:t>
            </a:r>
          </a:p>
          <a:p>
            <a:pPr>
              <a:spcBef>
                <a:spcPct val="50000"/>
              </a:spcBef>
            </a:pPr>
            <a:endParaRPr lang="tr-TR" altLang="tr-TR" sz="2000">
              <a:latin typeface="Comic Sans MS" panose="030F0702030302020204" pitchFamily="66" charset="0"/>
            </a:endParaRPr>
          </a:p>
        </p:txBody>
      </p:sp>
    </p:spTree>
    <p:extLst>
      <p:ext uri="{BB962C8B-B14F-4D97-AF65-F5344CB8AC3E}">
        <p14:creationId xmlns:p14="http://schemas.microsoft.com/office/powerpoint/2010/main" val="879992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type="subTitle" idx="1"/>
          </p:nvPr>
        </p:nvSpPr>
        <p:spPr>
          <a:xfrm>
            <a:off x="2424113" y="2492375"/>
            <a:ext cx="7416800" cy="1657350"/>
          </a:xfrm>
        </p:spPr>
        <p:txBody>
          <a:bodyPr/>
          <a:lstStyle/>
          <a:p>
            <a:r>
              <a:rPr lang="tr-TR" altLang="tr-TR" sz="2800" b="1" i="1"/>
              <a:t>Bilimsel sorgulamanın özü, öğrencilerin verilerin analizi ile araştırma sorularına cevap buldukları aktif çalışma sürecidir. </a:t>
            </a:r>
          </a:p>
        </p:txBody>
      </p:sp>
    </p:spTree>
    <p:extLst>
      <p:ext uri="{BB962C8B-B14F-4D97-AF65-F5344CB8AC3E}">
        <p14:creationId xmlns:p14="http://schemas.microsoft.com/office/powerpoint/2010/main" val="2963263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Rectangle 6"/>
          <p:cNvSpPr>
            <a:spLocks noGrp="1" noChangeArrowheads="1"/>
          </p:cNvSpPr>
          <p:nvPr>
            <p:ph type="title"/>
          </p:nvPr>
        </p:nvSpPr>
        <p:spPr>
          <a:xfrm>
            <a:off x="1774826" y="260350"/>
            <a:ext cx="8893175" cy="1143000"/>
          </a:xfrm>
        </p:spPr>
        <p:txBody>
          <a:bodyPr/>
          <a:lstStyle/>
          <a:p>
            <a:pPr algn="l"/>
            <a:r>
              <a:rPr lang="tr-TR" altLang="tr-TR" sz="3200">
                <a:latin typeface="Comic Sans MS" panose="030F0702030302020204" pitchFamily="66" charset="0"/>
              </a:rPr>
              <a:t>Bilimsel sorgulamada  iki içerikten söz edilebilir</a:t>
            </a:r>
            <a:r>
              <a:rPr lang="tr-TR" altLang="tr-TR" sz="4000">
                <a:latin typeface="Comic Sans MS" panose="030F0702030302020204" pitchFamily="66" charset="0"/>
              </a:rPr>
              <a:t>.</a:t>
            </a:r>
          </a:p>
        </p:txBody>
      </p:sp>
      <p:sp>
        <p:nvSpPr>
          <p:cNvPr id="8200" name="Text Box 8"/>
          <p:cNvSpPr txBox="1">
            <a:spLocks noChangeArrowheads="1"/>
          </p:cNvSpPr>
          <p:nvPr/>
        </p:nvSpPr>
        <p:spPr bwMode="auto">
          <a:xfrm>
            <a:off x="1847851" y="1341438"/>
            <a:ext cx="856932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sz="2400">
              <a:latin typeface="Comic Sans MS" panose="030F0702030302020204" pitchFamily="66" charset="0"/>
            </a:endParaRPr>
          </a:p>
          <a:p>
            <a:pPr>
              <a:spcBef>
                <a:spcPct val="50000"/>
              </a:spcBef>
            </a:pPr>
            <a:r>
              <a:rPr lang="tr-TR" altLang="tr-TR" sz="2400">
                <a:latin typeface="Comic Sans MS" panose="030F0702030302020204" pitchFamily="66" charset="0"/>
              </a:rPr>
              <a:t>Bunlardan birincisi; öğrencilerin modelleri, kavramları oluşturma ve bir konuya ilişkin anlam çıkarmada deneyimlerini açıklaması için  fırsatların sunulduğu </a:t>
            </a:r>
            <a:r>
              <a:rPr lang="tr-TR" altLang="tr-TR" sz="2400" i="1">
                <a:solidFill>
                  <a:srgbClr val="FF0000"/>
                </a:solidFill>
                <a:latin typeface="Comic Sans MS" panose="030F0702030302020204" pitchFamily="66" charset="0"/>
              </a:rPr>
              <a:t>içeriğin kavranması</a:t>
            </a:r>
            <a:r>
              <a:rPr lang="tr-TR" altLang="tr-TR" sz="2400">
                <a:latin typeface="Comic Sans MS" panose="030F0702030302020204" pitchFamily="66" charset="0"/>
              </a:rPr>
              <a:t> olarak bilimsel sorgulama, </a:t>
            </a:r>
          </a:p>
          <a:p>
            <a:pPr>
              <a:spcBef>
                <a:spcPct val="50000"/>
              </a:spcBef>
            </a:pPr>
            <a:r>
              <a:rPr lang="tr-TR" altLang="tr-TR" sz="2400">
                <a:latin typeface="Comic Sans MS" panose="030F0702030302020204" pitchFamily="66" charset="0"/>
              </a:rPr>
              <a:t>ikincisi, </a:t>
            </a:r>
            <a:r>
              <a:rPr lang="tr-TR" altLang="tr-TR" sz="2400" i="1">
                <a:solidFill>
                  <a:srgbClr val="FF0000"/>
                </a:solidFill>
                <a:latin typeface="Comic Sans MS" panose="030F0702030302020204" pitchFamily="66" charset="0"/>
              </a:rPr>
              <a:t>yetenekler </a:t>
            </a:r>
            <a:r>
              <a:rPr lang="tr-TR" altLang="tr-TR" sz="2400">
                <a:latin typeface="Comic Sans MS" panose="030F0702030302020204" pitchFamily="66" charset="0"/>
              </a:rPr>
              <a:t>olarak bilimsel sorgulamadır.</a:t>
            </a:r>
            <a:r>
              <a:rPr lang="tr-TR" altLang="tr-TR"/>
              <a:t> </a:t>
            </a:r>
          </a:p>
        </p:txBody>
      </p:sp>
    </p:spTree>
    <p:extLst>
      <p:ext uri="{BB962C8B-B14F-4D97-AF65-F5344CB8AC3E}">
        <p14:creationId xmlns:p14="http://schemas.microsoft.com/office/powerpoint/2010/main" val="2720314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2135189" y="1341438"/>
            <a:ext cx="8137525"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800" b="1" i="1"/>
              <a:t>En özgün bilimsel sorgulamanın; öğrencinin kendi sorusunu kendisinin oluşturduğu, deneyini planladığı ve verileri toplayarak sonuca ulaştığı sorgula türü olduğu yadsınamaz bir gerçek olsa da öğrencilerin farklı yaş grupları ve düzeyleri dikkate alındığında soruların ve verilerin verildiği, analiz ve sonuçlandırma kısmında öğrencinin aktif rol aldığı öğrenme ortamları da bilimsel sorgulama temellidir. </a:t>
            </a:r>
          </a:p>
        </p:txBody>
      </p:sp>
    </p:spTree>
    <p:extLst>
      <p:ext uri="{BB962C8B-B14F-4D97-AF65-F5344CB8AC3E}">
        <p14:creationId xmlns:p14="http://schemas.microsoft.com/office/powerpoint/2010/main" val="468951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1847851" y="333376"/>
            <a:ext cx="8640763" cy="558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i="1" u="sng"/>
              <a:t>BİLİMSEL SORGULAMA DÜZEYLERİ</a:t>
            </a:r>
          </a:p>
          <a:p>
            <a:endParaRPr lang="tr-TR" altLang="tr-TR"/>
          </a:p>
          <a:p>
            <a:r>
              <a:rPr lang="tr-TR" altLang="tr-TR" i="1"/>
              <a:t>1. Düzey</a:t>
            </a:r>
            <a:r>
              <a:rPr lang="tr-TR" altLang="tr-TR"/>
              <a:t>                     </a:t>
            </a:r>
            <a:r>
              <a:rPr lang="tr-TR" altLang="tr-TR">
                <a:solidFill>
                  <a:srgbClr val="FF0000"/>
                </a:solidFill>
              </a:rPr>
              <a:t>Doğrulama	</a:t>
            </a:r>
            <a:r>
              <a:rPr lang="tr-TR" altLang="tr-TR"/>
              <a:t>	Öğrenciler derste öğrendikleri bilimsel  </a:t>
            </a:r>
          </a:p>
          <a:p>
            <a:r>
              <a:rPr lang="tr-TR" altLang="tr-TR"/>
              <a:t>					prensipleri doğrulamak üzere 						yönergeleri verilen deneyleri yaparlar.</a:t>
            </a:r>
          </a:p>
          <a:p>
            <a:endParaRPr lang="tr-TR" altLang="tr-TR"/>
          </a:p>
          <a:p>
            <a:endParaRPr lang="tr-TR" altLang="tr-TR"/>
          </a:p>
          <a:p>
            <a:r>
              <a:rPr lang="tr-TR" altLang="tr-TR" i="1"/>
              <a:t>2. Düzey</a:t>
            </a:r>
            <a:r>
              <a:rPr lang="tr-TR" altLang="tr-TR"/>
              <a:t>		</a:t>
            </a:r>
            <a:r>
              <a:rPr lang="tr-TR" altLang="tr-TR">
                <a:solidFill>
                  <a:srgbClr val="FF0000"/>
                </a:solidFill>
              </a:rPr>
              <a:t>Planlı Sorgulama	</a:t>
            </a:r>
            <a:r>
              <a:rPr lang="tr-TR" altLang="tr-TR"/>
              <a:t>	Öğretmen öğrenciler cevabını bilme-					dikleri bir soru sorar ve sorgulamayı 				               tamamlamalar için izleyecekleri 						 prosedürü verir.</a:t>
            </a:r>
          </a:p>
          <a:p>
            <a:endParaRPr lang="tr-TR" altLang="tr-TR"/>
          </a:p>
          <a:p>
            <a:endParaRPr lang="tr-TR" altLang="tr-TR"/>
          </a:p>
          <a:p>
            <a:r>
              <a:rPr lang="tr-TR" altLang="tr-TR" i="1"/>
              <a:t>3. Düzey</a:t>
            </a:r>
            <a:r>
              <a:rPr lang="tr-TR" altLang="tr-TR"/>
              <a:t>		</a:t>
            </a:r>
            <a:r>
              <a:rPr lang="tr-TR" altLang="tr-TR">
                <a:solidFill>
                  <a:srgbClr val="FF0000"/>
                </a:solidFill>
              </a:rPr>
              <a:t>Rehberli Sorgulama</a:t>
            </a:r>
            <a:r>
              <a:rPr lang="tr-TR" altLang="tr-TR"/>
              <a:t>	Öğretmen öğrenciye sadece araştıra-  </a:t>
            </a:r>
          </a:p>
          <a:p>
            <a:r>
              <a:rPr lang="tr-TR" altLang="tr-TR"/>
              <a:t>                                                                         cağı problemi verir, problemin çözüm</a:t>
            </a:r>
          </a:p>
          <a:p>
            <a:r>
              <a:rPr lang="tr-TR" altLang="tr-TR"/>
              <a:t>				                yöntemini öğrenci belirler.</a:t>
            </a:r>
          </a:p>
          <a:p>
            <a:endParaRPr lang="tr-TR" altLang="tr-TR"/>
          </a:p>
          <a:p>
            <a:r>
              <a:rPr lang="tr-TR" altLang="tr-TR" i="1"/>
              <a:t>4. Düzey	</a:t>
            </a:r>
            <a:r>
              <a:rPr lang="tr-TR" altLang="tr-TR"/>
              <a:t>	</a:t>
            </a:r>
            <a:r>
              <a:rPr lang="tr-TR" altLang="tr-TR">
                <a:solidFill>
                  <a:srgbClr val="FF0000"/>
                </a:solidFill>
              </a:rPr>
              <a:t>Açık (Bağımsız)</a:t>
            </a:r>
            <a:r>
              <a:rPr lang="tr-TR" altLang="tr-TR"/>
              <a:t>                  Soruyu oluşturmak ve araştırmayı or-		</a:t>
            </a:r>
            <a:r>
              <a:rPr lang="tr-TR" altLang="tr-TR">
                <a:solidFill>
                  <a:srgbClr val="FF0000"/>
                </a:solidFill>
              </a:rPr>
              <a:t>Sorgulama</a:t>
            </a:r>
            <a:r>
              <a:rPr lang="tr-TR" altLang="tr-TR"/>
              <a:t>	               ganize ederek uygulamak öğrenciye </a:t>
            </a:r>
          </a:p>
          <a:p>
            <a:r>
              <a:rPr lang="tr-TR" altLang="tr-TR"/>
              <a:t>					aittir.</a:t>
            </a:r>
          </a:p>
        </p:txBody>
      </p:sp>
    </p:spTree>
    <p:extLst>
      <p:ext uri="{BB962C8B-B14F-4D97-AF65-F5344CB8AC3E}">
        <p14:creationId xmlns:p14="http://schemas.microsoft.com/office/powerpoint/2010/main" val="29012177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anim to="" calcmode="lin" valueType="num">
                                      <p:cBhvr>
                                        <p:cTn id="7" dur="1" fill="hold"/>
                                        <p:tgtEl>
                                          <p:spTgt spid="7172">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7172">
                                            <p:txEl>
                                              <p:pRg st="2" end="2"/>
                                            </p:txEl>
                                          </p:spTgt>
                                        </p:tgtEl>
                                        <p:attrNameLst>
                                          <p:attrName>style.visibility</p:attrName>
                                        </p:attrNameLst>
                                      </p:cBhvr>
                                      <p:to>
                                        <p:strVal val="visible"/>
                                      </p:to>
                                    </p:set>
                                    <p:anim to="" calcmode="lin" valueType="num">
                                      <p:cBhvr>
                                        <p:cTn id="10" dur="1" fill="hold"/>
                                        <p:tgtEl>
                                          <p:spTgt spid="7172">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7172">
                                            <p:txEl>
                                              <p:pRg st="3" end="3"/>
                                            </p:txEl>
                                          </p:spTgt>
                                        </p:tgtEl>
                                        <p:attrNameLst>
                                          <p:attrName>style.visibility</p:attrName>
                                        </p:attrNameLst>
                                      </p:cBhvr>
                                      <p:to>
                                        <p:strVal val="visible"/>
                                      </p:to>
                                    </p:set>
                                    <p:anim to="" calcmode="lin" valueType="num">
                                      <p:cBhvr>
                                        <p:cTn id="13" dur="1" fill="hold"/>
                                        <p:tgtEl>
                                          <p:spTgt spid="7172">
                                            <p:txEl>
                                              <p:pRg st="3" end="3"/>
                                            </p:txEl>
                                          </p:spTgt>
                                        </p:tgtEl>
                                        <p:attrNameLst>
                                          <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4" presetClass="entr" presetSubtype="0" fill="hold" nodeType="clickEffect">
                                  <p:stCondLst>
                                    <p:cond delay="0"/>
                                  </p:stCondLst>
                                  <p:childTnLst>
                                    <p:set>
                                      <p:cBhvr>
                                        <p:cTn id="17" dur="1" fill="hold">
                                          <p:stCondLst>
                                            <p:cond delay="0"/>
                                          </p:stCondLst>
                                        </p:cTn>
                                        <p:tgtEl>
                                          <p:spTgt spid="7172">
                                            <p:txEl>
                                              <p:pRg st="6" end="6"/>
                                            </p:txEl>
                                          </p:spTgt>
                                        </p:tgtEl>
                                        <p:attrNameLst>
                                          <p:attrName>style.visibility</p:attrName>
                                        </p:attrNameLst>
                                      </p:cBhvr>
                                      <p:to>
                                        <p:strVal val="visible"/>
                                      </p:to>
                                    </p:set>
                                    <p:anim to="" calcmode="lin" valueType="num">
                                      <p:cBhvr>
                                        <p:cTn id="18" dur="1" fill="hold"/>
                                        <p:tgtEl>
                                          <p:spTgt spid="7172">
                                            <p:txEl>
                                              <p:pRg st="6" end="6"/>
                                            </p:txEl>
                                          </p:spTgt>
                                        </p:tgtEl>
                                        <p:attrNameLst>
                                          <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4" presetClass="entr" presetSubtype="0" fill="hold" nodeType="clickEffect">
                                  <p:stCondLst>
                                    <p:cond delay="0"/>
                                  </p:stCondLst>
                                  <p:childTnLst>
                                    <p:set>
                                      <p:cBhvr>
                                        <p:cTn id="22" dur="1" fill="hold">
                                          <p:stCondLst>
                                            <p:cond delay="0"/>
                                          </p:stCondLst>
                                        </p:cTn>
                                        <p:tgtEl>
                                          <p:spTgt spid="7172">
                                            <p:txEl>
                                              <p:pRg st="9" end="9"/>
                                            </p:txEl>
                                          </p:spTgt>
                                        </p:tgtEl>
                                        <p:attrNameLst>
                                          <p:attrName>style.visibility</p:attrName>
                                        </p:attrNameLst>
                                      </p:cBhvr>
                                      <p:to>
                                        <p:strVal val="visible"/>
                                      </p:to>
                                    </p:set>
                                    <p:anim to="" calcmode="lin" valueType="num">
                                      <p:cBhvr>
                                        <p:cTn id="23" dur="1" fill="hold"/>
                                        <p:tgtEl>
                                          <p:spTgt spid="7172">
                                            <p:txEl>
                                              <p:pRg st="9" end="9"/>
                                            </p:txEl>
                                          </p:spTgt>
                                        </p:tgtEl>
                                        <p:attrNameLst>
                                          <p:attrName/>
                                        </p:attrNameLst>
                                      </p:cBhvr>
                                    </p:anim>
                                  </p:childTnLst>
                                </p:cTn>
                              </p:par>
                              <p:par>
                                <p:cTn id="24" presetID="24" presetClass="entr" presetSubtype="0" fill="hold" nodeType="withEffect">
                                  <p:stCondLst>
                                    <p:cond delay="0"/>
                                  </p:stCondLst>
                                  <p:childTnLst>
                                    <p:set>
                                      <p:cBhvr>
                                        <p:cTn id="25" dur="1" fill="hold">
                                          <p:stCondLst>
                                            <p:cond delay="0"/>
                                          </p:stCondLst>
                                        </p:cTn>
                                        <p:tgtEl>
                                          <p:spTgt spid="7172">
                                            <p:txEl>
                                              <p:pRg st="10" end="10"/>
                                            </p:txEl>
                                          </p:spTgt>
                                        </p:tgtEl>
                                        <p:attrNameLst>
                                          <p:attrName>style.visibility</p:attrName>
                                        </p:attrNameLst>
                                      </p:cBhvr>
                                      <p:to>
                                        <p:strVal val="visible"/>
                                      </p:to>
                                    </p:set>
                                    <p:anim to="" calcmode="lin" valueType="num">
                                      <p:cBhvr>
                                        <p:cTn id="26" dur="1" fill="hold"/>
                                        <p:tgtEl>
                                          <p:spTgt spid="7172">
                                            <p:txEl>
                                              <p:pRg st="10" end="10"/>
                                            </p:txEl>
                                          </p:spTgt>
                                        </p:tgtEl>
                                        <p:attrNameLst>
                                          <p:attrName/>
                                        </p:attrNameLst>
                                      </p:cBhvr>
                                    </p:anim>
                                  </p:childTnLst>
                                </p:cTn>
                              </p:par>
                              <p:par>
                                <p:cTn id="27" presetID="24" presetClass="entr" presetSubtype="0" fill="hold" nodeType="withEffect">
                                  <p:stCondLst>
                                    <p:cond delay="0"/>
                                  </p:stCondLst>
                                  <p:childTnLst>
                                    <p:set>
                                      <p:cBhvr>
                                        <p:cTn id="28" dur="1" fill="hold">
                                          <p:stCondLst>
                                            <p:cond delay="0"/>
                                          </p:stCondLst>
                                        </p:cTn>
                                        <p:tgtEl>
                                          <p:spTgt spid="7172">
                                            <p:txEl>
                                              <p:pRg st="11" end="11"/>
                                            </p:txEl>
                                          </p:spTgt>
                                        </p:tgtEl>
                                        <p:attrNameLst>
                                          <p:attrName>style.visibility</p:attrName>
                                        </p:attrNameLst>
                                      </p:cBhvr>
                                      <p:to>
                                        <p:strVal val="visible"/>
                                      </p:to>
                                    </p:set>
                                    <p:anim to="" calcmode="lin" valueType="num">
                                      <p:cBhvr>
                                        <p:cTn id="29" dur="1" fill="hold"/>
                                        <p:tgtEl>
                                          <p:spTgt spid="7172">
                                            <p:txEl>
                                              <p:pRg st="11" end="11"/>
                                            </p:txEl>
                                          </p:spTgt>
                                        </p:tgtEl>
                                        <p:attrNameLst>
                                          <p:attrName/>
                                        </p:attrNameLst>
                                      </p:cBhvr>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4" presetClass="entr" presetSubtype="0" fill="hold" nodeType="clickEffect">
                                  <p:stCondLst>
                                    <p:cond delay="0"/>
                                  </p:stCondLst>
                                  <p:childTnLst>
                                    <p:set>
                                      <p:cBhvr>
                                        <p:cTn id="33" dur="1" fill="hold">
                                          <p:stCondLst>
                                            <p:cond delay="0"/>
                                          </p:stCondLst>
                                        </p:cTn>
                                        <p:tgtEl>
                                          <p:spTgt spid="7172">
                                            <p:txEl>
                                              <p:pRg st="13" end="13"/>
                                            </p:txEl>
                                          </p:spTgt>
                                        </p:tgtEl>
                                        <p:attrNameLst>
                                          <p:attrName>style.visibility</p:attrName>
                                        </p:attrNameLst>
                                      </p:cBhvr>
                                      <p:to>
                                        <p:strVal val="visible"/>
                                      </p:to>
                                    </p:set>
                                    <p:anim to="" calcmode="lin" valueType="num">
                                      <p:cBhvr>
                                        <p:cTn id="34" dur="1" fill="hold"/>
                                        <p:tgtEl>
                                          <p:spTgt spid="7172">
                                            <p:txEl>
                                              <p:pRg st="13" end="13"/>
                                            </p:txEl>
                                          </p:spTgt>
                                        </p:tgtEl>
                                        <p:attrNameLst>
                                          <p:attrName/>
                                        </p:attrNameLst>
                                      </p:cBhvr>
                                    </p:anim>
                                  </p:childTnLst>
                                </p:cTn>
                              </p:par>
                              <p:par>
                                <p:cTn id="35" presetID="24" presetClass="entr" presetSubtype="0" fill="hold" nodeType="withEffect">
                                  <p:stCondLst>
                                    <p:cond delay="0"/>
                                  </p:stCondLst>
                                  <p:childTnLst>
                                    <p:set>
                                      <p:cBhvr>
                                        <p:cTn id="36" dur="1" fill="hold">
                                          <p:stCondLst>
                                            <p:cond delay="0"/>
                                          </p:stCondLst>
                                        </p:cTn>
                                        <p:tgtEl>
                                          <p:spTgt spid="7172">
                                            <p:txEl>
                                              <p:pRg st="14" end="14"/>
                                            </p:txEl>
                                          </p:spTgt>
                                        </p:tgtEl>
                                        <p:attrNameLst>
                                          <p:attrName>style.visibility</p:attrName>
                                        </p:attrNameLst>
                                      </p:cBhvr>
                                      <p:to>
                                        <p:strVal val="visible"/>
                                      </p:to>
                                    </p:set>
                                    <p:anim to="" calcmode="lin" valueType="num">
                                      <p:cBhvr>
                                        <p:cTn id="37" dur="1" fill="hold"/>
                                        <p:tgtEl>
                                          <p:spTgt spid="7172">
                                            <p:txEl>
                                              <p:pRg st="14" end="1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308</Words>
  <Application>Microsoft Office PowerPoint</Application>
  <PresentationFormat>Geniş ekran</PresentationFormat>
  <Paragraphs>55</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Comic Sans MS</vt:lpstr>
      <vt:lpstr>Office Teması</vt:lpstr>
      <vt:lpstr>PowerPoint Sunusu</vt:lpstr>
      <vt:lpstr>PowerPoint Sunusu</vt:lpstr>
      <vt:lpstr>PowerPoint Sunusu</vt:lpstr>
      <vt:lpstr>PowerPoint Sunusu</vt:lpstr>
      <vt:lpstr>Bilimsel sorgulamada  iki içerikten söz edilebilir.</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2</cp:revision>
  <dcterms:created xsi:type="dcterms:W3CDTF">2018-02-17T19:34:52Z</dcterms:created>
  <dcterms:modified xsi:type="dcterms:W3CDTF">2018-02-17T19:35:51Z</dcterms:modified>
</cp:coreProperties>
</file>