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9" r:id="rId4"/>
    <p:sldId id="257" r:id="rId5"/>
    <p:sldId id="269" r:id="rId6"/>
    <p:sldId id="270" r:id="rId7"/>
    <p:sldId id="258" r:id="rId8"/>
    <p:sldId id="268" r:id="rId9"/>
    <p:sldId id="262" r:id="rId10"/>
    <p:sldId id="263" r:id="rId11"/>
    <p:sldId id="265" r:id="rId12"/>
    <p:sldId id="264" r:id="rId13"/>
    <p:sldId id="267" r:id="rId14"/>
    <p:sldId id="266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3"/>
    <p:restoredTop sz="94662"/>
  </p:normalViewPr>
  <p:slideViewPr>
    <p:cSldViewPr snapToGrid="0" snapToObjects="1">
      <p:cViewPr varScale="1">
        <p:scale>
          <a:sx n="80" d="100"/>
          <a:sy n="80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49C0-33A2-1A4B-8F31-0D06C79A62F3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F63C2-7350-954C-8FBB-F5759B79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F63C2-7350-954C-8FBB-F5759B79F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4F20-1C17-7E4C-9CD8-3E3CA1A0A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9D944-EA80-D345-9045-578E1326B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F69D2-C3F9-9D4B-BAD9-6DA53155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CEB2D-393D-D646-9CF2-C95B140D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E2479-EF99-2949-BC60-7614E2CA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7D86-7153-9D42-9D11-30ED78A2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51220-A552-5B4D-85D8-A09129E24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B4916-D792-EA43-9E9B-6364C042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618C-69C8-B648-ACB6-3DA73858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416F2-FEFD-A649-8801-640448D2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A513C-5F07-4D4F-8F3C-D8D35659C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A037D-E583-6B40-87EC-EC71D672C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6DCFE-EB85-9C44-8A39-D0E5AABC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D2FA4-9753-5342-A7D9-5C8F430D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97AAC-473B-AD43-8123-19E9150B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ECF0B-39EF-BD42-BF2F-46E74E40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D0AB-F7AC-574C-9ED5-D3B34E7B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F115B-DA69-8542-B3AF-3BECBF49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CBC8-C005-074F-8E27-EE2C6A14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02571-6A56-7E48-85EA-550863A9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CE41-14B9-0945-AF21-C7F9C8EE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AB53E-303E-7A46-9D39-72E21A1AB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C295B-A700-FE44-A13A-1FB7F6C4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1BB-3187-784A-B716-2E32EF7C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7C6E-D532-FC40-89B2-E03B0F68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0E0A-3400-5346-8860-8E9CCF71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367A-15BC-F640-9538-E60F79039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E2BB1-76E2-C343-B0DA-0E1B9A08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E0A8E-3739-9842-AD64-E6A09089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E6828-268E-5D4A-AC61-D6FF0783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611AD-2217-C645-9D83-86370D62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C8B0-CAD1-7B45-BE69-1745E13B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5C5FF-7EDE-9142-986F-FF820601E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FE8FC-8719-5C42-968E-79232FEE8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05650-981A-3D47-A71E-643DA2AB3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8F60F-C7CB-E049-8605-5E31520F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732C7-CE68-054C-B1AD-9BBC754A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AA1DA-863F-704F-8811-0D681BF9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49ED3-E789-CE4D-AA2A-D3283B0C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5F51-3D37-4A41-B69D-5AF37389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BA8EC-8EA6-2A4E-A352-777A3809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2C5C9-EE68-DF41-91D4-E0254292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C3253-803E-DE48-BCF4-9152A231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0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9AAB8-64A6-D444-8452-A5A46972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5FFEC-2DE2-3A4A-8664-14CB3851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69ED5-E63E-824A-B6E4-DC451D74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1074-46F7-C14C-BD06-952A04FC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BF09-109E-E74B-988F-A65072469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EEEC0-C53B-A24F-890B-5666DB88F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052B7-2031-834A-A7DA-0455E6A7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E06BB-EF0C-4142-B7A8-6F0050D9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BEEBE-B353-B34B-B03B-0AAD84F7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7F77-3A87-8D45-8A8B-BB34EA72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8CF5D-847B-CE4A-8880-4EB587B6F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A8760-5DC7-B942-8ED2-9F8428C7B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674C4-528D-424E-9D57-C9B47800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47E44-5DB9-C541-95DB-D50C4815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7C868-D16D-A64E-98B6-1C358062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1D0A7F-9F35-4344-B16B-47159CC8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A8ADB-D2BA-6348-B6FF-EBE1D708C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B380F-F186-A446-9026-5F54A6D81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9CCD-3FEB-B943-951C-4EB89ACB16FF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02E9-AF26-A74C-A74A-09CD157FC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6745-8C43-1442-BCF2-376A3598E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654E-E9E3-FD4C-9456-5EDCFED7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75EC-2B84-484C-ACDB-4687D0209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Diseases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>
                <a:solidFill>
                  <a:srgbClr val="FF0000"/>
                </a:solidFill>
              </a:rPr>
              <a:t>the</a:t>
            </a:r>
            <a:r>
              <a:rPr lang="tr-TR" b="1" dirty="0">
                <a:solidFill>
                  <a:srgbClr val="FF0000"/>
                </a:solidFill>
              </a:rPr>
              <a:t> Small </a:t>
            </a:r>
            <a:r>
              <a:rPr lang="tr-TR" b="1" dirty="0" err="1">
                <a:solidFill>
                  <a:srgbClr val="FF0000"/>
                </a:solidFill>
              </a:rPr>
              <a:t>Intestine</a:t>
            </a:r>
            <a:r>
              <a:rPr lang="tr-TR" b="1" dirty="0">
                <a:solidFill>
                  <a:srgbClr val="FF0000"/>
                </a:solidFill>
              </a:rPr>
              <a:t>-I </a:t>
            </a:r>
            <a:br>
              <a:rPr lang="tr-T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8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A39E-457E-6349-8194-B3499BF9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Weight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Loss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Failure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to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Thrive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BC65-8D40-464F-B668-4BACBEAB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tr-TR" dirty="0" err="1"/>
              <a:t>Weight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thrive</a:t>
            </a:r>
            <a:r>
              <a:rPr lang="tr-TR" dirty="0"/>
              <a:t> </a:t>
            </a:r>
            <a:r>
              <a:rPr lang="tr-TR" dirty="0" err="1"/>
              <a:t>accompanied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 is a </a:t>
            </a:r>
            <a:r>
              <a:rPr lang="tr-TR" dirty="0" err="1"/>
              <a:t>feature</a:t>
            </a:r>
            <a:r>
              <a:rPr lang="tr-TR" dirty="0"/>
              <a:t> of </a:t>
            </a:r>
            <a:r>
              <a:rPr lang="tr-TR" dirty="0" err="1"/>
              <a:t>malabsorption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diagnostic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as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. </a:t>
            </a: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malabsorption</a:t>
            </a:r>
            <a:r>
              <a:rPr lang="tr-TR" dirty="0"/>
              <a:t> </a:t>
            </a:r>
            <a:r>
              <a:rPr lang="tr-TR" dirty="0" err="1"/>
              <a:t>causing</a:t>
            </a:r>
            <a:r>
              <a:rPr lang="tr-TR" dirty="0"/>
              <a:t> </a:t>
            </a:r>
            <a:r>
              <a:rPr lang="tr-TR" dirty="0" err="1"/>
              <a:t>weight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invariably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. </a:t>
            </a:r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7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8D54-8766-F040-B142-74D29F49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Protein-</a:t>
            </a:r>
            <a:r>
              <a:rPr lang="tr-TR" b="1" dirty="0" err="1">
                <a:solidFill>
                  <a:srgbClr val="FF0000"/>
                </a:solidFill>
              </a:rPr>
              <a:t>Losing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Enteropathy</a:t>
            </a:r>
            <a:br>
              <a:rPr lang="tr-T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62BB-36C7-3C4B-8F57-C6E2AD96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When SI disease is severe enough for protein leakage into the gut lumen to exceed plasma protein synthesis, hypoproteinemia develops.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Chronic diarrhea associated with </a:t>
            </a:r>
            <a:r>
              <a:rPr lang="en-US" sz="2400" dirty="0" err="1"/>
              <a:t>panhypoprteinemia</a:t>
            </a:r>
            <a:r>
              <a:rPr lang="en-US" sz="2400" dirty="0"/>
              <a:t> usually requires intestinal biopsy to define the cause of the PLE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Hypoproteinemia associated with GI disease is much less common in cats, and most often accompanies </a:t>
            </a:r>
            <a:r>
              <a:rPr lang="en-US" sz="2400" dirty="0" err="1"/>
              <a:t>Gllymphoma</a:t>
            </a:r>
            <a:r>
              <a:rPr lang="en-US" sz="2400" dirty="0"/>
              <a:t>, but infrequently results in</a:t>
            </a:r>
            <a:r>
              <a:rPr lang="en-US" sz="2400" b="1" dirty="0"/>
              <a:t> </a:t>
            </a:r>
            <a:r>
              <a:rPr lang="en-US" sz="2400" dirty="0"/>
              <a:t>ascites. 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89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31EF-C928-7744-8352-BE817C008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686636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Dog breeds predisposed to PLE</a:t>
            </a:r>
          </a:p>
          <a:p>
            <a:pPr lvl="1">
              <a:lnSpc>
                <a:spcPct val="200000"/>
              </a:lnSpc>
            </a:pPr>
            <a:r>
              <a:rPr lang="tr-TR" dirty="0" err="1"/>
              <a:t>Hasenji</a:t>
            </a:r>
            <a:r>
              <a:rPr lang="tr-TR" dirty="0"/>
              <a:t>, </a:t>
            </a:r>
            <a:r>
              <a:rPr lang="tr-TR" dirty="0" err="1"/>
              <a:t>Lunde</a:t>
            </a:r>
            <a:r>
              <a:rPr lang="tr-TR" dirty="0"/>
              <a:t>- </a:t>
            </a:r>
            <a:r>
              <a:rPr lang="tr-TR" dirty="0" err="1"/>
              <a:t>hund</a:t>
            </a:r>
            <a:r>
              <a:rPr lang="tr-TR" dirty="0"/>
              <a:t>, </a:t>
            </a:r>
          </a:p>
          <a:p>
            <a:pPr lvl="1">
              <a:lnSpc>
                <a:spcPct val="200000"/>
              </a:lnSpc>
            </a:pPr>
            <a:r>
              <a:rPr lang="tr-TR" dirty="0" err="1"/>
              <a:t>Soft-Coated</a:t>
            </a:r>
            <a:r>
              <a:rPr lang="tr-TR" dirty="0"/>
              <a:t> </a:t>
            </a:r>
            <a:r>
              <a:rPr lang="tr-TR" dirty="0" err="1"/>
              <a:t>Wheaten</a:t>
            </a:r>
            <a:r>
              <a:rPr lang="tr-TR" dirty="0"/>
              <a:t> </a:t>
            </a:r>
            <a:r>
              <a:rPr lang="tr-TR" dirty="0" err="1"/>
              <a:t>Terrier</a:t>
            </a:r>
            <a:r>
              <a:rPr lang="tr-TR" dirty="0"/>
              <a:t>, </a:t>
            </a:r>
          </a:p>
          <a:p>
            <a:pPr lvl="1">
              <a:lnSpc>
                <a:spcPct val="200000"/>
              </a:lnSpc>
            </a:pPr>
            <a:r>
              <a:rPr lang="tr-TR" dirty="0"/>
              <a:t>Yorkshire </a:t>
            </a:r>
            <a:r>
              <a:rPr lang="tr-TR" dirty="0" err="1"/>
              <a:t>Terrier</a:t>
            </a:r>
            <a:r>
              <a:rPr lang="tr-TR" dirty="0"/>
              <a:t>, </a:t>
            </a:r>
          </a:p>
          <a:p>
            <a:pPr lvl="1">
              <a:lnSpc>
                <a:spcPct val="200000"/>
              </a:lnSpc>
            </a:pPr>
            <a:r>
              <a:rPr lang="tr-TR" dirty="0" err="1"/>
              <a:t>Shar-Pei</a:t>
            </a:r>
            <a:r>
              <a:rPr lang="tr-TR" dirty="0"/>
              <a:t>.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4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F4EEBCA-E6E0-FD4D-9BDE-AA541C0D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636" y="882316"/>
            <a:ext cx="7851749" cy="5439026"/>
          </a:xfrm>
        </p:spPr>
      </p:pic>
    </p:spTree>
    <p:extLst>
      <p:ext uri="{BB962C8B-B14F-4D97-AF65-F5344CB8AC3E}">
        <p14:creationId xmlns:p14="http://schemas.microsoft.com/office/powerpoint/2010/main" val="131968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024E-E110-4B4C-BFB0-2535A938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2C14-BBE0-2F45-ACDC-0BCA32B0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747"/>
            <a:ext cx="10515600" cy="47492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Serum </a:t>
            </a:r>
            <a:r>
              <a:rPr lang="tr-TR" sz="2400" dirty="0" err="1"/>
              <a:t>concentrations</a:t>
            </a:r>
            <a:r>
              <a:rPr lang="tr-TR" sz="2400" dirty="0"/>
              <a:t> of </a:t>
            </a:r>
            <a:r>
              <a:rPr lang="tr-TR" sz="2400" dirty="0" err="1"/>
              <a:t>both</a:t>
            </a:r>
            <a:r>
              <a:rPr lang="tr-TR" sz="2400" dirty="0"/>
              <a:t> </a:t>
            </a:r>
            <a:r>
              <a:rPr lang="tr-TR" sz="2400" dirty="0" err="1"/>
              <a:t>albumin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glohulin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reduced</a:t>
            </a:r>
            <a:r>
              <a:rPr lang="tr-TR" sz="2400" dirty="0"/>
              <a:t> in </a:t>
            </a:r>
            <a:r>
              <a:rPr lang="tr-TR" sz="2400" dirty="0" err="1"/>
              <a:t>most</a:t>
            </a:r>
            <a:r>
              <a:rPr lang="tr-TR" sz="2400" dirty="0"/>
              <a:t> </a:t>
            </a:r>
            <a:r>
              <a:rPr lang="tr-TR" sz="2400" dirty="0" err="1"/>
              <a:t>patients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PLE. </a:t>
            </a:r>
            <a:r>
              <a:rPr lang="tr-TR" sz="2400" dirty="0" err="1"/>
              <a:t>Exceptions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hyperglohulinemia</a:t>
            </a:r>
            <a:r>
              <a:rPr lang="tr-TR" sz="2400" dirty="0"/>
              <a:t> </a:t>
            </a:r>
            <a:r>
              <a:rPr lang="tr-TR" sz="2400" dirty="0" err="1"/>
              <a:t>found</a:t>
            </a:r>
            <a:r>
              <a:rPr lang="tr-TR" sz="2400" dirty="0"/>
              <a:t> in </a:t>
            </a:r>
            <a:r>
              <a:rPr lang="tr-TR" sz="2400" dirty="0" err="1"/>
              <a:t>histoplasmosis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Basenji</a:t>
            </a:r>
            <a:r>
              <a:rPr lang="tr-TR" sz="2400" dirty="0"/>
              <a:t> </a:t>
            </a:r>
            <a:r>
              <a:rPr lang="tr-TR" sz="2400" dirty="0" err="1"/>
              <a:t>enteropathy</a:t>
            </a:r>
            <a:r>
              <a:rPr lang="tr-TR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Survey</a:t>
            </a:r>
            <a:r>
              <a:rPr lang="tr-TR" sz="2400" dirty="0"/>
              <a:t> </a:t>
            </a:r>
            <a:r>
              <a:rPr lang="tr-TR" sz="2400" dirty="0" err="1"/>
              <a:t>abdominal</a:t>
            </a:r>
            <a:r>
              <a:rPr lang="tr-TR" sz="2400" dirty="0"/>
              <a:t> </a:t>
            </a:r>
            <a:r>
              <a:rPr lang="tr-TR" sz="2400" dirty="0" err="1"/>
              <a:t>radiographs</a:t>
            </a:r>
            <a:r>
              <a:rPr lang="tr-TR" sz="2400" dirty="0"/>
              <a:t> </a:t>
            </a:r>
            <a:r>
              <a:rPr lang="tr-TR" sz="2400" dirty="0" err="1"/>
              <a:t>often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unhelpful</a:t>
            </a:r>
            <a:r>
              <a:rPr lang="tr-TR" sz="2400" dirty="0"/>
              <a:t> in </a:t>
            </a:r>
            <a:r>
              <a:rPr lang="tr-TR" sz="2400" dirty="0" err="1"/>
              <a:t>patients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PLE </a:t>
            </a:r>
            <a:r>
              <a:rPr lang="tr-TR" sz="2400" dirty="0" err="1"/>
              <a:t>because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loss</a:t>
            </a:r>
            <a:r>
              <a:rPr lang="tr-TR" sz="2400" dirty="0"/>
              <a:t> of </a:t>
            </a:r>
            <a:r>
              <a:rPr lang="tr-TR" sz="2400" dirty="0" err="1"/>
              <a:t>contrast</a:t>
            </a:r>
            <a:r>
              <a:rPr lang="tr-TR" sz="2400" dirty="0"/>
              <a:t>,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Radiographs</a:t>
            </a:r>
            <a:r>
              <a:rPr lang="tr-TR" sz="2400" dirty="0"/>
              <a:t> </a:t>
            </a:r>
            <a:r>
              <a:rPr lang="tr-TR" sz="2400" dirty="0" err="1"/>
              <a:t>may</a:t>
            </a:r>
            <a:r>
              <a:rPr lang="tr-TR" sz="2400" dirty="0"/>
              <a:t> </a:t>
            </a:r>
            <a:r>
              <a:rPr lang="tr-TR" sz="2400" dirty="0" err="1"/>
              <a:t>show</a:t>
            </a:r>
            <a:r>
              <a:rPr lang="tr-TR" sz="2400" dirty="0"/>
              <a:t> </a:t>
            </a:r>
            <a:r>
              <a:rPr lang="tr-TR" sz="2400" dirty="0" err="1"/>
              <a:t>pleural</a:t>
            </a:r>
            <a:r>
              <a:rPr lang="tr-TR" sz="2400" dirty="0"/>
              <a:t> </a:t>
            </a:r>
            <a:r>
              <a:rPr lang="tr-TR" sz="2400" dirty="0" err="1"/>
              <a:t>effusion</a:t>
            </a:r>
            <a:r>
              <a:rPr lang="tr-TR" sz="2400" dirty="0"/>
              <a:t>, </a:t>
            </a:r>
            <a:r>
              <a:rPr lang="tr-TR" sz="2400" dirty="0" err="1"/>
              <a:t>metastatic</a:t>
            </a:r>
            <a:r>
              <a:rPr lang="tr-TR" sz="2400" dirty="0"/>
              <a:t> </a:t>
            </a:r>
            <a:r>
              <a:rPr lang="tr-TR" sz="2400" dirty="0" err="1"/>
              <a:t>neoplasia</a:t>
            </a:r>
            <a:r>
              <a:rPr lang="tr-TR" sz="2400" dirty="0"/>
              <a:t>,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changes</a:t>
            </a:r>
            <a:r>
              <a:rPr lang="tr-TR" sz="2400" dirty="0"/>
              <a:t> </a:t>
            </a:r>
            <a:r>
              <a:rPr lang="tr-TR" sz="2400" dirty="0" err="1"/>
              <a:t>consistent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histoplasmosis</a:t>
            </a:r>
            <a:r>
              <a:rPr lang="tr-TR" sz="2400" dirty="0"/>
              <a:t>. </a:t>
            </a:r>
            <a:r>
              <a:rPr lang="tr-TR" sz="2400" dirty="0" err="1"/>
              <a:t>Although</a:t>
            </a:r>
            <a:r>
              <a:rPr lang="tr-TR" sz="2400" dirty="0"/>
              <a:t> </a:t>
            </a:r>
            <a:r>
              <a:rPr lang="tr-TR" sz="2400" dirty="0" err="1"/>
              <a:t>intestinal</a:t>
            </a:r>
            <a:r>
              <a:rPr lang="tr-TR" sz="2400" dirty="0"/>
              <a:t> </a:t>
            </a:r>
            <a:r>
              <a:rPr lang="tr-TR" sz="2400" dirty="0" err="1"/>
              <a:t>function</a:t>
            </a:r>
            <a:r>
              <a:rPr lang="tr-TR" sz="2400" dirty="0"/>
              <a:t> </a:t>
            </a:r>
            <a:r>
              <a:rPr lang="tr-TR" sz="2400" dirty="0" err="1"/>
              <a:t>tests</a:t>
            </a:r>
            <a:r>
              <a:rPr lang="tr-TR" sz="2400" dirty="0"/>
              <a:t> </a:t>
            </a:r>
            <a:r>
              <a:rPr lang="tr-TR" sz="2400" dirty="0" err="1"/>
              <a:t>may</a:t>
            </a:r>
            <a:r>
              <a:rPr lang="tr-TR" sz="2400" dirty="0"/>
              <a:t> </a:t>
            </a:r>
            <a:r>
              <a:rPr lang="tr-TR" sz="2400" dirty="0" err="1"/>
              <a:t>confirm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presence of </a:t>
            </a:r>
            <a:r>
              <a:rPr lang="tr-TR" sz="2400" dirty="0" err="1"/>
              <a:t>malabsorption</a:t>
            </a:r>
            <a:r>
              <a:rPr lang="tr-TR" sz="2400" dirty="0"/>
              <a:t>.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rarely</a:t>
            </a:r>
            <a:r>
              <a:rPr lang="tr-TR" sz="2400" dirty="0"/>
              <a:t> </a:t>
            </a:r>
            <a:r>
              <a:rPr lang="tr-TR" sz="2400" dirty="0" err="1"/>
              <a:t>provide</a:t>
            </a:r>
            <a:r>
              <a:rPr lang="tr-TR" sz="2400" dirty="0"/>
              <a:t> a </a:t>
            </a:r>
            <a:r>
              <a:rPr lang="tr-TR" sz="2400" dirty="0" err="1"/>
              <a:t>definitive</a:t>
            </a:r>
            <a:r>
              <a:rPr lang="tr-TR" sz="2400" dirty="0"/>
              <a:t> </a:t>
            </a:r>
            <a:r>
              <a:rPr lang="tr-TR" sz="2400" dirty="0" err="1"/>
              <a:t>diagnosis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intestinal</a:t>
            </a:r>
            <a:r>
              <a:rPr lang="tr-TR" sz="2400" dirty="0"/>
              <a:t> </a:t>
            </a:r>
            <a:r>
              <a:rPr lang="tr-TR" sz="2400" dirty="0" err="1"/>
              <a:t>biopsy</a:t>
            </a:r>
            <a:r>
              <a:rPr lang="tr-TR" sz="2400" dirty="0"/>
              <a:t> is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appropriate</a:t>
            </a:r>
            <a:r>
              <a:rPr lang="tr-TR" sz="2400" dirty="0"/>
              <a:t>. </a:t>
            </a:r>
            <a:r>
              <a:rPr lang="tr-TR" sz="2400" dirty="0" err="1"/>
              <a:t>Because</a:t>
            </a:r>
            <a:r>
              <a:rPr lang="tr-TR" sz="2400" dirty="0"/>
              <a:t> </a:t>
            </a:r>
            <a:r>
              <a:rPr lang="tr-TR" sz="2400" dirty="0" err="1"/>
              <a:t>many</a:t>
            </a:r>
            <a:r>
              <a:rPr lang="tr-TR" sz="2400" dirty="0"/>
              <a:t> </a:t>
            </a:r>
            <a:r>
              <a:rPr lang="tr-TR" sz="2400" dirty="0" err="1"/>
              <a:t>intestinal</a:t>
            </a:r>
            <a:r>
              <a:rPr lang="tr-TR" sz="2400" dirty="0"/>
              <a:t> </a:t>
            </a:r>
            <a:r>
              <a:rPr lang="tr-TR" sz="2400" dirty="0" err="1"/>
              <a:t>causes</a:t>
            </a:r>
            <a:r>
              <a:rPr lang="tr-TR" sz="2400" dirty="0"/>
              <a:t> of PLE </a:t>
            </a:r>
            <a:r>
              <a:rPr lang="tr-TR" sz="2400" dirty="0" err="1"/>
              <a:t>arc</a:t>
            </a:r>
            <a:r>
              <a:rPr lang="tr-TR" sz="2400" dirty="0"/>
              <a:t> </a:t>
            </a:r>
            <a:r>
              <a:rPr lang="tr-TR" sz="2400" dirty="0" err="1"/>
              <a:t>diffuse</a:t>
            </a:r>
            <a:r>
              <a:rPr lang="tr-TR" sz="2400" dirty="0"/>
              <a:t>. </a:t>
            </a:r>
            <a:r>
              <a:rPr lang="tr-TR" sz="2400" dirty="0" err="1"/>
              <a:t>endoscopy</a:t>
            </a:r>
            <a:r>
              <a:rPr lang="tr-TR" sz="2400" dirty="0"/>
              <a:t> is </a:t>
            </a:r>
            <a:r>
              <a:rPr lang="tr-TR" sz="2400" dirty="0" err="1"/>
              <a:t>the</a:t>
            </a:r>
            <a:r>
              <a:rPr lang="tr-TR" sz="2400" dirty="0"/>
              <a:t> safer </a:t>
            </a:r>
            <a:r>
              <a:rPr lang="tr-TR" sz="2400" dirty="0" err="1"/>
              <a:t>way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obtain</a:t>
            </a:r>
            <a:r>
              <a:rPr lang="tr-TR" sz="2400" dirty="0"/>
              <a:t> </a:t>
            </a:r>
            <a:r>
              <a:rPr lang="tr-TR" sz="2400" dirty="0" err="1"/>
              <a:t>biopsies</a:t>
            </a:r>
            <a:r>
              <a:rPr lang="tr-TR" sz="2400" dirty="0"/>
              <a:t>, but </a:t>
            </a:r>
            <a:r>
              <a:rPr lang="tr-TR" sz="2400" dirty="0" err="1"/>
              <a:t>surgical</a:t>
            </a:r>
            <a:r>
              <a:rPr lang="tr-TR" sz="2400" dirty="0"/>
              <a:t> </a:t>
            </a:r>
            <a:r>
              <a:rPr lang="tr-TR" sz="2400" dirty="0" err="1"/>
              <a:t>biopsy</a:t>
            </a:r>
            <a:r>
              <a:rPr lang="tr-TR" sz="2400" dirty="0"/>
              <a:t> </a:t>
            </a:r>
            <a:r>
              <a:rPr lang="tr-TR" sz="2400" dirty="0" err="1"/>
              <a:t>may</a:t>
            </a:r>
            <a:r>
              <a:rPr lang="tr-TR" sz="2400" dirty="0"/>
              <a:t> be </a:t>
            </a:r>
            <a:r>
              <a:rPr lang="tr-TR" sz="2400" dirty="0" err="1"/>
              <a:t>required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definitive</a:t>
            </a:r>
            <a:r>
              <a:rPr lang="tr-TR" sz="2400" dirty="0"/>
              <a:t> </a:t>
            </a:r>
            <a:r>
              <a:rPr lang="tr-TR" sz="2400" dirty="0" err="1"/>
              <a:t>diagnosis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transmural</a:t>
            </a:r>
            <a:r>
              <a:rPr lang="tr-TR" sz="2400" dirty="0"/>
              <a:t> </a:t>
            </a:r>
            <a:r>
              <a:rPr lang="tr-TR" sz="2400" dirty="0" err="1"/>
              <a:t>lymphoma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lymphangiectasia</a:t>
            </a:r>
            <a:r>
              <a:rPr lang="tr-TR" sz="2400" dirty="0"/>
              <a:t>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00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1EA87-085A-2D47-B469-2342AA33F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470" y="557496"/>
            <a:ext cx="4802709" cy="6300504"/>
          </a:xfrm>
        </p:spPr>
      </p:pic>
    </p:spTree>
    <p:extLst>
      <p:ext uri="{BB962C8B-B14F-4D97-AF65-F5344CB8AC3E}">
        <p14:creationId xmlns:p14="http://schemas.microsoft.com/office/powerpoint/2010/main" val="244275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BF2A-FABC-8845-A8B7-C78AA501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Diarrhea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E32E-CFFC-F040-AB6C-2460860CF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err="1"/>
              <a:t>Diarrhea</a:t>
            </a:r>
            <a:r>
              <a:rPr lang="tr-TR" dirty="0"/>
              <a:t> is an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mass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an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/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solid</a:t>
            </a:r>
            <a:r>
              <a:rPr lang="tr-TR" dirty="0"/>
              <a:t> </a:t>
            </a:r>
            <a:r>
              <a:rPr lang="tr-TR" dirty="0" err="1"/>
              <a:t>content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typically</a:t>
            </a:r>
            <a:r>
              <a:rPr lang="tr-TR" dirty="0"/>
              <a:t> </a:t>
            </a:r>
            <a:r>
              <a:rPr lang="tr-TR" dirty="0" err="1"/>
              <a:t>accompanied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an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frequency</a:t>
            </a:r>
            <a:r>
              <a:rPr lang="tr-TR" dirty="0"/>
              <a:t>, </a:t>
            </a:r>
            <a:r>
              <a:rPr lang="tr-TR" dirty="0" err="1"/>
              <a:t>fluidity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/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of </a:t>
            </a:r>
            <a:r>
              <a:rPr lang="tr-TR" dirty="0" err="1"/>
              <a:t>feces</a:t>
            </a:r>
            <a:r>
              <a:rPr lang="tr-TR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mech</a:t>
            </a:r>
            <a:r>
              <a:rPr lang="tr-TR" dirty="0"/>
              <a:t>- </a:t>
            </a:r>
            <a:r>
              <a:rPr lang="tr-TR" dirty="0" err="1"/>
              <a:t>anistic</a:t>
            </a:r>
            <a:r>
              <a:rPr lang="tr-TR" dirty="0"/>
              <a:t> </a:t>
            </a:r>
            <a:r>
              <a:rPr lang="tr-TR" dirty="0" err="1"/>
              <a:t>approach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genesis</a:t>
            </a:r>
            <a:r>
              <a:rPr lang="tr-TR" dirty="0"/>
              <a:t> of </a:t>
            </a:r>
            <a:r>
              <a:rPr lang="tr-TR" dirty="0" err="1"/>
              <a:t>diarrhea</a:t>
            </a:r>
            <a:r>
              <a:rPr lang="tr-TR" dirty="0"/>
              <a:t> is </a:t>
            </a:r>
            <a:r>
              <a:rPr lang="tr-TR" dirty="0" err="1"/>
              <a:t>simple</a:t>
            </a:r>
            <a:r>
              <a:rPr lang="tr-TR" dirty="0"/>
              <a:t>: </a:t>
            </a:r>
            <a:r>
              <a:rPr lang="tr-TR" dirty="0" err="1"/>
              <a:t>permea</a:t>
            </a:r>
            <a:r>
              <a:rPr lang="tr-TR" dirty="0"/>
              <a:t>- </a:t>
            </a:r>
            <a:r>
              <a:rPr lang="tr-TR" dirty="0" err="1"/>
              <a:t>bility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 is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inflammation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neoplastic</a:t>
            </a:r>
            <a:r>
              <a:rPr lang="tr-TR" dirty="0"/>
              <a:t> </a:t>
            </a:r>
            <a:r>
              <a:rPr lang="tr-TR" dirty="0" err="1"/>
              <a:t>infiltration</a:t>
            </a:r>
            <a:r>
              <a:rPr lang="tr-TR" dirty="0"/>
              <a:t> </a:t>
            </a:r>
            <a:r>
              <a:rPr lang="tr-TR" dirty="0" err="1"/>
              <a:t>causing</a:t>
            </a:r>
            <a:r>
              <a:rPr lang="tr-TR" dirty="0"/>
              <a:t> </a:t>
            </a:r>
            <a:r>
              <a:rPr lang="tr-TR" dirty="0" err="1"/>
              <a:t>exudation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secretory</a:t>
            </a:r>
            <a:r>
              <a:rPr lang="tr-TR" dirty="0"/>
              <a:t> </a:t>
            </a:r>
            <a:r>
              <a:rPr lang="tr-TR" dirty="0" err="1"/>
              <a:t>diarrhea</a:t>
            </a:r>
            <a:r>
              <a:rPr lang="tr-TR" dirty="0"/>
              <a:t> is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chemi</a:t>
            </a:r>
            <a:r>
              <a:rPr lang="tr-TR" dirty="0"/>
              <a:t>- cal </a:t>
            </a:r>
            <a:r>
              <a:rPr lang="tr-TR" dirty="0" err="1"/>
              <a:t>toxins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bacterial</a:t>
            </a:r>
            <a:r>
              <a:rPr lang="tr-TR" dirty="0"/>
              <a:t> </a:t>
            </a:r>
            <a:r>
              <a:rPr lang="tr-TR" dirty="0" err="1"/>
              <a:t>toxins</a:t>
            </a:r>
            <a:r>
              <a:rPr lang="tr-TR" dirty="0"/>
              <a:t>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7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3611-08AF-7548-BB19-505753607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tr-TR" sz="2400" dirty="0" err="1"/>
              <a:t>However</a:t>
            </a:r>
            <a:r>
              <a:rPr lang="tr-TR" sz="2400" dirty="0"/>
              <a:t>, </a:t>
            </a:r>
            <a:r>
              <a:rPr lang="tr-TR" sz="2400" dirty="0" err="1"/>
              <a:t>most</a:t>
            </a:r>
            <a:r>
              <a:rPr lang="tr-TR" sz="2400" dirty="0"/>
              <a:t> SI </a:t>
            </a:r>
            <a:r>
              <a:rPr lang="tr-TR" sz="2400" dirty="0" err="1"/>
              <a:t>diseases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a </a:t>
            </a:r>
            <a:r>
              <a:rPr lang="tr-TR" sz="2400" dirty="0" err="1"/>
              <a:t>component</a:t>
            </a:r>
            <a:r>
              <a:rPr lang="tr-TR" sz="2400" dirty="0"/>
              <a:t> of </a:t>
            </a:r>
            <a:r>
              <a:rPr lang="tr-TR" sz="2400" i="1" dirty="0" err="1"/>
              <a:t>osmotic</a:t>
            </a:r>
            <a:r>
              <a:rPr lang="tr-TR" sz="2400" i="1" dirty="0"/>
              <a:t> </a:t>
            </a:r>
            <a:r>
              <a:rPr lang="tr-TR" sz="2400" dirty="0" err="1"/>
              <a:t>diarrhea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even</a:t>
            </a:r>
            <a:r>
              <a:rPr lang="tr-TR" sz="2400" dirty="0"/>
              <a:t> in a </a:t>
            </a:r>
            <a:r>
              <a:rPr lang="tr-TR" sz="2400" dirty="0" err="1"/>
              <a:t>situation</a:t>
            </a:r>
            <a:r>
              <a:rPr lang="tr-TR" sz="2400" dirty="0"/>
              <a:t> as </a:t>
            </a:r>
            <a:r>
              <a:rPr lang="tr-TR" sz="2400" dirty="0" err="1"/>
              <a:t>simple</a:t>
            </a:r>
            <a:r>
              <a:rPr lang="tr-TR" sz="2400" dirty="0"/>
              <a:t> as </a:t>
            </a:r>
            <a:r>
              <a:rPr lang="tr-TR" sz="2400" dirty="0" err="1"/>
              <a:t>lactase</a:t>
            </a:r>
            <a:r>
              <a:rPr lang="tr-TR" sz="2400" dirty="0"/>
              <a:t> </a:t>
            </a:r>
            <a:r>
              <a:rPr lang="tr-TR" sz="2400" dirty="0" err="1"/>
              <a:t>deficiency</a:t>
            </a:r>
            <a:r>
              <a:rPr lang="tr-TR" sz="2400" dirty="0"/>
              <a:t>, </a:t>
            </a:r>
            <a:r>
              <a:rPr lang="tr-TR" sz="2400" dirty="0" err="1"/>
              <a:t>mixed</a:t>
            </a:r>
            <a:r>
              <a:rPr lang="tr-TR" sz="2400" dirty="0"/>
              <a:t> </a:t>
            </a:r>
            <a:r>
              <a:rPr lang="tr-TR" sz="2400" dirty="0" err="1"/>
              <a:t>mechanisms</a:t>
            </a:r>
            <a:r>
              <a:rPr lang="tr-TR" sz="2400" dirty="0"/>
              <a:t> </a:t>
            </a:r>
            <a:r>
              <a:rPr lang="tr-TR" sz="2400" dirty="0" err="1"/>
              <a:t>occur</a:t>
            </a:r>
            <a:r>
              <a:rPr lang="tr-TR" sz="2400" dirty="0"/>
              <a:t> </a:t>
            </a:r>
          </a:p>
          <a:p>
            <a:pPr algn="just">
              <a:lnSpc>
                <a:spcPct val="200000"/>
              </a:lnSpc>
            </a:pPr>
            <a:r>
              <a:rPr lang="tr-TR" sz="2400" dirty="0" err="1"/>
              <a:t>Bacterial</a:t>
            </a:r>
            <a:r>
              <a:rPr lang="tr-TR" sz="2400" dirty="0"/>
              <a:t> </a:t>
            </a:r>
            <a:r>
              <a:rPr lang="tr-TR" sz="2400" dirty="0" err="1"/>
              <a:t>fermentation</a:t>
            </a:r>
            <a:r>
              <a:rPr lang="tr-TR" sz="2400" dirty="0"/>
              <a:t> of </a:t>
            </a:r>
            <a:r>
              <a:rPr lang="tr-TR" sz="2400" dirty="0" err="1"/>
              <a:t>unabsorbed</a:t>
            </a:r>
            <a:r>
              <a:rPr lang="tr-TR" sz="2400" dirty="0"/>
              <a:t> </a:t>
            </a:r>
            <a:r>
              <a:rPr lang="tr-TR" sz="2400" dirty="0" err="1"/>
              <a:t>solutes</a:t>
            </a:r>
            <a:r>
              <a:rPr lang="tr-TR" sz="2400" dirty="0"/>
              <a:t> is </a:t>
            </a:r>
            <a:r>
              <a:rPr lang="tr-TR" sz="2400" dirty="0" err="1"/>
              <a:t>often</a:t>
            </a:r>
            <a:r>
              <a:rPr lang="tr-TR" sz="2400" dirty="0"/>
              <a:t> a </a:t>
            </a:r>
            <a:r>
              <a:rPr lang="tr-TR" sz="2400" dirty="0" err="1"/>
              <a:t>complicating</a:t>
            </a:r>
            <a:r>
              <a:rPr lang="tr-TR" sz="2400" dirty="0"/>
              <a:t> </a:t>
            </a:r>
            <a:r>
              <a:rPr lang="tr-TR" sz="2400" dirty="0" err="1"/>
              <a:t>factor</a:t>
            </a:r>
            <a:r>
              <a:rPr lang="tr-TR" sz="2400" dirty="0"/>
              <a:t> in </a:t>
            </a:r>
            <a:r>
              <a:rPr lang="tr-TR" sz="2400" dirty="0" err="1"/>
              <a:t>malabsorption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fecal</a:t>
            </a:r>
            <a:r>
              <a:rPr lang="tr-TR" sz="2400" dirty="0"/>
              <a:t> </a:t>
            </a:r>
            <a:r>
              <a:rPr lang="tr-TR" sz="2400" dirty="0" err="1"/>
              <a:t>pH</a:t>
            </a:r>
            <a:r>
              <a:rPr lang="tr-TR" sz="2400" dirty="0"/>
              <a:t> is </a:t>
            </a:r>
            <a:r>
              <a:rPr lang="tr-TR" sz="2400" dirty="0" err="1"/>
              <a:t>often</a:t>
            </a:r>
            <a:r>
              <a:rPr lang="tr-TR" sz="2400" dirty="0"/>
              <a:t> </a:t>
            </a:r>
            <a:r>
              <a:rPr lang="tr-TR" sz="2400" dirty="0" err="1"/>
              <a:t>low</a:t>
            </a:r>
            <a:r>
              <a:rPr lang="tr-TR" sz="2400" dirty="0"/>
              <a:t> </a:t>
            </a:r>
            <a:r>
              <a:rPr lang="tr-TR" sz="2400" dirty="0" err="1"/>
              <a:t>because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production</a:t>
            </a:r>
            <a:r>
              <a:rPr lang="tr-TR" sz="2400" dirty="0"/>
              <a:t> of </a:t>
            </a:r>
            <a:r>
              <a:rPr lang="tr-TR" sz="2400" dirty="0" err="1"/>
              <a:t>volatile</a:t>
            </a:r>
            <a:r>
              <a:rPr lang="tr-TR" sz="2400" dirty="0"/>
              <a:t> </a:t>
            </a:r>
            <a:r>
              <a:rPr lang="tr-TR" sz="2400" dirty="0" err="1"/>
              <a:t>fatty</a:t>
            </a:r>
            <a:r>
              <a:rPr lang="tr-TR" sz="2400" dirty="0"/>
              <a:t> </a:t>
            </a:r>
            <a:r>
              <a:rPr lang="tr-TR" sz="2400" dirty="0" err="1"/>
              <a:t>acids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products</a:t>
            </a:r>
            <a:r>
              <a:rPr lang="tr-TR" sz="2400" dirty="0"/>
              <a:t> (</a:t>
            </a:r>
            <a:r>
              <a:rPr lang="tr-TR" sz="2400" dirty="0" err="1"/>
              <a:t>hydroxylated</a:t>
            </a:r>
            <a:r>
              <a:rPr lang="tr-TR" sz="2400" dirty="0"/>
              <a:t> </a:t>
            </a:r>
            <a:r>
              <a:rPr lang="tr-TR" sz="2400" dirty="0" err="1"/>
              <a:t>fatty</a:t>
            </a:r>
            <a:r>
              <a:rPr lang="tr-TR" sz="2400" dirty="0"/>
              <a:t> </a:t>
            </a:r>
            <a:r>
              <a:rPr lang="tr-TR" sz="2400" dirty="0" err="1"/>
              <a:t>acids</a:t>
            </a:r>
            <a:r>
              <a:rPr lang="tr-TR" sz="2400" dirty="0"/>
              <a:t>, </a:t>
            </a:r>
            <a:r>
              <a:rPr lang="tr-TR" sz="2400" dirty="0" err="1"/>
              <a:t>unconju</a:t>
            </a:r>
            <a:r>
              <a:rPr lang="tr-TR" sz="2400" dirty="0"/>
              <a:t>- </a:t>
            </a:r>
            <a:r>
              <a:rPr lang="tr-TR" sz="2400" dirty="0" err="1"/>
              <a:t>gated</a:t>
            </a:r>
            <a:r>
              <a:rPr lang="tr-TR" sz="2400" dirty="0"/>
              <a:t> bile </a:t>
            </a:r>
            <a:r>
              <a:rPr lang="tr-TR" sz="2400" dirty="0" err="1"/>
              <a:t>acids</a:t>
            </a:r>
            <a:r>
              <a:rPr lang="tr-TR" sz="2400" dirty="0"/>
              <a:t>) </a:t>
            </a:r>
            <a:r>
              <a:rPr lang="tr-TR" sz="2400" dirty="0" err="1"/>
              <a:t>cause</a:t>
            </a:r>
            <a:r>
              <a:rPr lang="tr-TR" sz="2400" dirty="0"/>
              <a:t> </a:t>
            </a:r>
            <a:r>
              <a:rPr lang="tr-TR" sz="2400" dirty="0" err="1"/>
              <a:t>colonic</a:t>
            </a:r>
            <a:r>
              <a:rPr lang="tr-TR" sz="2400" dirty="0"/>
              <a:t> </a:t>
            </a:r>
            <a:r>
              <a:rPr lang="tr-TR" sz="2400" dirty="0" err="1"/>
              <a:t>secretion</a:t>
            </a:r>
            <a:r>
              <a:rPr lang="tr-TR" sz="2400" dirty="0"/>
              <a:t>; </a:t>
            </a:r>
            <a:r>
              <a:rPr lang="tr-TR" sz="2400" dirty="0" err="1"/>
              <a:t>signs</a:t>
            </a:r>
            <a:r>
              <a:rPr lang="tr-TR" sz="2400" dirty="0"/>
              <a:t> of </a:t>
            </a:r>
            <a:r>
              <a:rPr lang="tr-TR" sz="2400" dirty="0" err="1"/>
              <a:t>large</a:t>
            </a:r>
            <a:r>
              <a:rPr lang="tr-TR" sz="2400" dirty="0"/>
              <a:t>- </a:t>
            </a:r>
            <a:r>
              <a:rPr lang="tr-TR" sz="2400" dirty="0" err="1"/>
              <a:t>intestinal</a:t>
            </a:r>
            <a:r>
              <a:rPr lang="tr-TR" sz="2400" dirty="0"/>
              <a:t> </a:t>
            </a:r>
            <a:r>
              <a:rPr lang="tr-TR" sz="2400" dirty="0" err="1"/>
              <a:t>diarrhea</a:t>
            </a:r>
            <a:r>
              <a:rPr lang="tr-TR" sz="2400" dirty="0"/>
              <a:t> </a:t>
            </a:r>
            <a:r>
              <a:rPr lang="tr-TR" sz="2400" dirty="0" err="1"/>
              <a:t>frequently</a:t>
            </a:r>
            <a:r>
              <a:rPr lang="tr-TR" sz="2400" dirty="0"/>
              <a:t> </a:t>
            </a:r>
            <a:r>
              <a:rPr lang="tr-TR" sz="2400" dirty="0" err="1"/>
              <a:t>accompany</a:t>
            </a:r>
            <a:r>
              <a:rPr lang="tr-TR" sz="2400" dirty="0"/>
              <a:t> </a:t>
            </a:r>
            <a:r>
              <a:rPr lang="tr-TR" sz="2400" dirty="0" err="1"/>
              <a:t>prolonged</a:t>
            </a:r>
            <a:r>
              <a:rPr lang="tr-TR" sz="2400" dirty="0"/>
              <a:t> SI </a:t>
            </a:r>
            <a:r>
              <a:rPr lang="tr-TR" sz="2400" dirty="0" err="1"/>
              <a:t>disease</a:t>
            </a:r>
            <a:r>
              <a:rPr lang="tr-T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14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ED32-034E-8D4E-98E6-C3786C1D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Malabsorption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F157-735D-0D44-8C53-7BEA470F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/>
              <a:t>Failure</a:t>
            </a:r>
            <a:r>
              <a:rPr lang="tr-TR" sz="2400" dirty="0"/>
              <a:t> of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assimilation</a:t>
            </a:r>
            <a:r>
              <a:rPr lang="tr-TR" sz="2400" dirty="0"/>
              <a:t> is </a:t>
            </a:r>
            <a:r>
              <a:rPr lang="tr-TR" sz="2400" dirty="0" err="1"/>
              <a:t>sometimes</a:t>
            </a:r>
            <a:r>
              <a:rPr lang="tr-TR" sz="2400" dirty="0"/>
              <a:t> </a:t>
            </a:r>
            <a:r>
              <a:rPr lang="tr-TR" sz="2400" dirty="0" err="1"/>
              <a:t>classified</a:t>
            </a:r>
            <a:r>
              <a:rPr lang="tr-TR" sz="2400" dirty="0"/>
              <a:t> as </a:t>
            </a:r>
            <a:r>
              <a:rPr lang="tr-TR" sz="2400" dirty="0" err="1"/>
              <a:t>primary</a:t>
            </a:r>
            <a:r>
              <a:rPr lang="tr-TR" sz="2400" dirty="0"/>
              <a:t> </a:t>
            </a:r>
            <a:r>
              <a:rPr lang="tr-TR" sz="2400" dirty="0" err="1"/>
              <a:t>failure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digest</a:t>
            </a:r>
            <a:r>
              <a:rPr lang="tr-TR" sz="2400" dirty="0"/>
              <a:t> (</a:t>
            </a:r>
            <a:r>
              <a:rPr lang="tr-TR" sz="2400" dirty="0" err="1"/>
              <a:t>maldigestion</a:t>
            </a:r>
            <a:r>
              <a:rPr lang="tr-TR" sz="2400" dirty="0"/>
              <a:t>)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primary</a:t>
            </a:r>
            <a:r>
              <a:rPr lang="tr-TR" sz="2400" dirty="0"/>
              <a:t> </a:t>
            </a:r>
            <a:r>
              <a:rPr lang="tr-TR" sz="2400" dirty="0" err="1"/>
              <a:t>failure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absorb</a:t>
            </a:r>
            <a:r>
              <a:rPr lang="tr-TR" sz="2400" dirty="0"/>
              <a:t> (</a:t>
            </a:r>
            <a:r>
              <a:rPr lang="tr-TR" sz="2400" dirty="0" err="1"/>
              <a:t>malabsorption</a:t>
            </a:r>
            <a:r>
              <a:rPr lang="tr-TR" sz="2400" dirty="0"/>
              <a:t>).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However</a:t>
            </a:r>
            <a:r>
              <a:rPr lang="tr-TR" sz="2400" dirty="0"/>
              <a:t>, </a:t>
            </a:r>
            <a:r>
              <a:rPr lang="tr-TR" sz="2400" dirty="0" err="1"/>
              <a:t>such</a:t>
            </a:r>
            <a:r>
              <a:rPr lang="tr-TR" sz="2400" dirty="0"/>
              <a:t> a </a:t>
            </a:r>
            <a:r>
              <a:rPr lang="tr-TR" sz="2400" dirty="0" err="1"/>
              <a:t>classification</a:t>
            </a:r>
            <a:r>
              <a:rPr lang="tr-TR" sz="2400" dirty="0"/>
              <a:t> is </a:t>
            </a:r>
            <a:r>
              <a:rPr lang="tr-TR" sz="2400" dirty="0" err="1"/>
              <a:t>misleading</a:t>
            </a:r>
            <a:r>
              <a:rPr lang="tr-TR" sz="2400" dirty="0"/>
              <a:t>, </a:t>
            </a:r>
            <a:r>
              <a:rPr lang="tr-TR" sz="2400" dirty="0" err="1"/>
              <a:t>because</a:t>
            </a:r>
            <a:r>
              <a:rPr lang="tr-TR" sz="2400" dirty="0"/>
              <a:t> </a:t>
            </a:r>
            <a:r>
              <a:rPr lang="tr-TR" sz="2400" dirty="0" err="1"/>
              <a:t>failure</a:t>
            </a:r>
            <a:r>
              <a:rPr lang="tr-TR" sz="2400" dirty="0"/>
              <a:t> of </a:t>
            </a:r>
            <a:r>
              <a:rPr lang="tr-TR" sz="2400" dirty="0" err="1"/>
              <a:t>absorption</a:t>
            </a:r>
            <a:r>
              <a:rPr lang="tr-TR" sz="2400" dirty="0"/>
              <a:t> is an </a:t>
            </a:r>
            <a:r>
              <a:rPr lang="tr-TR" sz="2400" dirty="0" err="1"/>
              <a:t>inevitable</a:t>
            </a:r>
            <a:r>
              <a:rPr lang="tr-TR" sz="2400" dirty="0"/>
              <a:t> </a:t>
            </a:r>
            <a:r>
              <a:rPr lang="tr-TR" sz="2400" dirty="0" err="1"/>
              <a:t>consequence</a:t>
            </a:r>
            <a:r>
              <a:rPr lang="tr-TR" sz="2400" dirty="0"/>
              <a:t> of </a:t>
            </a:r>
            <a:r>
              <a:rPr lang="tr-TR" sz="2400" dirty="0" err="1"/>
              <a:t>failure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digest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preferred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term</a:t>
            </a:r>
            <a:r>
              <a:rPr lang="tr-TR" sz="2400" dirty="0"/>
              <a:t> </a:t>
            </a:r>
            <a:r>
              <a:rPr lang="tr-TR" sz="2400" i="1" dirty="0" err="1"/>
              <a:t>malabsorption</a:t>
            </a:r>
            <a:r>
              <a:rPr lang="tr-TR" sz="2400" i="1" dirty="0"/>
              <a:t> </a:t>
            </a:r>
            <a:r>
              <a:rPr lang="tr-TR" sz="2400" dirty="0"/>
              <a:t>is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describe</a:t>
            </a:r>
            <a:r>
              <a:rPr lang="tr-TR" sz="2400" dirty="0"/>
              <a:t> </a:t>
            </a:r>
            <a:r>
              <a:rPr lang="tr-TR" sz="2400" dirty="0" err="1"/>
              <a:t>defective</a:t>
            </a:r>
            <a:r>
              <a:rPr lang="tr-TR" sz="2400" dirty="0"/>
              <a:t> </a:t>
            </a:r>
            <a:r>
              <a:rPr lang="tr-TR" sz="2400" dirty="0" err="1"/>
              <a:t>absorption</a:t>
            </a:r>
            <a:r>
              <a:rPr lang="tr-TR" sz="2400" dirty="0"/>
              <a:t> of a </a:t>
            </a:r>
            <a:r>
              <a:rPr lang="tr-TR" sz="2400" dirty="0" err="1"/>
              <a:t>dietary</a:t>
            </a:r>
            <a:r>
              <a:rPr lang="tr-TR" sz="2400" dirty="0"/>
              <a:t> </a:t>
            </a:r>
            <a:r>
              <a:rPr lang="tr-TR" sz="2400" dirty="0" err="1"/>
              <a:t>constituent</a:t>
            </a:r>
            <a:r>
              <a:rPr lang="tr-TR" sz="2400" dirty="0"/>
              <a:t> </a:t>
            </a:r>
            <a:r>
              <a:rPr lang="tr-TR" sz="2400" dirty="0" err="1"/>
              <a:t>resulting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interference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digestive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/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absorptive</a:t>
            </a:r>
            <a:r>
              <a:rPr lang="tr-TR" sz="2400" dirty="0"/>
              <a:t> </a:t>
            </a:r>
            <a:r>
              <a:rPr lang="tr-TR" sz="2400" dirty="0" err="1"/>
              <a:t>processing</a:t>
            </a:r>
            <a:r>
              <a:rPr lang="tr-TR" sz="2400" dirty="0"/>
              <a:t> of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molecule</a:t>
            </a:r>
            <a:r>
              <a:rPr lang="tr-TR" sz="2400" dirty="0"/>
              <a:t>. 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1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4D959-F1E8-B745-A591-39FB6FFDA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8215"/>
            <a:ext cx="5996534" cy="63141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0459-FBAA-874F-9BDF-08E8C022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470" y="1299411"/>
            <a:ext cx="6227530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F6E412-ED39-A647-B568-9344897B4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758" y="1527802"/>
            <a:ext cx="9042400" cy="4305300"/>
          </a:xfrm>
        </p:spPr>
      </p:pic>
    </p:spTree>
    <p:extLst>
      <p:ext uri="{BB962C8B-B14F-4D97-AF65-F5344CB8AC3E}">
        <p14:creationId xmlns:p14="http://schemas.microsoft.com/office/powerpoint/2010/main" val="9613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5ED8-92AD-BF4A-965E-7EEA7EE8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Melena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3BF38-05E9-6146-AEAB-1F4EA7A9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/>
              <a:t>The</a:t>
            </a:r>
            <a:r>
              <a:rPr lang="tr-TR" sz="2400" dirty="0"/>
              <a:t> presence of </a:t>
            </a:r>
            <a:r>
              <a:rPr lang="tr-TR" sz="2400" dirty="0" err="1"/>
              <a:t>dark</a:t>
            </a:r>
            <a:r>
              <a:rPr lang="tr-TR" sz="2400" dirty="0"/>
              <a:t>, </a:t>
            </a:r>
            <a:r>
              <a:rPr lang="tr-TR" sz="2400" dirty="0" err="1"/>
              <a:t>tarry</a:t>
            </a:r>
            <a:r>
              <a:rPr lang="tr-TR" sz="2400" dirty="0"/>
              <a:t>, </a:t>
            </a:r>
            <a:r>
              <a:rPr lang="tr-TR" sz="2400" dirty="0" err="1"/>
              <a:t>oxidized</a:t>
            </a:r>
            <a:r>
              <a:rPr lang="tr-TR" sz="2400" dirty="0"/>
              <a:t> </a:t>
            </a:r>
            <a:r>
              <a:rPr lang="tr-TR" sz="2400" dirty="0" err="1"/>
              <a:t>blood</a:t>
            </a:r>
            <a:r>
              <a:rPr lang="tr-TR" sz="2400" dirty="0"/>
              <a:t> in </a:t>
            </a:r>
            <a:r>
              <a:rPr lang="tr-TR" sz="2400" dirty="0" err="1"/>
              <a:t>feces</a:t>
            </a:r>
            <a:r>
              <a:rPr lang="tr-TR" sz="2400" dirty="0"/>
              <a:t>, a </a:t>
            </a:r>
            <a:r>
              <a:rPr lang="tr-TR" sz="2400" dirty="0" err="1"/>
              <a:t>condi</a:t>
            </a:r>
            <a:r>
              <a:rPr lang="tr-TR" sz="2400" dirty="0"/>
              <a:t>- </a:t>
            </a:r>
            <a:r>
              <a:rPr lang="tr-TR" sz="2400" dirty="0" err="1"/>
              <a:t>tion</a:t>
            </a:r>
            <a:r>
              <a:rPr lang="tr-TR" sz="2400" dirty="0"/>
              <a:t> </a:t>
            </a:r>
            <a:r>
              <a:rPr lang="tr-TR" sz="2400" dirty="0" err="1"/>
              <a:t>called</a:t>
            </a:r>
            <a:r>
              <a:rPr lang="tr-TR" sz="2400" dirty="0"/>
              <a:t> </a:t>
            </a:r>
            <a:r>
              <a:rPr lang="tr-TR" sz="2400" i="1" dirty="0" err="1"/>
              <a:t>melena</a:t>
            </a:r>
            <a:r>
              <a:rPr lang="tr-TR" sz="2400" i="1" dirty="0"/>
              <a:t>, </a:t>
            </a:r>
            <a:r>
              <a:rPr lang="tr-TR" sz="2400" dirty="0" err="1"/>
              <a:t>reflects</a:t>
            </a:r>
            <a:r>
              <a:rPr lang="tr-TR" sz="2400" dirty="0"/>
              <a:t> </a:t>
            </a:r>
            <a:r>
              <a:rPr lang="tr-TR" sz="2400" dirty="0" err="1"/>
              <a:t>either</a:t>
            </a:r>
            <a:r>
              <a:rPr lang="tr-TR" sz="2400" dirty="0"/>
              <a:t> </a:t>
            </a:r>
            <a:r>
              <a:rPr lang="tr-TR" sz="2400" dirty="0" err="1"/>
              <a:t>swallowed</a:t>
            </a:r>
            <a:r>
              <a:rPr lang="tr-TR" sz="2400" dirty="0"/>
              <a:t> </a:t>
            </a:r>
            <a:r>
              <a:rPr lang="tr-TR" sz="2400" dirty="0" err="1"/>
              <a:t>blood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generalized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localized</a:t>
            </a:r>
            <a:r>
              <a:rPr lang="tr-TR" sz="2400" dirty="0"/>
              <a:t> GI </a:t>
            </a:r>
            <a:r>
              <a:rPr lang="tr-TR" sz="2400" dirty="0" err="1"/>
              <a:t>bleeding</a:t>
            </a:r>
            <a:r>
              <a:rPr lang="tr-TR" sz="2400" dirty="0"/>
              <a:t> </a:t>
            </a:r>
            <a:r>
              <a:rPr lang="tr-TR" sz="2400" dirty="0" err="1"/>
              <a:t>proximal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large</a:t>
            </a:r>
            <a:r>
              <a:rPr lang="tr-TR" sz="2400" dirty="0"/>
              <a:t> </a:t>
            </a:r>
            <a:r>
              <a:rPr lang="tr-TR" sz="2400" dirty="0" err="1"/>
              <a:t>intestine</a:t>
            </a:r>
            <a:r>
              <a:rPr lang="tr-TR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/>
              <a:t>The</a:t>
            </a:r>
            <a:r>
              <a:rPr lang="tr-TR" sz="2400" dirty="0"/>
              <a:t> general </a:t>
            </a:r>
            <a:r>
              <a:rPr lang="tr-TR" sz="2400" dirty="0" err="1"/>
              <a:t>approach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melena</a:t>
            </a:r>
            <a:r>
              <a:rPr lang="tr-TR" sz="2400" dirty="0"/>
              <a:t> is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rule</a:t>
            </a:r>
            <a:r>
              <a:rPr lang="tr-TR" sz="2400" dirty="0"/>
              <a:t> </a:t>
            </a:r>
            <a:r>
              <a:rPr lang="tr-TR" sz="2400" dirty="0" err="1"/>
              <a:t>out</a:t>
            </a:r>
            <a:r>
              <a:rPr lang="tr-TR" sz="2400" dirty="0"/>
              <a:t> </a:t>
            </a:r>
            <a:r>
              <a:rPr lang="tr-TR" sz="2400" dirty="0" err="1"/>
              <a:t>bleeding</a:t>
            </a:r>
            <a:r>
              <a:rPr lang="tr-TR" sz="2400" dirty="0"/>
              <a:t> </a:t>
            </a:r>
            <a:r>
              <a:rPr lang="tr-TR" sz="2400" dirty="0" err="1"/>
              <a:t>diatheses</a:t>
            </a:r>
            <a:r>
              <a:rPr lang="tr-TR" sz="2400" dirty="0"/>
              <a:t>; </a:t>
            </a:r>
            <a:r>
              <a:rPr lang="tr-TR" sz="2400" dirty="0" err="1"/>
              <a:t>ingestion</a:t>
            </a:r>
            <a:r>
              <a:rPr lang="tr-TR" sz="2400" dirty="0"/>
              <a:t> of </a:t>
            </a:r>
            <a:r>
              <a:rPr lang="tr-TR" sz="2400" dirty="0" err="1"/>
              <a:t>blood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other</a:t>
            </a:r>
            <a:r>
              <a:rPr lang="tr-TR" sz="2400" dirty="0"/>
              <a:t> </a:t>
            </a:r>
            <a:r>
              <a:rPr lang="tr-TR" sz="2400" dirty="0" err="1"/>
              <a:t>lesions</a:t>
            </a:r>
            <a:r>
              <a:rPr lang="tr-TR" sz="2400" dirty="0"/>
              <a:t>, </a:t>
            </a:r>
            <a:r>
              <a:rPr lang="tr-TR" sz="2400" dirty="0" err="1"/>
              <a:t>such</a:t>
            </a:r>
            <a:r>
              <a:rPr lang="tr-TR" sz="2400" dirty="0"/>
              <a:t> as oral </a:t>
            </a:r>
            <a:r>
              <a:rPr lang="tr-TR" sz="2400" dirty="0" err="1"/>
              <a:t>masses</a:t>
            </a:r>
            <a:r>
              <a:rPr lang="tr-TR" sz="2400" dirty="0"/>
              <a:t>; </a:t>
            </a:r>
            <a:r>
              <a:rPr lang="tr-TR" sz="2400" dirty="0" err="1"/>
              <a:t>toxicity</a:t>
            </a:r>
            <a:r>
              <a:rPr lang="tr-TR" sz="2400" dirty="0"/>
              <a:t>, as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nonsteroidal</a:t>
            </a:r>
            <a:r>
              <a:rPr lang="tr-TR" sz="2400" dirty="0"/>
              <a:t> </a:t>
            </a:r>
            <a:r>
              <a:rPr lang="tr-TR" sz="2400" dirty="0" err="1"/>
              <a:t>antiinflammatory</a:t>
            </a:r>
            <a:r>
              <a:rPr lang="tr-TR" sz="2400" dirty="0"/>
              <a:t> </a:t>
            </a:r>
            <a:r>
              <a:rPr lang="tr-TR" sz="2400" dirty="0" err="1"/>
              <a:t>drugs</a:t>
            </a:r>
            <a:r>
              <a:rPr lang="tr-TR" sz="2400" dirty="0"/>
              <a:t> (</a:t>
            </a:r>
            <a:r>
              <a:rPr lang="tr-TR" sz="2400" dirty="0" err="1"/>
              <a:t>NSAIDs</a:t>
            </a:r>
            <a:r>
              <a:rPr lang="tr-TR" sz="2400" dirty="0"/>
              <a:t>);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underlying</a:t>
            </a:r>
            <a:r>
              <a:rPr lang="tr-TR" sz="2400" dirty="0"/>
              <a:t> </a:t>
            </a:r>
            <a:r>
              <a:rPr lang="tr-TR" sz="2400" dirty="0" err="1"/>
              <a:t>metabolic</a:t>
            </a:r>
            <a:r>
              <a:rPr lang="tr-TR" sz="2400" dirty="0"/>
              <a:t> </a:t>
            </a:r>
            <a:r>
              <a:rPr lang="tr-TR" sz="2400" dirty="0" err="1"/>
              <a:t>disorders</a:t>
            </a:r>
            <a:r>
              <a:rPr lang="tr-TR" sz="2400" dirty="0"/>
              <a:t>, </a:t>
            </a:r>
            <a:r>
              <a:rPr lang="tr-TR" sz="2400" dirty="0" err="1"/>
              <a:t>such</a:t>
            </a:r>
            <a:r>
              <a:rPr lang="tr-TR" sz="2400" dirty="0"/>
              <a:t> as </a:t>
            </a:r>
            <a:r>
              <a:rPr lang="tr-TR" sz="2400" dirty="0" err="1"/>
              <a:t>hypoad</a:t>
            </a:r>
            <a:r>
              <a:rPr lang="tr-TR" sz="2400" dirty="0"/>
              <a:t>- </a:t>
            </a:r>
            <a:r>
              <a:rPr lang="tr-TR" sz="2400" dirty="0" err="1"/>
              <a:t>renocorticism</a:t>
            </a:r>
            <a:r>
              <a:rPr lang="tr-TR" sz="2400" dirty="0"/>
              <a:t>, </a:t>
            </a:r>
            <a:r>
              <a:rPr lang="tr-TR" sz="2400" dirty="0" err="1"/>
              <a:t>before</a:t>
            </a:r>
            <a:r>
              <a:rPr lang="tr-TR" sz="2400" dirty="0"/>
              <a:t> </a:t>
            </a:r>
            <a:r>
              <a:rPr lang="tr-TR" sz="2400" dirty="0" err="1"/>
              <a:t>pursuing</a:t>
            </a:r>
            <a:r>
              <a:rPr lang="tr-TR" sz="2400" dirty="0"/>
              <a:t> </a:t>
            </a:r>
            <a:r>
              <a:rPr lang="tr-TR" sz="2400" dirty="0" err="1"/>
              <a:t>primary</a:t>
            </a:r>
            <a:r>
              <a:rPr lang="tr-TR" sz="2400" dirty="0"/>
              <a:t> GI </a:t>
            </a:r>
            <a:r>
              <a:rPr lang="tr-TR" sz="2400" dirty="0" err="1"/>
              <a:t>causes</a:t>
            </a:r>
            <a:r>
              <a:rPr lang="tr-TR" sz="2400" dirty="0"/>
              <a:t>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71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A62830-2638-CB45-B58A-F32B86E33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233" y="844194"/>
            <a:ext cx="4796220" cy="5332769"/>
          </a:xfrm>
        </p:spPr>
      </p:pic>
    </p:spTree>
    <p:extLst>
      <p:ext uri="{BB962C8B-B14F-4D97-AF65-F5344CB8AC3E}">
        <p14:creationId xmlns:p14="http://schemas.microsoft.com/office/powerpoint/2010/main" val="344480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BA2F-0EC6-F64D-9D6B-A5086AB0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Borborygmi</a:t>
            </a:r>
            <a:r>
              <a:rPr lang="en-US" b="1" dirty="0">
                <a:solidFill>
                  <a:srgbClr val="FF0000"/>
                </a:solidFill>
              </a:rPr>
              <a:t> and Flatulence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406D-1129-924F-95D0-E65FC191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7813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Borborygmi</a:t>
            </a:r>
            <a:r>
              <a:rPr lang="en-US" sz="2400" dirty="0"/>
              <a:t> is the abdominal rumbling noise caused by the propulsion of gas through the </a:t>
            </a:r>
            <a:r>
              <a:rPr lang="en-US" sz="2400" dirty="0" err="1"/>
              <a:t>Gl</a:t>
            </a:r>
            <a:r>
              <a:rPr lang="en-US" sz="2400" dirty="0"/>
              <a:t> tract. Swallowed air and bacterial fermentation of </a:t>
            </a:r>
            <a:r>
              <a:rPr lang="en-US" sz="2400" dirty="0" err="1"/>
              <a:t>ingesta</a:t>
            </a:r>
            <a:r>
              <a:rPr lang="en-US" sz="2400" dirty="0"/>
              <a:t> are the main causes of </a:t>
            </a:r>
            <a:r>
              <a:rPr lang="en-US" sz="2400" dirty="0" err="1"/>
              <a:t>borborygmi</a:t>
            </a:r>
            <a:r>
              <a:rPr lang="en-US" sz="2400" dirty="0"/>
              <a:t> and flatulence and often result in an offensive odor.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Feeding a diet that is highly digestible with a low fiber content leaves little material for bacterial fermentation and can effect a cure in some cases.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If </a:t>
            </a:r>
            <a:r>
              <a:rPr lang="en-US" sz="2400" dirty="0" err="1"/>
              <a:t>borborygmi</a:t>
            </a:r>
            <a:r>
              <a:rPr lang="en-US" sz="2400" dirty="0"/>
              <a:t> or flatulence continue despite dietary modification or addition of adsorbents, the animal may be excessively </a:t>
            </a:r>
            <a:r>
              <a:rPr lang="en-US" sz="2400" dirty="0" err="1"/>
              <a:t>aerophagic</a:t>
            </a:r>
            <a:r>
              <a:rPr lang="en-US" sz="2400" dirty="0"/>
              <a:t> or may have malabsorption.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6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660</Words>
  <Application>Microsoft Macintosh PowerPoint</Application>
  <PresentationFormat>Widescreen</PresentationFormat>
  <Paragraphs>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Diseases of the Small Intestine-I  </vt:lpstr>
      <vt:lpstr>Diarrhea</vt:lpstr>
      <vt:lpstr>PowerPoint Presentation</vt:lpstr>
      <vt:lpstr>Malabsorption</vt:lpstr>
      <vt:lpstr>PowerPoint Presentation</vt:lpstr>
      <vt:lpstr>PowerPoint Presentation</vt:lpstr>
      <vt:lpstr>Melena</vt:lpstr>
      <vt:lpstr>PowerPoint Presentation</vt:lpstr>
      <vt:lpstr>Borborygmi and Flatulence</vt:lpstr>
      <vt:lpstr>Weight Loss or Failure to Thrive </vt:lpstr>
      <vt:lpstr>Protein-Losing Enteropathy </vt:lpstr>
      <vt:lpstr>PowerPoint Presentation</vt:lpstr>
      <vt:lpstr>PowerPoint Presentation</vt:lpstr>
      <vt:lpstr>DIAGNOSIS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Small Intestine  </dc:title>
  <dc:creator>Microsoft Office User</dc:creator>
  <cp:lastModifiedBy>Microsoft Office User</cp:lastModifiedBy>
  <cp:revision>9</cp:revision>
  <dcterms:created xsi:type="dcterms:W3CDTF">2019-03-08T08:30:49Z</dcterms:created>
  <dcterms:modified xsi:type="dcterms:W3CDTF">2019-03-08T08:57:36Z</dcterms:modified>
</cp:coreProperties>
</file>