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6" autoAdjust="0"/>
    <p:restoredTop sz="76449" autoAdjust="0"/>
  </p:normalViewPr>
  <p:slideViewPr>
    <p:cSldViewPr snapToGrid="0">
      <p:cViewPr varScale="1">
        <p:scale>
          <a:sx n="87" d="100"/>
          <a:sy n="87" d="100"/>
        </p:scale>
        <p:origin x="12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21556-523E-4EF1-A137-A8A555832C56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583E9-0512-4B43-8F76-3FCB1B30A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0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4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28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1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30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2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37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00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26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0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35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9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10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430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1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73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7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01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128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35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583E9-0512-4B43-8F76-3FCB1B30AF8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42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5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8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1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6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6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9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8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0" r:id="rId6"/>
    <p:sldLayoutId id="2147483866" r:id="rId7"/>
    <p:sldLayoutId id="2147483867" r:id="rId8"/>
    <p:sldLayoutId id="2147483868" r:id="rId9"/>
    <p:sldLayoutId id="2147483869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p!!Rectangle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tatue of a person holding a child&#10;&#10;Description automatically generated with low confidence">
            <a:extLst>
              <a:ext uri="{FF2B5EF4-FFF2-40B4-BE49-F238E27FC236}">
                <a16:creationId xmlns:a16="http://schemas.microsoft.com/office/drawing/2014/main" id="{B28FDF11-6050-4C5D-8279-ACC383D0A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 b="1767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46" name="m!!text rectangle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96185-D4B2-4C2D-9CCE-A9F4E50C1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910196"/>
            <a:ext cx="7985759" cy="685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5000" dirty="0"/>
              <a:t>HERCULES</a:t>
            </a:r>
            <a:br>
              <a:rPr lang="tr-TR" sz="2800" dirty="0"/>
            </a:br>
            <a:endParaRPr lang="en-GB" sz="2800" dirty="0"/>
          </a:p>
        </p:txBody>
      </p:sp>
      <p:sp>
        <p:nvSpPr>
          <p:cNvPr id="48" name="m!!accent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kylix, jar, cup&#10;&#10;Description automatically generated">
            <a:extLst>
              <a:ext uri="{FF2B5EF4-FFF2-40B4-BE49-F238E27FC236}">
                <a16:creationId xmlns:a16="http://schemas.microsoft.com/office/drawing/2014/main" id="{7769A5C7-2461-46F4-869F-DA2B95F33F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" b="1150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8BCAC-47D3-4D02-BD7C-CF7D551C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1.	The Nemean Lion: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96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FE4E8-510D-4023-BFEB-74C2F9B4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2.	The Lernaian Hydra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-up of a mask&#10;&#10;Description automatically generated with medium confidence">
            <a:extLst>
              <a:ext uri="{FF2B5EF4-FFF2-40B4-BE49-F238E27FC236}">
                <a16:creationId xmlns:a16="http://schemas.microsoft.com/office/drawing/2014/main" id="{CEB79B80-99A4-4D64-8A62-9C7126328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822055"/>
            <a:ext cx="6846363" cy="50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482E8-C18E-437F-A72F-39C107DF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11305"/>
            <a:ext cx="4023360" cy="24715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3.	The </a:t>
            </a:r>
            <a:r>
              <a:rPr lang="en-US" sz="4800" dirty="0" err="1"/>
              <a:t>Cerynitian</a:t>
            </a:r>
            <a:r>
              <a:rPr lang="en-US" sz="4800" dirty="0"/>
              <a:t> Hind:</a:t>
            </a:r>
          </a:p>
        </p:txBody>
      </p:sp>
      <p:sp>
        <p:nvSpPr>
          <p:cNvPr id="16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1D730C5-5A9B-47A7-8A3F-D3F87BBB8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r="3" b="6163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6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1346-B0B5-4B7B-A25C-B71DE9DC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24" y="1373576"/>
            <a:ext cx="5508752" cy="2159000"/>
          </a:xfrm>
        </p:spPr>
        <p:txBody>
          <a:bodyPr>
            <a:noAutofit/>
          </a:bodyPr>
          <a:lstStyle/>
          <a:p>
            <a:r>
              <a:rPr lang="en-GB" sz="4800" dirty="0"/>
              <a:t>4.	The </a:t>
            </a:r>
            <a:r>
              <a:rPr lang="en-GB" sz="4800" dirty="0" err="1"/>
              <a:t>Erymanthian</a:t>
            </a:r>
            <a:r>
              <a:rPr lang="en-GB" sz="4800" dirty="0"/>
              <a:t> Boar: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EBD64CE-2FCE-4085-A800-B2AE93822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62" y="421751"/>
            <a:ext cx="5077814" cy="60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2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94B3BC0-9D65-40F2-AE38-583C977E81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1641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4AFE6-8524-46BD-82E0-F568946A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5.	The Augeian Stables</a:t>
            </a: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39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3DAF3-700C-40F8-8ECD-08C0BDEF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6.	The Stymphalian Birds: </a:t>
            </a:r>
          </a:p>
        </p:txBody>
      </p:sp>
      <p:pic>
        <p:nvPicPr>
          <p:cNvPr id="5" name="Picture 4" descr="A picture containing text, container, box&#10;&#10;Description automatically generated">
            <a:extLst>
              <a:ext uri="{FF2B5EF4-FFF2-40B4-BE49-F238E27FC236}">
                <a16:creationId xmlns:a16="http://schemas.microsoft.com/office/drawing/2014/main" id="{862D4B30-9945-47FC-8430-6E2C76127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697483"/>
            <a:ext cx="7053626" cy="53106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88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jar, plant, vessel, black&#10;&#10;Description automatically generated">
            <a:extLst>
              <a:ext uri="{FF2B5EF4-FFF2-40B4-BE49-F238E27FC236}">
                <a16:creationId xmlns:a16="http://schemas.microsoft.com/office/drawing/2014/main" id="{B2D4AD88-6DF0-46A2-9E2E-1D09BCFB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r="2" b="14034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37683-C412-4FCE-A001-4DA3A31C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7.	The Cretan Bull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51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DAD3-0EC7-4E79-9C40-C0ABC0CD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	The Horses of Diomedes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D6E68C-8C81-4E97-83DA-CCA1BC6C1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42" y="2152420"/>
            <a:ext cx="4656456" cy="46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!!Rectangle">
            <a:extLst>
              <a:ext uri="{FF2B5EF4-FFF2-40B4-BE49-F238E27FC236}">
                <a16:creationId xmlns:a16="http://schemas.microsoft.com/office/drawing/2014/main" id="{D5997EA8-5EFC-40CD-A85F-C3C3BC5F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book, several&#10;&#10;Description automatically generated">
            <a:extLst>
              <a:ext uri="{FF2B5EF4-FFF2-40B4-BE49-F238E27FC236}">
                <a16:creationId xmlns:a16="http://schemas.microsoft.com/office/drawing/2014/main" id="{D87E8DF8-C4B8-4F2B-8BCB-040D9DEDC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0" r="-1" b="1064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CF6A1EC-BD15-42D9-A339-A3970CF7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4FB57-14C7-4EC6-AC04-76E3F89B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8848"/>
            <a:ext cx="3538728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9.	The Belt of Hippolyte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20C27D-5C39-492B-BD68-C220C0F8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F3394A-A959-460A-ACF9-5FA682C7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676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!!Rectangle">
            <a:extLst>
              <a:ext uri="{FF2B5EF4-FFF2-40B4-BE49-F238E27FC236}">
                <a16:creationId xmlns:a16="http://schemas.microsoft.com/office/drawing/2014/main" id="{D5997EA8-5EFC-40CD-A85F-C3C3BC5F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weapon, gun&#10;&#10;Description automatically generated">
            <a:extLst>
              <a:ext uri="{FF2B5EF4-FFF2-40B4-BE49-F238E27FC236}">
                <a16:creationId xmlns:a16="http://schemas.microsoft.com/office/drawing/2014/main" id="{EFF6ADF1-541D-47F4-BE99-CF3DEDB88C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0" name="Rectangle 22">
            <a:extLst>
              <a:ext uri="{FF2B5EF4-FFF2-40B4-BE49-F238E27FC236}">
                <a16:creationId xmlns:a16="http://schemas.microsoft.com/office/drawing/2014/main" id="{1CF6A1EC-BD15-42D9-A339-A3970CF7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93363-82C3-42B7-A896-ACAF4BAC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8848"/>
            <a:ext cx="3538728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10.	The Cattle of Geryon: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A720C27D-5C39-492B-BD68-C220C0F8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A4F3394A-A959-460A-ACF9-5FA682C7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21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6B51E367-3AB0-4211-9DE5-EAF92C8BE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32"/>
          <a:stretch/>
        </p:blipFill>
        <p:spPr>
          <a:xfrm>
            <a:off x="352750" y="302429"/>
            <a:ext cx="11930609" cy="62531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13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statues in a garden&#10;&#10;Description automatically generated with low confidence">
            <a:extLst>
              <a:ext uri="{FF2B5EF4-FFF2-40B4-BE49-F238E27FC236}">
                <a16:creationId xmlns:a16="http://schemas.microsoft.com/office/drawing/2014/main" id="{48558E26-BB91-435F-A111-011940533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35A9C-D664-447C-A81C-80FB1CB0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11.	The Apples of the Hesperides:</a:t>
            </a:r>
          </a:p>
        </p:txBody>
      </p:sp>
    </p:spTree>
    <p:extLst>
      <p:ext uri="{BB962C8B-B14F-4D97-AF65-F5344CB8AC3E}">
        <p14:creationId xmlns:p14="http://schemas.microsoft.com/office/powerpoint/2010/main" val="2244154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287BF-3E44-40DE-BB28-D268283E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12.	The Fetching of Kerberos</a:t>
            </a:r>
          </a:p>
        </p:txBody>
      </p:sp>
      <p:pic>
        <p:nvPicPr>
          <p:cNvPr id="5" name="Picture 4" descr="A picture containing text, kylix, cup, jar&#10;&#10;Description automatically generated">
            <a:extLst>
              <a:ext uri="{FF2B5EF4-FFF2-40B4-BE49-F238E27FC236}">
                <a16:creationId xmlns:a16="http://schemas.microsoft.com/office/drawing/2014/main" id="{B06E0036-04D1-4AAE-B4E1-EE0633E6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1064802"/>
            <a:ext cx="7053626" cy="457600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382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5399-BA13-4F9B-86DF-E5E87136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4EBEC-3A24-4978-A222-8A96E1FF3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92" y="2274824"/>
            <a:ext cx="11075416" cy="4034536"/>
          </a:xfrm>
        </p:spPr>
        <p:txBody>
          <a:bodyPr>
            <a:normAutofit/>
          </a:bodyPr>
          <a:lstStyle/>
          <a:p>
            <a:r>
              <a:rPr lang="en-GB" dirty="0"/>
              <a:t>Hamilton, Edith. </a:t>
            </a:r>
            <a:r>
              <a:rPr lang="en-GB" i="1" dirty="0"/>
              <a:t>Mythology: Timeless Tales of Gods and Heroes</a:t>
            </a:r>
            <a:r>
              <a:rPr lang="en-GB" dirty="0"/>
              <a:t>. Little, Brown and Co., 1942.</a:t>
            </a:r>
          </a:p>
          <a:p>
            <a:r>
              <a:rPr lang="en-GB" dirty="0"/>
              <a:t>Hansen, William. </a:t>
            </a:r>
            <a:r>
              <a:rPr lang="en-GB" i="1" dirty="0"/>
              <a:t>Handbook of Classical Mythology</a:t>
            </a:r>
            <a:r>
              <a:rPr lang="en-GB" dirty="0"/>
              <a:t>. ABC-CLIO, 2004.</a:t>
            </a:r>
          </a:p>
          <a:p>
            <a:r>
              <a:rPr lang="en-GB" dirty="0"/>
              <a:t>Hard, Robin. </a:t>
            </a:r>
            <a:r>
              <a:rPr lang="en-GB" i="1" dirty="0"/>
              <a:t>The Routledge Handbook of Greek Mythology</a:t>
            </a:r>
            <a:r>
              <a:rPr lang="en-GB" dirty="0"/>
              <a:t>. Routledge, 2004.</a:t>
            </a:r>
          </a:p>
          <a:p>
            <a:r>
              <a:rPr lang="en-GB" dirty="0"/>
              <a:t>March, Jenny. </a:t>
            </a:r>
            <a:r>
              <a:rPr lang="en-GB" i="1" dirty="0"/>
              <a:t>The Penguin Books of Classical Myths</a:t>
            </a:r>
            <a:r>
              <a:rPr lang="en-GB" dirty="0"/>
              <a:t>. Penguin Books, 2009.</a:t>
            </a:r>
          </a:p>
          <a:p>
            <a:r>
              <a:rPr lang="en-GB" dirty="0"/>
              <a:t>Morford, Mark, P. O., and Robert J. </a:t>
            </a:r>
            <a:r>
              <a:rPr lang="en-GB" dirty="0" err="1"/>
              <a:t>Lenardon</a:t>
            </a:r>
            <a:r>
              <a:rPr lang="en-GB" dirty="0"/>
              <a:t>. </a:t>
            </a:r>
            <a:r>
              <a:rPr lang="en-GB" i="1" dirty="0"/>
              <a:t>Classical Mythology</a:t>
            </a:r>
            <a:r>
              <a:rPr lang="en-GB" dirty="0"/>
              <a:t>. Longman, 1985.</a:t>
            </a:r>
          </a:p>
        </p:txBody>
      </p:sp>
    </p:spTree>
    <p:extLst>
      <p:ext uri="{BB962C8B-B14F-4D97-AF65-F5344CB8AC3E}">
        <p14:creationId xmlns:p14="http://schemas.microsoft.com/office/powerpoint/2010/main" val="46660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3126F75-BBC0-4EB5-BA91-5608B4AEB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0" b="11944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97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1C7B-5A32-4536-9796-A9EC0DE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Tutors</a:t>
            </a:r>
            <a:r>
              <a:rPr lang="tr-TR" dirty="0"/>
              <a:t> of </a:t>
            </a:r>
            <a:r>
              <a:rPr lang="tr-TR" dirty="0" err="1"/>
              <a:t>Hercules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1AB1-60EC-4D70-B3E0-190F0F3C4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His father taught him to drive a chariot,</a:t>
            </a:r>
            <a:endParaRPr lang="tr-TR" dirty="0"/>
          </a:p>
          <a:p>
            <a:r>
              <a:rPr lang="en-GB" dirty="0" err="1"/>
              <a:t>Autolykos</a:t>
            </a:r>
            <a:r>
              <a:rPr lang="en-GB" dirty="0"/>
              <a:t> to wrestle,</a:t>
            </a:r>
            <a:endParaRPr lang="tr-TR" dirty="0"/>
          </a:p>
          <a:p>
            <a:r>
              <a:rPr lang="en-GB" dirty="0" err="1"/>
              <a:t>Eurytos</a:t>
            </a:r>
            <a:r>
              <a:rPr lang="en-GB" dirty="0"/>
              <a:t> to shoot with the bow,</a:t>
            </a:r>
            <a:endParaRPr lang="tr-TR" dirty="0"/>
          </a:p>
          <a:p>
            <a:r>
              <a:rPr lang="en-GB" dirty="0" err="1"/>
              <a:t>Kastor</a:t>
            </a:r>
            <a:r>
              <a:rPr lang="en-GB" dirty="0"/>
              <a:t> to wield sword and javelin, </a:t>
            </a:r>
            <a:endParaRPr lang="tr-TR" dirty="0"/>
          </a:p>
          <a:p>
            <a:r>
              <a:rPr lang="en-GB" dirty="0"/>
              <a:t>Linos, a brother of Orpheus, to play the lyre</a:t>
            </a:r>
          </a:p>
        </p:txBody>
      </p:sp>
    </p:spTree>
    <p:extLst>
      <p:ext uri="{BB962C8B-B14F-4D97-AF65-F5344CB8AC3E}">
        <p14:creationId xmlns:p14="http://schemas.microsoft.com/office/powerpoint/2010/main" val="14052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EE6C5-B8A8-44B7-A526-8EE7EFAB0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193544"/>
            <a:ext cx="11480800" cy="400405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dirty="0"/>
              <a:t>Worn Atlas felt the weight of Hercules,</a:t>
            </a:r>
          </a:p>
          <a:p>
            <a:pPr marL="0" indent="0">
              <a:buNone/>
            </a:pPr>
            <a:r>
              <a:rPr lang="en-GB" dirty="0"/>
              <a:t>Eurystheus no less angry at the sight-</a:t>
            </a:r>
          </a:p>
          <a:p>
            <a:pPr marL="0" indent="0">
              <a:buNone/>
            </a:pPr>
            <a:r>
              <a:rPr lang="en-GB" dirty="0"/>
              <a:t>His hate of Hercules had turned to spite</a:t>
            </a:r>
          </a:p>
          <a:p>
            <a:pPr marL="0" indent="0">
              <a:buNone/>
            </a:pPr>
            <a:r>
              <a:rPr lang="en-GB" dirty="0"/>
              <a:t>Against the hero’s heirs and near relations.</a:t>
            </a:r>
          </a:p>
          <a:p>
            <a:pPr marL="0" indent="0">
              <a:buNone/>
            </a:pPr>
            <a:r>
              <a:rPr lang="en-GB" dirty="0"/>
              <a:t>[…] The elderly Alcmena spoke to her:</a:t>
            </a:r>
          </a:p>
          <a:p>
            <a:pPr marL="0" indent="0">
              <a:buNone/>
            </a:pPr>
            <a:r>
              <a:rPr lang="en-GB" dirty="0"/>
              <a:t>[…] When I came near my time with Hercules-</a:t>
            </a:r>
          </a:p>
          <a:p>
            <a:pPr marL="0" indent="0">
              <a:buNone/>
            </a:pPr>
            <a:r>
              <a:rPr lang="en-GB" dirty="0"/>
              <a:t>It was the tenth moon and the boy was heavy,</a:t>
            </a:r>
          </a:p>
          <a:p>
            <a:pPr marL="0" indent="0">
              <a:buNone/>
            </a:pPr>
            <a:r>
              <a:rPr lang="en-GB" dirty="0"/>
              <a:t>So big I knew at once Jove was his father-</a:t>
            </a:r>
          </a:p>
          <a:p>
            <a:pPr marL="0" indent="0">
              <a:buNone/>
            </a:pPr>
            <a:r>
              <a:rPr lang="en-GB" dirty="0"/>
              <a:t>I thought he’d tear each muscle in my belly</a:t>
            </a:r>
          </a:p>
          <a:p>
            <a:pPr marL="0" indent="0">
              <a:buNone/>
            </a:pPr>
            <a:r>
              <a:rPr lang="en-GB" dirty="0"/>
              <a:t>And break my bones.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65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3861EE8-2E46-4B54-B1B0-A99BEB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r="-1" b="26875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21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tatue of two people&#10;&#10;Description automatically generated with low confidence">
            <a:extLst>
              <a:ext uri="{FF2B5EF4-FFF2-40B4-BE49-F238E27FC236}">
                <a16:creationId xmlns:a16="http://schemas.microsoft.com/office/drawing/2014/main" id="{A97CB911-2E66-4B67-AB2F-EFC7B77EB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r="350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4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71AB0-A33F-47AA-BF78-F9BACE242615}"/>
              </a:ext>
            </a:extLst>
          </p:cNvPr>
          <p:cNvSpPr txBox="1"/>
          <p:nvPr/>
        </p:nvSpPr>
        <p:spPr>
          <a:xfrm>
            <a:off x="1238612" y="6627158"/>
            <a:ext cx="20281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/>
              <a:t>Arkeolojik Haber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6424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uilding, outdoor, sculpture, statue&#10;&#10;Description automatically generated">
            <a:extLst>
              <a:ext uri="{FF2B5EF4-FFF2-40B4-BE49-F238E27FC236}">
                <a16:creationId xmlns:a16="http://schemas.microsoft.com/office/drawing/2014/main" id="{7225862B-6C50-4EC6-ADAB-778980E1D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7" r="-2" b="10532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61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furniture, fabric&#10;&#10;Description automatically generated">
            <a:extLst>
              <a:ext uri="{FF2B5EF4-FFF2-40B4-BE49-F238E27FC236}">
                <a16:creationId xmlns:a16="http://schemas.microsoft.com/office/drawing/2014/main" id="{8367C35C-6B94-4154-971B-2E51061EE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8" b="138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5A3BF-912F-435B-86C6-CFC33A8F5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THE LABOURS OF HERCULES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0710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327</Words>
  <Application>Microsoft Office PowerPoint</Application>
  <PresentationFormat>Geniş ekran</PresentationFormat>
  <Paragraphs>58</Paragraphs>
  <Slides>22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Neue Haas Grotesk Text Pro</vt:lpstr>
      <vt:lpstr>Times New Roman</vt:lpstr>
      <vt:lpstr>AccentBoxVTI</vt:lpstr>
      <vt:lpstr>HERCULES </vt:lpstr>
      <vt:lpstr>PowerPoint Sunusu</vt:lpstr>
      <vt:lpstr>PowerPoint Sunusu</vt:lpstr>
      <vt:lpstr>Tutors of Hercules</vt:lpstr>
      <vt:lpstr>PowerPoint Sunusu</vt:lpstr>
      <vt:lpstr>PowerPoint Sunusu</vt:lpstr>
      <vt:lpstr>PowerPoint Sunusu</vt:lpstr>
      <vt:lpstr>PowerPoint Sunusu</vt:lpstr>
      <vt:lpstr>THE LABOURS OF HERCULES</vt:lpstr>
      <vt:lpstr>1. The Nemean Lion: </vt:lpstr>
      <vt:lpstr>2. The Lernaian Hydra</vt:lpstr>
      <vt:lpstr>3. The Cerynitian Hind:</vt:lpstr>
      <vt:lpstr>4. The Erymanthian Boar: </vt:lpstr>
      <vt:lpstr>5. The Augeian Stables</vt:lpstr>
      <vt:lpstr>6. The Stymphalian Birds: </vt:lpstr>
      <vt:lpstr>7. The Cretan Bull</vt:lpstr>
      <vt:lpstr>8. The Horses of Diomedes</vt:lpstr>
      <vt:lpstr>9. The Belt of Hippolyte</vt:lpstr>
      <vt:lpstr>10. The Cattle of Geryon:</vt:lpstr>
      <vt:lpstr>11. The Apples of the Hesperides:</vt:lpstr>
      <vt:lpstr>12. The Fetching of Kerberos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HERCULES </dc:title>
  <dc:creator>Author</dc:creator>
  <cp:lastModifiedBy>Author</cp:lastModifiedBy>
  <cp:revision>29</cp:revision>
  <dcterms:created xsi:type="dcterms:W3CDTF">2021-04-14T22:07:15Z</dcterms:created>
  <dcterms:modified xsi:type="dcterms:W3CDTF">2023-02-26T14:40:19Z</dcterms:modified>
</cp:coreProperties>
</file>