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1"/>
  </p:notesMasterIdLst>
  <p:sldIdLst>
    <p:sldId id="256" r:id="rId2"/>
    <p:sldId id="263" r:id="rId3"/>
    <p:sldId id="264" r:id="rId4"/>
    <p:sldId id="265" r:id="rId5"/>
    <p:sldId id="267" r:id="rId6"/>
    <p:sldId id="268" r:id="rId7"/>
    <p:sldId id="269" r:id="rId8"/>
    <p:sldId id="270" r:id="rId9"/>
    <p:sldId id="271" r:id="rId10"/>
    <p:sldId id="272" r:id="rId11"/>
    <p:sldId id="273" r:id="rId12"/>
    <p:sldId id="274" r:id="rId13"/>
    <p:sldId id="275" r:id="rId14"/>
    <p:sldId id="277" r:id="rId15"/>
    <p:sldId id="278" r:id="rId16"/>
    <p:sldId id="279" r:id="rId17"/>
    <p:sldId id="280" r:id="rId18"/>
    <p:sldId id="282" r:id="rId19"/>
    <p:sldId id="283" r:id="rId20"/>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114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tr-TR"/>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tr-TR"/>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tr-TR"/>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5480CC8-DE99-42AC-8758-4725816C6E05}" type="slidenum">
              <a:rPr lang="tr-TR"/>
              <a:pPr/>
              <a:t>‹#›</a:t>
            </a:fld>
            <a:endParaRPr lang="tr-TR"/>
          </a:p>
        </p:txBody>
      </p:sp>
    </p:spTree>
    <p:extLst>
      <p:ext uri="{BB962C8B-B14F-4D97-AF65-F5344CB8AC3E}">
        <p14:creationId xmlns:p14="http://schemas.microsoft.com/office/powerpoint/2010/main" val="250691260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0E535A-C616-4120-AF84-6E67F720AE72}" type="slidenum">
              <a:rPr lang="tr-TR"/>
              <a:pPr/>
              <a:t>1</a:t>
            </a:fld>
            <a:endParaRPr lang="tr-TR"/>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p:txBody>
          <a:bodyPr/>
          <a:lstStyle/>
          <a:p>
            <a:endParaRPr lang="tr-TR"/>
          </a:p>
        </p:txBody>
      </p:sp>
    </p:spTree>
    <p:extLst>
      <p:ext uri="{BB962C8B-B14F-4D97-AF65-F5344CB8AC3E}">
        <p14:creationId xmlns:p14="http://schemas.microsoft.com/office/powerpoint/2010/main" val="1806989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B91DD994-EC19-4A56-840F-3824C97EAAF0}" type="slidenum">
              <a:rPr lang="tr-TR"/>
              <a:pPr/>
              <a:t>18</a:t>
            </a:fld>
            <a:endParaRPr lang="tr-TR"/>
          </a:p>
        </p:txBody>
      </p:sp>
      <p:sp>
        <p:nvSpPr>
          <p:cNvPr id="39938"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CF7F4194-F3E7-4A57-B0DA-3561C3B35EF6}" type="slidenum">
              <a:rPr lang="tr-TR" sz="1200"/>
              <a:pPr algn="r"/>
              <a:t>18</a:t>
            </a:fld>
            <a:endParaRPr lang="tr-TR" sz="120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p:txBody>
          <a:bodyPr/>
          <a:lstStyle/>
          <a:p>
            <a:endParaRPr lang="tr-TR"/>
          </a:p>
        </p:txBody>
      </p:sp>
    </p:spTree>
    <p:extLst>
      <p:ext uri="{BB962C8B-B14F-4D97-AF65-F5344CB8AC3E}">
        <p14:creationId xmlns:p14="http://schemas.microsoft.com/office/powerpoint/2010/main" val="39013151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32770" name="Rectangle 2"/>
          <p:cNvSpPr>
            <a:spLocks noGrp="1" noChangeArrowheads="1"/>
          </p:cNvSpPr>
          <p:nvPr>
            <p:ph type="ctrTitle"/>
          </p:nvPr>
        </p:nvSpPr>
        <p:spPr>
          <a:xfrm>
            <a:off x="914400" y="1524000"/>
            <a:ext cx="7623175" cy="1752600"/>
          </a:xfrm>
        </p:spPr>
        <p:txBody>
          <a:bodyPr/>
          <a:lstStyle>
            <a:lvl1pPr>
              <a:defRPr sz="5000"/>
            </a:lvl1pPr>
          </a:lstStyle>
          <a:p>
            <a:r>
              <a:rPr lang="tr-TR" altLang="en-US"/>
              <a:t>Asıl başlık stili için tıklatın</a:t>
            </a:r>
          </a:p>
        </p:txBody>
      </p:sp>
      <p:sp>
        <p:nvSpPr>
          <p:cNvPr id="32771"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tr-TR" altLang="en-US"/>
              <a:t>Asıl alt başlık stilini düzenlemek için tıklatın</a:t>
            </a:r>
          </a:p>
        </p:txBody>
      </p:sp>
      <p:sp>
        <p:nvSpPr>
          <p:cNvPr id="32772" name="Rectangle 4"/>
          <p:cNvSpPr>
            <a:spLocks noGrp="1" noChangeArrowheads="1"/>
          </p:cNvSpPr>
          <p:nvPr>
            <p:ph type="dt" sz="half" idx="2"/>
          </p:nvPr>
        </p:nvSpPr>
        <p:spPr/>
        <p:txBody>
          <a:bodyPr/>
          <a:lstStyle>
            <a:lvl1pPr>
              <a:defRPr/>
            </a:lvl1pPr>
          </a:lstStyle>
          <a:p>
            <a:r>
              <a:rPr lang="tr-TR"/>
              <a:t>24 Ocak 2011</a:t>
            </a:r>
            <a:endParaRPr lang="tr-TR" altLang="en-US"/>
          </a:p>
        </p:txBody>
      </p:sp>
      <p:sp>
        <p:nvSpPr>
          <p:cNvPr id="32773" name="Rectangle 5"/>
          <p:cNvSpPr>
            <a:spLocks noGrp="1" noChangeArrowheads="1"/>
          </p:cNvSpPr>
          <p:nvPr>
            <p:ph type="ftr" sz="quarter" idx="3"/>
          </p:nvPr>
        </p:nvSpPr>
        <p:spPr>
          <a:xfrm>
            <a:off x="3124200" y="6243638"/>
            <a:ext cx="2895600" cy="457200"/>
          </a:xfrm>
        </p:spPr>
        <p:txBody>
          <a:bodyPr/>
          <a:lstStyle>
            <a:lvl1pPr>
              <a:defRPr/>
            </a:lvl1pPr>
          </a:lstStyle>
          <a:p>
            <a:r>
              <a:rPr lang="tr-TR" altLang="en-US"/>
              <a:t>Ankara Üniversitesi</a:t>
            </a:r>
          </a:p>
        </p:txBody>
      </p:sp>
      <p:sp>
        <p:nvSpPr>
          <p:cNvPr id="32774" name="Rectangle 6"/>
          <p:cNvSpPr>
            <a:spLocks noGrp="1" noChangeArrowheads="1"/>
          </p:cNvSpPr>
          <p:nvPr>
            <p:ph type="sldNum" sz="quarter" idx="4"/>
          </p:nvPr>
        </p:nvSpPr>
        <p:spPr/>
        <p:txBody>
          <a:bodyPr/>
          <a:lstStyle>
            <a:lvl1pPr>
              <a:defRPr/>
            </a:lvl1pPr>
          </a:lstStyle>
          <a:p>
            <a:fld id="{B38B0BD9-4C42-45F8-9C0C-82B47B6AABF8}" type="slidenum">
              <a:rPr lang="tr-TR" altLang="en-US"/>
              <a:pPr/>
              <a:t>‹#›</a:t>
            </a:fld>
            <a:endParaRPr lang="tr-TR" altLang="en-US"/>
          </a:p>
        </p:txBody>
      </p:sp>
      <p:sp>
        <p:nvSpPr>
          <p:cNvPr id="32775"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endParaRPr lang="tr-TR"/>
          </a:p>
        </p:txBody>
      </p:sp>
      <p:sp>
        <p:nvSpPr>
          <p:cNvPr id="32776"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endParaRPr lang="tr-T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r>
              <a:rPr lang="tr-TR"/>
              <a:t>24 Ocak 2011</a:t>
            </a:r>
            <a:endParaRPr lang="tr-TR" altLang="en-US"/>
          </a:p>
        </p:txBody>
      </p:sp>
      <p:sp>
        <p:nvSpPr>
          <p:cNvPr id="5" name="4 Altbilgi Yer Tutucusu"/>
          <p:cNvSpPr>
            <a:spLocks noGrp="1"/>
          </p:cNvSpPr>
          <p:nvPr>
            <p:ph type="ftr" sz="quarter" idx="11"/>
          </p:nvPr>
        </p:nvSpPr>
        <p:spPr/>
        <p:txBody>
          <a:bodyPr/>
          <a:lstStyle>
            <a:lvl1pPr>
              <a:defRPr/>
            </a:lvl1pPr>
          </a:lstStyle>
          <a:p>
            <a:r>
              <a:rPr lang="tr-TR" altLang="en-US"/>
              <a:t>Ankara Üniversitesi</a:t>
            </a:r>
          </a:p>
        </p:txBody>
      </p:sp>
      <p:sp>
        <p:nvSpPr>
          <p:cNvPr id="6" name="5 Slayt Numarası Yer Tutucusu"/>
          <p:cNvSpPr>
            <a:spLocks noGrp="1"/>
          </p:cNvSpPr>
          <p:nvPr>
            <p:ph type="sldNum" sz="quarter" idx="12"/>
          </p:nvPr>
        </p:nvSpPr>
        <p:spPr/>
        <p:txBody>
          <a:bodyPr/>
          <a:lstStyle>
            <a:lvl1pPr>
              <a:defRPr/>
            </a:lvl1pPr>
          </a:lstStyle>
          <a:p>
            <a:fld id="{CE502890-A0AC-4E58-8E43-109E257E2504}" type="slidenum">
              <a:rPr lang="tr-TR" altLang="en-US"/>
              <a:pPr/>
              <a:t>‹#›</a:t>
            </a:fld>
            <a:endParaRPr lang="tr-T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7813"/>
            <a:ext cx="2057400" cy="5853112"/>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7813"/>
            <a:ext cx="6019800" cy="5853112"/>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r>
              <a:rPr lang="tr-TR"/>
              <a:t>24 Ocak 2011</a:t>
            </a:r>
            <a:endParaRPr lang="tr-TR" altLang="en-US"/>
          </a:p>
        </p:txBody>
      </p:sp>
      <p:sp>
        <p:nvSpPr>
          <p:cNvPr id="5" name="4 Altbilgi Yer Tutucusu"/>
          <p:cNvSpPr>
            <a:spLocks noGrp="1"/>
          </p:cNvSpPr>
          <p:nvPr>
            <p:ph type="ftr" sz="quarter" idx="11"/>
          </p:nvPr>
        </p:nvSpPr>
        <p:spPr/>
        <p:txBody>
          <a:bodyPr/>
          <a:lstStyle>
            <a:lvl1pPr>
              <a:defRPr/>
            </a:lvl1pPr>
          </a:lstStyle>
          <a:p>
            <a:r>
              <a:rPr lang="tr-TR" altLang="en-US"/>
              <a:t>Ankara Üniversitesi</a:t>
            </a:r>
          </a:p>
        </p:txBody>
      </p:sp>
      <p:sp>
        <p:nvSpPr>
          <p:cNvPr id="6" name="5 Slayt Numarası Yer Tutucusu"/>
          <p:cNvSpPr>
            <a:spLocks noGrp="1"/>
          </p:cNvSpPr>
          <p:nvPr>
            <p:ph type="sldNum" sz="quarter" idx="12"/>
          </p:nvPr>
        </p:nvSpPr>
        <p:spPr/>
        <p:txBody>
          <a:bodyPr/>
          <a:lstStyle>
            <a:lvl1pPr>
              <a:defRPr/>
            </a:lvl1pPr>
          </a:lstStyle>
          <a:p>
            <a:fld id="{DFEC7961-219E-4005-8C6B-C2BD20F2D791}" type="slidenum">
              <a:rPr lang="tr-TR" altLang="en-US"/>
              <a:pPr/>
              <a:t>‹#›</a:t>
            </a:fld>
            <a:endParaRPr lang="tr-T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r>
              <a:rPr lang="tr-TR"/>
              <a:t>24 Ocak 2011</a:t>
            </a:r>
            <a:endParaRPr lang="tr-TR" altLang="en-US"/>
          </a:p>
        </p:txBody>
      </p:sp>
      <p:sp>
        <p:nvSpPr>
          <p:cNvPr id="5" name="4 Altbilgi Yer Tutucusu"/>
          <p:cNvSpPr>
            <a:spLocks noGrp="1"/>
          </p:cNvSpPr>
          <p:nvPr>
            <p:ph type="ftr" sz="quarter" idx="11"/>
          </p:nvPr>
        </p:nvSpPr>
        <p:spPr/>
        <p:txBody>
          <a:bodyPr/>
          <a:lstStyle>
            <a:lvl1pPr>
              <a:defRPr/>
            </a:lvl1pPr>
          </a:lstStyle>
          <a:p>
            <a:r>
              <a:rPr lang="tr-TR" altLang="en-US"/>
              <a:t>Ankara Üniversitesi</a:t>
            </a:r>
          </a:p>
        </p:txBody>
      </p:sp>
      <p:sp>
        <p:nvSpPr>
          <p:cNvPr id="6" name="5 Slayt Numarası Yer Tutucusu"/>
          <p:cNvSpPr>
            <a:spLocks noGrp="1"/>
          </p:cNvSpPr>
          <p:nvPr>
            <p:ph type="sldNum" sz="quarter" idx="12"/>
          </p:nvPr>
        </p:nvSpPr>
        <p:spPr/>
        <p:txBody>
          <a:bodyPr/>
          <a:lstStyle>
            <a:lvl1pPr>
              <a:defRPr/>
            </a:lvl1pPr>
          </a:lstStyle>
          <a:p>
            <a:fld id="{846BBA7F-AF35-4A79-88E4-94DE264251F4}" type="slidenum">
              <a:rPr lang="tr-TR" altLang="en-US"/>
              <a:pPr/>
              <a:t>‹#›</a:t>
            </a:fld>
            <a:endParaRPr lang="tr-T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r>
              <a:rPr lang="tr-TR"/>
              <a:t>24 Ocak 2011</a:t>
            </a:r>
            <a:endParaRPr lang="tr-TR" altLang="en-US"/>
          </a:p>
        </p:txBody>
      </p:sp>
      <p:sp>
        <p:nvSpPr>
          <p:cNvPr id="5" name="4 Altbilgi Yer Tutucusu"/>
          <p:cNvSpPr>
            <a:spLocks noGrp="1"/>
          </p:cNvSpPr>
          <p:nvPr>
            <p:ph type="ftr" sz="quarter" idx="11"/>
          </p:nvPr>
        </p:nvSpPr>
        <p:spPr/>
        <p:txBody>
          <a:bodyPr/>
          <a:lstStyle>
            <a:lvl1pPr>
              <a:defRPr/>
            </a:lvl1pPr>
          </a:lstStyle>
          <a:p>
            <a:r>
              <a:rPr lang="tr-TR" altLang="en-US"/>
              <a:t>Ankara Üniversitesi</a:t>
            </a:r>
          </a:p>
        </p:txBody>
      </p:sp>
      <p:sp>
        <p:nvSpPr>
          <p:cNvPr id="6" name="5 Slayt Numarası Yer Tutucusu"/>
          <p:cNvSpPr>
            <a:spLocks noGrp="1"/>
          </p:cNvSpPr>
          <p:nvPr>
            <p:ph type="sldNum" sz="quarter" idx="12"/>
          </p:nvPr>
        </p:nvSpPr>
        <p:spPr/>
        <p:txBody>
          <a:bodyPr/>
          <a:lstStyle>
            <a:lvl1pPr>
              <a:defRPr/>
            </a:lvl1pPr>
          </a:lstStyle>
          <a:p>
            <a:fld id="{1C9F43E9-AD10-4DD6-B16C-C29BAB1E87B3}" type="slidenum">
              <a:rPr lang="tr-TR" altLang="en-US"/>
              <a:pPr/>
              <a:t>‹#›</a:t>
            </a:fld>
            <a:endParaRPr lang="tr-T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lvl1pPr>
              <a:defRPr/>
            </a:lvl1pPr>
          </a:lstStyle>
          <a:p>
            <a:r>
              <a:rPr lang="tr-TR"/>
              <a:t>24 Ocak 2011</a:t>
            </a:r>
            <a:endParaRPr lang="tr-TR" altLang="en-US"/>
          </a:p>
        </p:txBody>
      </p:sp>
      <p:sp>
        <p:nvSpPr>
          <p:cNvPr id="6" name="5 Altbilgi Yer Tutucusu"/>
          <p:cNvSpPr>
            <a:spLocks noGrp="1"/>
          </p:cNvSpPr>
          <p:nvPr>
            <p:ph type="ftr" sz="quarter" idx="11"/>
          </p:nvPr>
        </p:nvSpPr>
        <p:spPr/>
        <p:txBody>
          <a:bodyPr/>
          <a:lstStyle>
            <a:lvl1pPr>
              <a:defRPr/>
            </a:lvl1pPr>
          </a:lstStyle>
          <a:p>
            <a:r>
              <a:rPr lang="tr-TR" altLang="en-US"/>
              <a:t>Ankara Üniversitesi</a:t>
            </a:r>
          </a:p>
        </p:txBody>
      </p:sp>
      <p:sp>
        <p:nvSpPr>
          <p:cNvPr id="7" name="6 Slayt Numarası Yer Tutucusu"/>
          <p:cNvSpPr>
            <a:spLocks noGrp="1"/>
          </p:cNvSpPr>
          <p:nvPr>
            <p:ph type="sldNum" sz="quarter" idx="12"/>
          </p:nvPr>
        </p:nvSpPr>
        <p:spPr/>
        <p:txBody>
          <a:bodyPr/>
          <a:lstStyle>
            <a:lvl1pPr>
              <a:defRPr/>
            </a:lvl1pPr>
          </a:lstStyle>
          <a:p>
            <a:fld id="{FAEE811B-2BB4-4FC2-A65B-A33A5B3DFEE4}" type="slidenum">
              <a:rPr lang="tr-TR" altLang="en-US"/>
              <a:pPr/>
              <a:t>‹#›</a:t>
            </a:fld>
            <a:endParaRPr lang="tr-T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lvl1pPr>
              <a:defRPr/>
            </a:lvl1pPr>
          </a:lstStyle>
          <a:p>
            <a:r>
              <a:rPr lang="tr-TR"/>
              <a:t>24 Ocak 2011</a:t>
            </a:r>
            <a:endParaRPr lang="tr-TR" altLang="en-US"/>
          </a:p>
        </p:txBody>
      </p:sp>
      <p:sp>
        <p:nvSpPr>
          <p:cNvPr id="8" name="7 Altbilgi Yer Tutucusu"/>
          <p:cNvSpPr>
            <a:spLocks noGrp="1"/>
          </p:cNvSpPr>
          <p:nvPr>
            <p:ph type="ftr" sz="quarter" idx="11"/>
          </p:nvPr>
        </p:nvSpPr>
        <p:spPr/>
        <p:txBody>
          <a:bodyPr/>
          <a:lstStyle>
            <a:lvl1pPr>
              <a:defRPr/>
            </a:lvl1pPr>
          </a:lstStyle>
          <a:p>
            <a:r>
              <a:rPr lang="tr-TR" altLang="en-US"/>
              <a:t>Ankara Üniversitesi</a:t>
            </a:r>
          </a:p>
        </p:txBody>
      </p:sp>
      <p:sp>
        <p:nvSpPr>
          <p:cNvPr id="9" name="8 Slayt Numarası Yer Tutucusu"/>
          <p:cNvSpPr>
            <a:spLocks noGrp="1"/>
          </p:cNvSpPr>
          <p:nvPr>
            <p:ph type="sldNum" sz="quarter" idx="12"/>
          </p:nvPr>
        </p:nvSpPr>
        <p:spPr/>
        <p:txBody>
          <a:bodyPr/>
          <a:lstStyle>
            <a:lvl1pPr>
              <a:defRPr/>
            </a:lvl1pPr>
          </a:lstStyle>
          <a:p>
            <a:fld id="{1BAB0FCF-4231-473A-9D58-01734A396FCE}" type="slidenum">
              <a:rPr lang="tr-TR" altLang="en-US"/>
              <a:pPr/>
              <a:t>‹#›</a:t>
            </a:fld>
            <a:endParaRPr lang="tr-T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lvl1pPr>
              <a:defRPr/>
            </a:lvl1pPr>
          </a:lstStyle>
          <a:p>
            <a:r>
              <a:rPr lang="tr-TR"/>
              <a:t>24 Ocak 2011</a:t>
            </a:r>
            <a:endParaRPr lang="tr-TR" altLang="en-US"/>
          </a:p>
        </p:txBody>
      </p:sp>
      <p:sp>
        <p:nvSpPr>
          <p:cNvPr id="4" name="3 Altbilgi Yer Tutucusu"/>
          <p:cNvSpPr>
            <a:spLocks noGrp="1"/>
          </p:cNvSpPr>
          <p:nvPr>
            <p:ph type="ftr" sz="quarter" idx="11"/>
          </p:nvPr>
        </p:nvSpPr>
        <p:spPr/>
        <p:txBody>
          <a:bodyPr/>
          <a:lstStyle>
            <a:lvl1pPr>
              <a:defRPr/>
            </a:lvl1pPr>
          </a:lstStyle>
          <a:p>
            <a:r>
              <a:rPr lang="tr-TR" altLang="en-US"/>
              <a:t>Ankara Üniversitesi</a:t>
            </a:r>
          </a:p>
        </p:txBody>
      </p:sp>
      <p:sp>
        <p:nvSpPr>
          <p:cNvPr id="5" name="4 Slayt Numarası Yer Tutucusu"/>
          <p:cNvSpPr>
            <a:spLocks noGrp="1"/>
          </p:cNvSpPr>
          <p:nvPr>
            <p:ph type="sldNum" sz="quarter" idx="12"/>
          </p:nvPr>
        </p:nvSpPr>
        <p:spPr/>
        <p:txBody>
          <a:bodyPr/>
          <a:lstStyle>
            <a:lvl1pPr>
              <a:defRPr/>
            </a:lvl1pPr>
          </a:lstStyle>
          <a:p>
            <a:fld id="{8C7A56EB-3844-4DBA-9E3D-A386FA06A03F}" type="slidenum">
              <a:rPr lang="tr-TR" altLang="en-US"/>
              <a:pPr/>
              <a:t>‹#›</a:t>
            </a:fld>
            <a:endParaRPr lang="tr-T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lvl1pPr>
          </a:lstStyle>
          <a:p>
            <a:r>
              <a:rPr lang="tr-TR"/>
              <a:t>24 Ocak 2011</a:t>
            </a:r>
            <a:endParaRPr lang="tr-TR" altLang="en-US"/>
          </a:p>
        </p:txBody>
      </p:sp>
      <p:sp>
        <p:nvSpPr>
          <p:cNvPr id="3" name="2 Altbilgi Yer Tutucusu"/>
          <p:cNvSpPr>
            <a:spLocks noGrp="1"/>
          </p:cNvSpPr>
          <p:nvPr>
            <p:ph type="ftr" sz="quarter" idx="11"/>
          </p:nvPr>
        </p:nvSpPr>
        <p:spPr/>
        <p:txBody>
          <a:bodyPr/>
          <a:lstStyle>
            <a:lvl1pPr>
              <a:defRPr/>
            </a:lvl1pPr>
          </a:lstStyle>
          <a:p>
            <a:r>
              <a:rPr lang="tr-TR" altLang="en-US"/>
              <a:t>Ankara Üniversitesi</a:t>
            </a:r>
          </a:p>
        </p:txBody>
      </p:sp>
      <p:sp>
        <p:nvSpPr>
          <p:cNvPr id="4" name="3 Slayt Numarası Yer Tutucusu"/>
          <p:cNvSpPr>
            <a:spLocks noGrp="1"/>
          </p:cNvSpPr>
          <p:nvPr>
            <p:ph type="sldNum" sz="quarter" idx="12"/>
          </p:nvPr>
        </p:nvSpPr>
        <p:spPr/>
        <p:txBody>
          <a:bodyPr/>
          <a:lstStyle>
            <a:lvl1pPr>
              <a:defRPr/>
            </a:lvl1pPr>
          </a:lstStyle>
          <a:p>
            <a:fld id="{54CD0DF0-17C1-4CA5-B423-5BD4F9070D9C}" type="slidenum">
              <a:rPr lang="tr-TR" altLang="en-US"/>
              <a:pPr/>
              <a:t>‹#›</a:t>
            </a:fld>
            <a:endParaRPr lang="tr-T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r>
              <a:rPr lang="tr-TR"/>
              <a:t>24 Ocak 2011</a:t>
            </a:r>
            <a:endParaRPr lang="tr-TR" altLang="en-US"/>
          </a:p>
        </p:txBody>
      </p:sp>
      <p:sp>
        <p:nvSpPr>
          <p:cNvPr id="6" name="5 Altbilgi Yer Tutucusu"/>
          <p:cNvSpPr>
            <a:spLocks noGrp="1"/>
          </p:cNvSpPr>
          <p:nvPr>
            <p:ph type="ftr" sz="quarter" idx="11"/>
          </p:nvPr>
        </p:nvSpPr>
        <p:spPr/>
        <p:txBody>
          <a:bodyPr/>
          <a:lstStyle>
            <a:lvl1pPr>
              <a:defRPr/>
            </a:lvl1pPr>
          </a:lstStyle>
          <a:p>
            <a:r>
              <a:rPr lang="tr-TR" altLang="en-US"/>
              <a:t>Ankara Üniversitesi</a:t>
            </a:r>
          </a:p>
        </p:txBody>
      </p:sp>
      <p:sp>
        <p:nvSpPr>
          <p:cNvPr id="7" name="6 Slayt Numarası Yer Tutucusu"/>
          <p:cNvSpPr>
            <a:spLocks noGrp="1"/>
          </p:cNvSpPr>
          <p:nvPr>
            <p:ph type="sldNum" sz="quarter" idx="12"/>
          </p:nvPr>
        </p:nvSpPr>
        <p:spPr/>
        <p:txBody>
          <a:bodyPr/>
          <a:lstStyle>
            <a:lvl1pPr>
              <a:defRPr/>
            </a:lvl1pPr>
          </a:lstStyle>
          <a:p>
            <a:fld id="{D47DD612-037D-40EE-BD6E-AF2A6D65148E}" type="slidenum">
              <a:rPr lang="tr-TR" altLang="en-US"/>
              <a:pPr/>
              <a:t>‹#›</a:t>
            </a:fld>
            <a:endParaRPr lang="tr-T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r>
              <a:rPr lang="tr-TR"/>
              <a:t>24 Ocak 2011</a:t>
            </a:r>
            <a:endParaRPr lang="tr-TR" altLang="en-US"/>
          </a:p>
        </p:txBody>
      </p:sp>
      <p:sp>
        <p:nvSpPr>
          <p:cNvPr id="6" name="5 Altbilgi Yer Tutucusu"/>
          <p:cNvSpPr>
            <a:spLocks noGrp="1"/>
          </p:cNvSpPr>
          <p:nvPr>
            <p:ph type="ftr" sz="quarter" idx="11"/>
          </p:nvPr>
        </p:nvSpPr>
        <p:spPr/>
        <p:txBody>
          <a:bodyPr/>
          <a:lstStyle>
            <a:lvl1pPr>
              <a:defRPr/>
            </a:lvl1pPr>
          </a:lstStyle>
          <a:p>
            <a:r>
              <a:rPr lang="tr-TR" altLang="en-US"/>
              <a:t>Ankara Üniversitesi</a:t>
            </a:r>
          </a:p>
        </p:txBody>
      </p:sp>
      <p:sp>
        <p:nvSpPr>
          <p:cNvPr id="7" name="6 Slayt Numarası Yer Tutucusu"/>
          <p:cNvSpPr>
            <a:spLocks noGrp="1"/>
          </p:cNvSpPr>
          <p:nvPr>
            <p:ph type="sldNum" sz="quarter" idx="12"/>
          </p:nvPr>
        </p:nvSpPr>
        <p:spPr/>
        <p:txBody>
          <a:bodyPr/>
          <a:lstStyle>
            <a:lvl1pPr>
              <a:defRPr/>
            </a:lvl1pPr>
          </a:lstStyle>
          <a:p>
            <a:fld id="{4E96B827-7CE1-420E-8B59-A15243139619}" type="slidenum">
              <a:rPr lang="tr-TR" altLang="en-US"/>
              <a:pPr/>
              <a:t>‹#›</a:t>
            </a:fld>
            <a:endParaRPr lang="tr-T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altLang="en-US" smtClean="0"/>
              <a:t>Asıl başlık stili için tıklatın</a:t>
            </a:r>
          </a:p>
        </p:txBody>
      </p:sp>
      <p:sp>
        <p:nvSpPr>
          <p:cNvPr id="31747"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altLang="en-US" smtClean="0"/>
              <a:t>Asıl metin stillerini düzenlemek için tıklatın</a:t>
            </a:r>
          </a:p>
          <a:p>
            <a:pPr lvl="1"/>
            <a:r>
              <a:rPr lang="tr-TR" altLang="en-US" smtClean="0"/>
              <a:t>İkinci düzey</a:t>
            </a:r>
          </a:p>
          <a:p>
            <a:pPr lvl="2"/>
            <a:r>
              <a:rPr lang="tr-TR" altLang="en-US" smtClean="0"/>
              <a:t>Üçüncü düzey</a:t>
            </a:r>
          </a:p>
          <a:p>
            <a:pPr lvl="3"/>
            <a:r>
              <a:rPr lang="tr-TR" altLang="en-US" smtClean="0"/>
              <a:t>Dördüncü düzey</a:t>
            </a:r>
          </a:p>
          <a:p>
            <a:pPr lvl="4"/>
            <a:r>
              <a:rPr lang="tr-TR" altLang="en-US" smtClean="0"/>
              <a:t>Beşinci düzey</a:t>
            </a:r>
          </a:p>
        </p:txBody>
      </p:sp>
      <p:sp>
        <p:nvSpPr>
          <p:cNvPr id="31748"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j-lt"/>
              </a:defRPr>
            </a:lvl1pPr>
          </a:lstStyle>
          <a:p>
            <a:r>
              <a:rPr lang="tr-TR"/>
              <a:t>24 Ocak 2011</a:t>
            </a:r>
            <a:endParaRPr lang="tr-TR" altLang="en-US"/>
          </a:p>
        </p:txBody>
      </p:sp>
      <p:sp>
        <p:nvSpPr>
          <p:cNvPr id="3174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j-lt"/>
              </a:defRPr>
            </a:lvl1pPr>
          </a:lstStyle>
          <a:p>
            <a:r>
              <a:rPr lang="tr-TR" altLang="en-US"/>
              <a:t>Ankara Üniversitesi</a:t>
            </a:r>
          </a:p>
        </p:txBody>
      </p:sp>
      <p:sp>
        <p:nvSpPr>
          <p:cNvPr id="31750"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j-lt"/>
              </a:defRPr>
            </a:lvl1pPr>
          </a:lstStyle>
          <a:p>
            <a:fld id="{E8783BEC-AE51-40DF-AC80-184FF300B039}" type="slidenum">
              <a:rPr lang="tr-TR" altLang="en-US"/>
              <a:pPr/>
              <a:t>‹#›</a:t>
            </a:fld>
            <a:endParaRPr lang="tr-TR" altLang="en-US"/>
          </a:p>
        </p:txBody>
      </p:sp>
      <p:sp>
        <p:nvSpPr>
          <p:cNvPr id="31751"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endParaRPr lang="tr-TR"/>
          </a:p>
        </p:txBody>
      </p:sp>
      <p:sp>
        <p:nvSpPr>
          <p:cNvPr id="31752"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endParaRPr lang="tr-T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hf hdr="0"/>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Garamond" pitchFamily="18" charset="0"/>
        </a:defRPr>
      </a:lvl2pPr>
      <a:lvl3pPr algn="l" rtl="0" fontAlgn="base">
        <a:spcBef>
          <a:spcPct val="0"/>
        </a:spcBef>
        <a:spcAft>
          <a:spcPct val="0"/>
        </a:spcAft>
        <a:defRPr sz="4200">
          <a:solidFill>
            <a:schemeClr val="tx2"/>
          </a:solidFill>
          <a:latin typeface="Garamond" pitchFamily="18" charset="0"/>
        </a:defRPr>
      </a:lvl3pPr>
      <a:lvl4pPr algn="l" rtl="0" fontAlgn="base">
        <a:spcBef>
          <a:spcPct val="0"/>
        </a:spcBef>
        <a:spcAft>
          <a:spcPct val="0"/>
        </a:spcAft>
        <a:defRPr sz="4200">
          <a:solidFill>
            <a:schemeClr val="tx2"/>
          </a:solidFill>
          <a:latin typeface="Garamond" pitchFamily="18" charset="0"/>
        </a:defRPr>
      </a:lvl4pPr>
      <a:lvl5pPr algn="l" rtl="0" fontAlgn="base">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fontAlgn="base">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fontAlgn="base">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fontAlgn="base">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fontAlgn="base">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dt" sz="half" idx="2"/>
          </p:nvPr>
        </p:nvSpPr>
        <p:spPr/>
        <p:txBody>
          <a:bodyPr/>
          <a:lstStyle/>
          <a:p>
            <a:r>
              <a:rPr lang="tr-TR"/>
              <a:t>24 Ocak 2011</a:t>
            </a:r>
            <a:endParaRPr lang="tr-TR" altLang="en-US"/>
          </a:p>
        </p:txBody>
      </p:sp>
      <p:sp>
        <p:nvSpPr>
          <p:cNvPr id="5" name="Rectangle 5"/>
          <p:cNvSpPr>
            <a:spLocks noGrp="1" noChangeArrowheads="1"/>
          </p:cNvSpPr>
          <p:nvPr>
            <p:ph type="ftr" sz="quarter" idx="3"/>
          </p:nvPr>
        </p:nvSpPr>
        <p:spPr/>
        <p:txBody>
          <a:bodyPr/>
          <a:lstStyle/>
          <a:p>
            <a:r>
              <a:rPr lang="tr-TR" altLang="en-US"/>
              <a:t>Ankara Üniversitesi</a:t>
            </a:r>
          </a:p>
        </p:txBody>
      </p:sp>
      <p:sp>
        <p:nvSpPr>
          <p:cNvPr id="6" name="Rectangle 6"/>
          <p:cNvSpPr>
            <a:spLocks noGrp="1" noChangeArrowheads="1"/>
          </p:cNvSpPr>
          <p:nvPr>
            <p:ph type="sldNum" sz="quarter" idx="4"/>
          </p:nvPr>
        </p:nvSpPr>
        <p:spPr/>
        <p:txBody>
          <a:bodyPr/>
          <a:lstStyle/>
          <a:p>
            <a:fld id="{52E7118A-6E0F-401E-85CD-9CC03EF8053D}" type="slidenum">
              <a:rPr lang="tr-TR" altLang="en-US"/>
              <a:pPr/>
              <a:t>1</a:t>
            </a:fld>
            <a:endParaRPr lang="tr-TR" altLang="en-US"/>
          </a:p>
        </p:txBody>
      </p:sp>
      <p:sp>
        <p:nvSpPr>
          <p:cNvPr id="2050" name="Rectangle 2"/>
          <p:cNvSpPr>
            <a:spLocks noGrp="1" noChangeArrowheads="1"/>
          </p:cNvSpPr>
          <p:nvPr>
            <p:ph type="ctrTitle"/>
          </p:nvPr>
        </p:nvSpPr>
        <p:spPr>
          <a:xfrm>
            <a:off x="684213" y="1268413"/>
            <a:ext cx="7991475" cy="1752600"/>
          </a:xfrm>
        </p:spPr>
        <p:txBody>
          <a:bodyPr/>
          <a:lstStyle/>
          <a:p>
            <a:r>
              <a:rPr lang="tr-TR" sz="4600" dirty="0" err="1"/>
              <a:t>Malpraktis</a:t>
            </a:r>
            <a:r>
              <a:rPr lang="tr-TR" sz="4600" dirty="0"/>
              <a:t>-Performans Denetimi ve Maliyet Muhasebesi</a:t>
            </a:r>
            <a:br>
              <a:rPr lang="tr-TR" sz="4600" dirty="0"/>
            </a:br>
            <a:r>
              <a:rPr lang="tr-TR" sz="4600" dirty="0"/>
              <a:t>Süreçlerinde Tıbbi Kayıtlar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r>
              <a:rPr lang="tr-TR"/>
              <a:t>24 Ocak 2011</a:t>
            </a:r>
            <a:endParaRPr lang="tr-TR" altLang="en-US"/>
          </a:p>
        </p:txBody>
      </p:sp>
      <p:sp>
        <p:nvSpPr>
          <p:cNvPr id="5" name="4 Altbilgi Yer Tutucusu"/>
          <p:cNvSpPr>
            <a:spLocks noGrp="1"/>
          </p:cNvSpPr>
          <p:nvPr>
            <p:ph type="ftr" sz="quarter" idx="11"/>
          </p:nvPr>
        </p:nvSpPr>
        <p:spPr/>
        <p:txBody>
          <a:bodyPr/>
          <a:lstStyle/>
          <a:p>
            <a:r>
              <a:rPr lang="tr-TR" altLang="en-US"/>
              <a:t>Ankara Üniversitesi</a:t>
            </a:r>
          </a:p>
        </p:txBody>
      </p:sp>
      <p:sp>
        <p:nvSpPr>
          <p:cNvPr id="6" name="5 Slayt Numarası Yer Tutucusu"/>
          <p:cNvSpPr>
            <a:spLocks noGrp="1"/>
          </p:cNvSpPr>
          <p:nvPr>
            <p:ph type="sldNum" sz="quarter" idx="12"/>
          </p:nvPr>
        </p:nvSpPr>
        <p:spPr/>
        <p:txBody>
          <a:bodyPr/>
          <a:lstStyle/>
          <a:p>
            <a:fld id="{6700F86A-AF51-4C87-99BA-9F6B7722E992}" type="slidenum">
              <a:rPr lang="tr-TR" altLang="en-US"/>
              <a:pPr/>
              <a:t>10</a:t>
            </a:fld>
            <a:endParaRPr lang="tr-TR" altLang="en-US"/>
          </a:p>
        </p:txBody>
      </p:sp>
      <p:sp>
        <p:nvSpPr>
          <p:cNvPr id="21506" name="Rectangle 2"/>
          <p:cNvSpPr>
            <a:spLocks noGrp="1" noChangeArrowheads="1"/>
          </p:cNvSpPr>
          <p:nvPr>
            <p:ph type="title"/>
          </p:nvPr>
        </p:nvSpPr>
        <p:spPr/>
        <p:txBody>
          <a:bodyPr/>
          <a:lstStyle/>
          <a:p>
            <a:pPr algn="ctr"/>
            <a:r>
              <a:rPr lang="tr-TR"/>
              <a:t>Elektronik Kayıt</a:t>
            </a:r>
          </a:p>
        </p:txBody>
      </p:sp>
      <p:sp>
        <p:nvSpPr>
          <p:cNvPr id="21507" name="Rectangle 3"/>
          <p:cNvSpPr>
            <a:spLocks noGrp="1" noChangeArrowheads="1"/>
          </p:cNvSpPr>
          <p:nvPr>
            <p:ph type="body" idx="1"/>
          </p:nvPr>
        </p:nvSpPr>
        <p:spPr>
          <a:xfrm>
            <a:off x="457200" y="1268413"/>
            <a:ext cx="8507413" cy="5184775"/>
          </a:xfrm>
        </p:spPr>
        <p:txBody>
          <a:bodyPr/>
          <a:lstStyle/>
          <a:p>
            <a:pPr>
              <a:lnSpc>
                <a:spcPct val="80000"/>
              </a:lnSpc>
            </a:pPr>
            <a:r>
              <a:rPr lang="tr-TR" sz="2600"/>
              <a:t>Elektronik kayıt sisteminin kullanılması durumunda, hekimler ve hemşireler hasta gözlemleri, tanı ve tedavi işlemleri, önemli bulgular ve hastalıkların seyrine ilişkin bilgileri bilgisayarlar aracılığıyla girebileceklerdir. </a:t>
            </a:r>
          </a:p>
          <a:p>
            <a:pPr>
              <a:lnSpc>
                <a:spcPct val="80000"/>
              </a:lnSpc>
            </a:pPr>
            <a:r>
              <a:rPr lang="tr-TR" sz="2600"/>
              <a:t>Bilgi tabanlarına bağlı karar sistemleri, hekimlerin deneyimleri ile birlikte hasta bakım kalitesini yükseltecek, hataları azaltacaktır </a:t>
            </a:r>
            <a:r>
              <a:rPr lang="tr-TR" sz="1200"/>
              <a:t>(Sümbüloğlu ve Yalçın, 2007:295).</a:t>
            </a:r>
            <a:r>
              <a:rPr lang="tr-TR" sz="2600"/>
              <a:t> </a:t>
            </a:r>
          </a:p>
          <a:p>
            <a:pPr>
              <a:lnSpc>
                <a:spcPct val="80000"/>
              </a:lnSpc>
            </a:pPr>
            <a:r>
              <a:rPr lang="tr-TR" sz="2600"/>
              <a:t>Kayıt sistemleri aracılığı ile hatalı tıbbi işlemler de kolaylıkla izlenebileceği için, yönetim tarafından strateji ve politika geliştirmeye de yardımcı olacaktır.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r>
              <a:rPr lang="tr-TR"/>
              <a:t>24 Ocak 2011</a:t>
            </a:r>
            <a:endParaRPr lang="tr-TR" altLang="en-US"/>
          </a:p>
        </p:txBody>
      </p:sp>
      <p:sp>
        <p:nvSpPr>
          <p:cNvPr id="5" name="4 Altbilgi Yer Tutucusu"/>
          <p:cNvSpPr>
            <a:spLocks noGrp="1"/>
          </p:cNvSpPr>
          <p:nvPr>
            <p:ph type="ftr" sz="quarter" idx="11"/>
          </p:nvPr>
        </p:nvSpPr>
        <p:spPr/>
        <p:txBody>
          <a:bodyPr/>
          <a:lstStyle/>
          <a:p>
            <a:r>
              <a:rPr lang="tr-TR" altLang="en-US"/>
              <a:t>Ankara Üniversitesi</a:t>
            </a:r>
          </a:p>
        </p:txBody>
      </p:sp>
      <p:sp>
        <p:nvSpPr>
          <p:cNvPr id="6" name="5 Slayt Numarası Yer Tutucusu"/>
          <p:cNvSpPr>
            <a:spLocks noGrp="1"/>
          </p:cNvSpPr>
          <p:nvPr>
            <p:ph type="sldNum" sz="quarter" idx="12"/>
          </p:nvPr>
        </p:nvSpPr>
        <p:spPr/>
        <p:txBody>
          <a:bodyPr/>
          <a:lstStyle/>
          <a:p>
            <a:fld id="{14B32D10-38D4-4166-802A-02F706F2866F}" type="slidenum">
              <a:rPr lang="tr-TR" altLang="en-US"/>
              <a:pPr/>
              <a:t>11</a:t>
            </a:fld>
            <a:endParaRPr lang="tr-TR" altLang="en-US"/>
          </a:p>
        </p:txBody>
      </p:sp>
      <p:sp>
        <p:nvSpPr>
          <p:cNvPr id="22530" name="Rectangle 2"/>
          <p:cNvSpPr>
            <a:spLocks noGrp="1" noChangeArrowheads="1"/>
          </p:cNvSpPr>
          <p:nvPr>
            <p:ph type="title"/>
          </p:nvPr>
        </p:nvSpPr>
        <p:spPr/>
        <p:txBody>
          <a:bodyPr/>
          <a:lstStyle/>
          <a:p>
            <a:pPr algn="ctr"/>
            <a:r>
              <a:rPr lang="tr-TR" sz="4100"/>
              <a:t>Bakım Kaydının Sürekliği (BKS)</a:t>
            </a:r>
          </a:p>
        </p:txBody>
      </p:sp>
      <p:sp>
        <p:nvSpPr>
          <p:cNvPr id="22531" name="Rectangle 3"/>
          <p:cNvSpPr>
            <a:spLocks noGrp="1" noChangeArrowheads="1"/>
          </p:cNvSpPr>
          <p:nvPr>
            <p:ph type="body" idx="1"/>
          </p:nvPr>
        </p:nvSpPr>
        <p:spPr>
          <a:xfrm>
            <a:off x="457200" y="1341438"/>
            <a:ext cx="8435975" cy="5040312"/>
          </a:xfrm>
        </p:spPr>
        <p:txBody>
          <a:bodyPr/>
          <a:lstStyle/>
          <a:p>
            <a:pPr>
              <a:lnSpc>
                <a:spcPct val="90000"/>
              </a:lnSpc>
            </a:pPr>
            <a:r>
              <a:rPr lang="tr-TR" sz="2400"/>
              <a:t>Bakım kaydının sürekliği (BKS), orijinal ismi ile The Continuity of Care Record (CCR) yeni geliştirilmekte olan bir sağlık standardıdır. Sağlık bakım hizmetlerinin sürekliliğini sağlamak amacıyla tanımlanmıştır. </a:t>
            </a:r>
          </a:p>
          <a:p>
            <a:pPr>
              <a:lnSpc>
                <a:spcPct val="90000"/>
              </a:lnSpc>
            </a:pPr>
            <a:r>
              <a:rPr lang="tr-TR" sz="2400"/>
              <a:t>BKS’nin amacı hastanın temel sağlık verilerini düzenlemek, paylaşmak ve aktarılabilir bir bilgi kümesi haline getirmektir. Derlenen bu bilgi farklı elektronik kayıt sistemlerini kullanan doktorlar tarafından erişilebilir olacaktır. </a:t>
            </a:r>
          </a:p>
          <a:p>
            <a:pPr>
              <a:lnSpc>
                <a:spcPct val="90000"/>
              </a:lnSpc>
            </a:pPr>
            <a:r>
              <a:rPr lang="tr-TR" sz="2400"/>
              <a:t>BKS standartlarından beklenen sağlık bakım hizmetlerinin sürekliliğinin sağlanması, tıbbi hataların azaltılması ve sağlık bilgilerinin güvenli aktarımının desteklenmesidir </a:t>
            </a:r>
            <a:r>
              <a:rPr lang="tr-TR" sz="1200"/>
              <a:t>(Akman ve ark., 2005:126).</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r>
              <a:rPr lang="tr-TR"/>
              <a:t>24 Ocak 2011</a:t>
            </a:r>
            <a:endParaRPr lang="tr-TR" altLang="en-US"/>
          </a:p>
        </p:txBody>
      </p:sp>
      <p:sp>
        <p:nvSpPr>
          <p:cNvPr id="5" name="4 Altbilgi Yer Tutucusu"/>
          <p:cNvSpPr>
            <a:spLocks noGrp="1"/>
          </p:cNvSpPr>
          <p:nvPr>
            <p:ph type="ftr" sz="quarter" idx="11"/>
          </p:nvPr>
        </p:nvSpPr>
        <p:spPr/>
        <p:txBody>
          <a:bodyPr/>
          <a:lstStyle/>
          <a:p>
            <a:r>
              <a:rPr lang="tr-TR" altLang="en-US"/>
              <a:t>Ankara Üniversitesi</a:t>
            </a:r>
          </a:p>
        </p:txBody>
      </p:sp>
      <p:sp>
        <p:nvSpPr>
          <p:cNvPr id="6" name="5 Slayt Numarası Yer Tutucusu"/>
          <p:cNvSpPr>
            <a:spLocks noGrp="1"/>
          </p:cNvSpPr>
          <p:nvPr>
            <p:ph type="sldNum" sz="quarter" idx="12"/>
          </p:nvPr>
        </p:nvSpPr>
        <p:spPr/>
        <p:txBody>
          <a:bodyPr/>
          <a:lstStyle/>
          <a:p>
            <a:fld id="{EB358EA0-EFBB-45DD-85EA-5C7098117BCA}" type="slidenum">
              <a:rPr lang="tr-TR" altLang="en-US"/>
              <a:pPr/>
              <a:t>12</a:t>
            </a:fld>
            <a:endParaRPr lang="tr-TR" altLang="en-US"/>
          </a:p>
        </p:txBody>
      </p:sp>
      <p:sp>
        <p:nvSpPr>
          <p:cNvPr id="23554" name="Rectangle 2"/>
          <p:cNvSpPr>
            <a:spLocks noGrp="1" noChangeArrowheads="1"/>
          </p:cNvSpPr>
          <p:nvPr>
            <p:ph type="title"/>
          </p:nvPr>
        </p:nvSpPr>
        <p:spPr/>
        <p:txBody>
          <a:bodyPr/>
          <a:lstStyle/>
          <a:p>
            <a:pPr algn="ctr"/>
            <a:r>
              <a:rPr lang="tr-TR"/>
              <a:t>Performans Denetimi</a:t>
            </a:r>
          </a:p>
        </p:txBody>
      </p:sp>
      <p:sp>
        <p:nvSpPr>
          <p:cNvPr id="23555" name="Rectangle 3"/>
          <p:cNvSpPr>
            <a:spLocks noGrp="1" noChangeArrowheads="1"/>
          </p:cNvSpPr>
          <p:nvPr>
            <p:ph type="body" idx="1"/>
          </p:nvPr>
        </p:nvSpPr>
        <p:spPr>
          <a:xfrm>
            <a:off x="457200" y="1628775"/>
            <a:ext cx="8435975" cy="4752975"/>
          </a:xfrm>
        </p:spPr>
        <p:txBody>
          <a:bodyPr/>
          <a:lstStyle/>
          <a:p>
            <a:pPr>
              <a:lnSpc>
                <a:spcPct val="80000"/>
              </a:lnSpc>
            </a:pPr>
            <a:r>
              <a:rPr lang="tr-TR" sz="2400"/>
              <a:t>Denetleme, “örgütün, planlanan örgütsel, yönetsel ve ürünsel amaçlarından sapmasını önlemek için işlemesini izleyip düzeltme süreci “ olarak tanımlanabilir </a:t>
            </a:r>
            <a:r>
              <a:rPr lang="tr-TR" sz="1200"/>
              <a:t>(Başaran, 2000:288). </a:t>
            </a:r>
          </a:p>
          <a:p>
            <a:pPr>
              <a:lnSpc>
                <a:spcPct val="80000"/>
              </a:lnSpc>
              <a:buFont typeface="Wingdings" pitchFamily="2" charset="2"/>
              <a:buNone/>
            </a:pPr>
            <a:endParaRPr lang="tr-TR" sz="1200"/>
          </a:p>
          <a:p>
            <a:pPr>
              <a:lnSpc>
                <a:spcPct val="80000"/>
              </a:lnSpc>
            </a:pPr>
            <a:r>
              <a:rPr lang="tr-TR" sz="2400"/>
              <a:t>Bir örgütü denetleyebilmek için, öncelikle amaç ve ulaşılacak hedefler belirlenmeli, bir plan yapılmalıdır. Plan içerisinde görevlerin belirlenmesi ve standartların oluşturulması, ölçme araçlarının hazırlanması ve geliştirilmesi, hedeflere ulaşmak için gereken performans düzeylerinin boyutlarının hesaplanarak ölçütlerinin tanımlanması gereklidir </a:t>
            </a:r>
            <a:r>
              <a:rPr lang="tr-TR" sz="1200"/>
              <a:t>(Başaran, 2000:289).</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r>
              <a:rPr lang="tr-TR"/>
              <a:t>24 Ocak 2011</a:t>
            </a:r>
            <a:endParaRPr lang="tr-TR" altLang="en-US"/>
          </a:p>
        </p:txBody>
      </p:sp>
      <p:sp>
        <p:nvSpPr>
          <p:cNvPr id="5" name="4 Altbilgi Yer Tutucusu"/>
          <p:cNvSpPr>
            <a:spLocks noGrp="1"/>
          </p:cNvSpPr>
          <p:nvPr>
            <p:ph type="ftr" sz="quarter" idx="11"/>
          </p:nvPr>
        </p:nvSpPr>
        <p:spPr/>
        <p:txBody>
          <a:bodyPr/>
          <a:lstStyle/>
          <a:p>
            <a:r>
              <a:rPr lang="tr-TR" altLang="en-US"/>
              <a:t>Ankara Üniversitesi</a:t>
            </a:r>
          </a:p>
        </p:txBody>
      </p:sp>
      <p:sp>
        <p:nvSpPr>
          <p:cNvPr id="6" name="5 Slayt Numarası Yer Tutucusu"/>
          <p:cNvSpPr>
            <a:spLocks noGrp="1"/>
          </p:cNvSpPr>
          <p:nvPr>
            <p:ph type="sldNum" sz="quarter" idx="12"/>
          </p:nvPr>
        </p:nvSpPr>
        <p:spPr/>
        <p:txBody>
          <a:bodyPr/>
          <a:lstStyle/>
          <a:p>
            <a:fld id="{F4810280-3BF6-477C-B63F-DEFAE8378C5A}" type="slidenum">
              <a:rPr lang="tr-TR" altLang="en-US"/>
              <a:pPr/>
              <a:t>13</a:t>
            </a:fld>
            <a:endParaRPr lang="tr-TR" altLang="en-US"/>
          </a:p>
        </p:txBody>
      </p:sp>
      <p:sp>
        <p:nvSpPr>
          <p:cNvPr id="24578" name="Rectangle 2"/>
          <p:cNvSpPr>
            <a:spLocks noGrp="1" noChangeArrowheads="1"/>
          </p:cNvSpPr>
          <p:nvPr>
            <p:ph type="title"/>
          </p:nvPr>
        </p:nvSpPr>
        <p:spPr/>
        <p:txBody>
          <a:bodyPr/>
          <a:lstStyle/>
          <a:p>
            <a:pPr algn="ctr"/>
            <a:r>
              <a:rPr lang="tr-TR"/>
              <a:t>Performans Denetimi</a:t>
            </a:r>
          </a:p>
        </p:txBody>
      </p:sp>
      <p:sp>
        <p:nvSpPr>
          <p:cNvPr id="24579" name="Rectangle 3"/>
          <p:cNvSpPr>
            <a:spLocks noGrp="1" noChangeArrowheads="1"/>
          </p:cNvSpPr>
          <p:nvPr>
            <p:ph type="body" idx="1"/>
          </p:nvPr>
        </p:nvSpPr>
        <p:spPr/>
        <p:txBody>
          <a:bodyPr/>
          <a:lstStyle/>
          <a:p>
            <a:r>
              <a:rPr lang="tr-TR"/>
              <a:t>Performans, amaçlı ya da planlanmış bir etkinlik sonucunda elde edileni nicel ya da nitel  olarak belirleyen bir kavramdır. İşletmecilik açısından performans, işletme amaçlarının gerçekleştirilmesi için gösterilen tüm çabaların değerlendirilmesi olarak tanımlanabilir. Performansın belirlenmesi için gerçekleştirilen etkinliğin sonucunun değerlendirilmesi gerekir </a:t>
            </a:r>
            <a:r>
              <a:rPr lang="tr-TR" sz="1200"/>
              <a:t>(Esatoğlu, 2007:358).</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r>
              <a:rPr lang="tr-TR"/>
              <a:t>24 Ocak 2011</a:t>
            </a:r>
            <a:endParaRPr lang="tr-TR" altLang="en-US"/>
          </a:p>
        </p:txBody>
      </p:sp>
      <p:sp>
        <p:nvSpPr>
          <p:cNvPr id="5" name="4 Altbilgi Yer Tutucusu"/>
          <p:cNvSpPr>
            <a:spLocks noGrp="1"/>
          </p:cNvSpPr>
          <p:nvPr>
            <p:ph type="ftr" sz="quarter" idx="11"/>
          </p:nvPr>
        </p:nvSpPr>
        <p:spPr/>
        <p:txBody>
          <a:bodyPr/>
          <a:lstStyle/>
          <a:p>
            <a:r>
              <a:rPr lang="tr-TR" altLang="en-US"/>
              <a:t>Ankara Üniversitesi</a:t>
            </a:r>
          </a:p>
        </p:txBody>
      </p:sp>
      <p:sp>
        <p:nvSpPr>
          <p:cNvPr id="6" name="5 Slayt Numarası Yer Tutucusu"/>
          <p:cNvSpPr>
            <a:spLocks noGrp="1"/>
          </p:cNvSpPr>
          <p:nvPr>
            <p:ph type="sldNum" sz="quarter" idx="12"/>
          </p:nvPr>
        </p:nvSpPr>
        <p:spPr/>
        <p:txBody>
          <a:bodyPr/>
          <a:lstStyle/>
          <a:p>
            <a:fld id="{AA8A86DC-38AA-4E8A-B122-8FB656C9CBEA}" type="slidenum">
              <a:rPr lang="tr-TR" altLang="en-US"/>
              <a:pPr/>
              <a:t>14</a:t>
            </a:fld>
            <a:endParaRPr lang="tr-TR" altLang="en-US"/>
          </a:p>
        </p:txBody>
      </p:sp>
      <p:sp>
        <p:nvSpPr>
          <p:cNvPr id="26626" name="Rectangle 2"/>
          <p:cNvSpPr>
            <a:spLocks noGrp="1" noChangeArrowheads="1"/>
          </p:cNvSpPr>
          <p:nvPr>
            <p:ph type="title"/>
          </p:nvPr>
        </p:nvSpPr>
        <p:spPr/>
        <p:txBody>
          <a:bodyPr/>
          <a:lstStyle/>
          <a:p>
            <a:pPr algn="ctr"/>
            <a:r>
              <a:rPr lang="tr-TR"/>
              <a:t>Performans Denetimi</a:t>
            </a:r>
          </a:p>
        </p:txBody>
      </p:sp>
      <p:sp>
        <p:nvSpPr>
          <p:cNvPr id="26627" name="Rectangle 3"/>
          <p:cNvSpPr>
            <a:spLocks noGrp="1" noChangeArrowheads="1"/>
          </p:cNvSpPr>
          <p:nvPr>
            <p:ph type="body" idx="1"/>
          </p:nvPr>
        </p:nvSpPr>
        <p:spPr/>
        <p:txBody>
          <a:bodyPr/>
          <a:lstStyle/>
          <a:p>
            <a:pPr>
              <a:lnSpc>
                <a:spcPct val="80000"/>
              </a:lnSpc>
            </a:pPr>
            <a:r>
              <a:rPr lang="tr-TR" sz="2400"/>
              <a:t>İyi bir ölçüm sistemi, performansın ölçümü için üst yönetimin ortaya koyduğu hedeflerle başlar.</a:t>
            </a:r>
          </a:p>
          <a:p>
            <a:pPr>
              <a:lnSpc>
                <a:spcPct val="80000"/>
              </a:lnSpc>
            </a:pPr>
            <a:r>
              <a:rPr lang="tr-TR" sz="2400"/>
              <a:t>Ölçümler sırasında çok yönlü veri toplama metodları kullanılmalıdır. Veri toplama süreci objektif ve ölçülebilir olmalıdır.</a:t>
            </a:r>
          </a:p>
          <a:p>
            <a:pPr>
              <a:lnSpc>
                <a:spcPct val="80000"/>
              </a:lnSpc>
            </a:pPr>
            <a:r>
              <a:rPr lang="tr-TR" sz="2400"/>
              <a:t>Ölçüm sistemleri olabildiğince basit olmalıdır.</a:t>
            </a:r>
          </a:p>
          <a:p>
            <a:pPr>
              <a:lnSpc>
                <a:spcPct val="80000"/>
              </a:lnSpc>
            </a:pPr>
            <a:r>
              <a:rPr lang="tr-TR" sz="2400"/>
              <a:t>Takım çalışması yapılmalı, örgüt kültürü çalışmayı desteklemeli, veriler doğru ve zamanında toplanmalı ve işlenmelidir.</a:t>
            </a:r>
          </a:p>
          <a:p>
            <a:pPr>
              <a:lnSpc>
                <a:spcPct val="80000"/>
              </a:lnSpc>
            </a:pPr>
            <a:r>
              <a:rPr lang="tr-TR" sz="2400"/>
              <a:t>Ölçüm sistemleri mevcut performansı ortaya koyarken bir yandan da hedefler ile karşılaştırmasını yapmalıdır.</a:t>
            </a:r>
          </a:p>
          <a:p>
            <a:pPr>
              <a:lnSpc>
                <a:spcPct val="80000"/>
              </a:lnSpc>
            </a:pPr>
            <a:r>
              <a:rPr lang="tr-TR" sz="2400"/>
              <a:t>Ölçüm sistemleri güçlü bir raporlama ve geri bildirim yeteneğine sahip olmalıdır.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r>
              <a:rPr lang="tr-TR"/>
              <a:t>24 Ocak 2011</a:t>
            </a:r>
            <a:endParaRPr lang="tr-TR" altLang="en-US"/>
          </a:p>
        </p:txBody>
      </p:sp>
      <p:sp>
        <p:nvSpPr>
          <p:cNvPr id="5" name="4 Altbilgi Yer Tutucusu"/>
          <p:cNvSpPr>
            <a:spLocks noGrp="1"/>
          </p:cNvSpPr>
          <p:nvPr>
            <p:ph type="ftr" sz="quarter" idx="11"/>
          </p:nvPr>
        </p:nvSpPr>
        <p:spPr/>
        <p:txBody>
          <a:bodyPr/>
          <a:lstStyle/>
          <a:p>
            <a:r>
              <a:rPr lang="tr-TR" altLang="en-US"/>
              <a:t>Ankara Üniversitesi</a:t>
            </a:r>
          </a:p>
        </p:txBody>
      </p:sp>
      <p:sp>
        <p:nvSpPr>
          <p:cNvPr id="6" name="5 Slayt Numarası Yer Tutucusu"/>
          <p:cNvSpPr>
            <a:spLocks noGrp="1"/>
          </p:cNvSpPr>
          <p:nvPr>
            <p:ph type="sldNum" sz="quarter" idx="12"/>
          </p:nvPr>
        </p:nvSpPr>
        <p:spPr/>
        <p:txBody>
          <a:bodyPr/>
          <a:lstStyle/>
          <a:p>
            <a:fld id="{6ADEB29A-E834-4A7A-94AB-8245B3675C74}" type="slidenum">
              <a:rPr lang="tr-TR" altLang="en-US"/>
              <a:pPr/>
              <a:t>15</a:t>
            </a:fld>
            <a:endParaRPr lang="tr-TR" altLang="en-US"/>
          </a:p>
        </p:txBody>
      </p:sp>
      <p:sp>
        <p:nvSpPr>
          <p:cNvPr id="27650" name="Rectangle 2"/>
          <p:cNvSpPr>
            <a:spLocks noGrp="1" noChangeArrowheads="1"/>
          </p:cNvSpPr>
          <p:nvPr>
            <p:ph type="title"/>
          </p:nvPr>
        </p:nvSpPr>
        <p:spPr/>
        <p:txBody>
          <a:bodyPr/>
          <a:lstStyle/>
          <a:p>
            <a:r>
              <a:rPr lang="tr-TR" sz="3800" b="1" i="1"/>
              <a:t>Deming’in Sağlık Çalışanları İle İlgili Performans Göstergeleri </a:t>
            </a:r>
            <a:r>
              <a:rPr lang="tr-TR" sz="1200" b="1" i="1"/>
              <a:t>(Pakdil, 2007)</a:t>
            </a:r>
            <a:r>
              <a:rPr lang="tr-TR" sz="1200"/>
              <a:t/>
            </a:r>
            <a:br>
              <a:rPr lang="tr-TR" sz="1200"/>
            </a:br>
            <a:endParaRPr lang="tr-TR" sz="1200"/>
          </a:p>
        </p:txBody>
      </p:sp>
      <p:sp>
        <p:nvSpPr>
          <p:cNvPr id="27651" name="Rectangle 3"/>
          <p:cNvSpPr>
            <a:spLocks noGrp="1" noChangeArrowheads="1"/>
          </p:cNvSpPr>
          <p:nvPr>
            <p:ph type="body" idx="1"/>
          </p:nvPr>
        </p:nvSpPr>
        <p:spPr/>
        <p:txBody>
          <a:bodyPr/>
          <a:lstStyle/>
          <a:p>
            <a:r>
              <a:rPr lang="tr-TR"/>
              <a:t>Yanlış ilaç verme, İlacı Yanlış verme, Yanlış dozda ilaç verme, Yanlış hastaya ilaç verme, Gereksiz tıbbi/cerrahi müdahale sayısı, Cerrahi komplikasyon oranı, Ölüm oranı, Cerrahide ölüm oranı, Acil Servis ölüm oranı, Konsültasyonlar arası uyumsuzluk, Okunaksız rapor sayısı, Hatalı numuneler, Yanlış tanımlanan numuneler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Veri Yer Tutucusu"/>
          <p:cNvSpPr>
            <a:spLocks noGrp="1"/>
          </p:cNvSpPr>
          <p:nvPr>
            <p:ph type="dt" sz="half" idx="10"/>
          </p:nvPr>
        </p:nvSpPr>
        <p:spPr/>
        <p:txBody>
          <a:bodyPr/>
          <a:lstStyle/>
          <a:p>
            <a:r>
              <a:rPr lang="tr-TR"/>
              <a:t>24 Ocak 2011</a:t>
            </a:r>
            <a:endParaRPr lang="tr-TR" altLang="en-US"/>
          </a:p>
        </p:txBody>
      </p:sp>
      <p:sp>
        <p:nvSpPr>
          <p:cNvPr id="5" name="2 Altbilgi Yer Tutucusu"/>
          <p:cNvSpPr>
            <a:spLocks noGrp="1"/>
          </p:cNvSpPr>
          <p:nvPr>
            <p:ph type="ftr" sz="quarter" idx="11"/>
          </p:nvPr>
        </p:nvSpPr>
        <p:spPr/>
        <p:txBody>
          <a:bodyPr/>
          <a:lstStyle/>
          <a:p>
            <a:r>
              <a:rPr lang="tr-TR" altLang="en-US"/>
              <a:t>Ankara Üniversitesi</a:t>
            </a:r>
          </a:p>
        </p:txBody>
      </p:sp>
      <p:sp>
        <p:nvSpPr>
          <p:cNvPr id="6" name="3 Slayt Numarası Yer Tutucusu"/>
          <p:cNvSpPr>
            <a:spLocks noGrp="1"/>
          </p:cNvSpPr>
          <p:nvPr>
            <p:ph type="sldNum" sz="quarter" idx="12"/>
          </p:nvPr>
        </p:nvSpPr>
        <p:spPr/>
        <p:txBody>
          <a:bodyPr/>
          <a:lstStyle/>
          <a:p>
            <a:fld id="{08DB0EE6-DC73-4EBF-B8F5-DE4E2924B0C8}" type="slidenum">
              <a:rPr lang="tr-TR" altLang="en-US"/>
              <a:pPr/>
              <a:t>16</a:t>
            </a:fld>
            <a:endParaRPr lang="tr-TR" altLang="en-US"/>
          </a:p>
        </p:txBody>
      </p:sp>
      <p:sp>
        <p:nvSpPr>
          <p:cNvPr id="34818" name="1 Başlık"/>
          <p:cNvSpPr>
            <a:spLocks noGrp="1"/>
          </p:cNvSpPr>
          <p:nvPr>
            <p:ph type="title" idx="4294967295"/>
          </p:nvPr>
        </p:nvSpPr>
        <p:spPr>
          <a:xfrm>
            <a:off x="457200" y="277813"/>
            <a:ext cx="8229600" cy="863600"/>
          </a:xfrm>
        </p:spPr>
        <p:txBody>
          <a:bodyPr lIns="0" rIns="0" bIns="0" anchor="b"/>
          <a:lstStyle/>
          <a:p>
            <a:pPr algn="ctr"/>
            <a:r>
              <a:rPr lang="tr-TR"/>
              <a:t>Maliyet Sistemi</a:t>
            </a:r>
          </a:p>
        </p:txBody>
      </p:sp>
      <p:sp>
        <p:nvSpPr>
          <p:cNvPr id="34819" name="2 İçerik Yer Tutucusu"/>
          <p:cNvSpPr>
            <a:spLocks noGrp="1"/>
          </p:cNvSpPr>
          <p:nvPr>
            <p:ph idx="4294967295"/>
          </p:nvPr>
        </p:nvSpPr>
        <p:spPr>
          <a:xfrm>
            <a:off x="457200" y="1341438"/>
            <a:ext cx="8401050" cy="4983162"/>
          </a:xfrm>
        </p:spPr>
        <p:txBody>
          <a:bodyPr/>
          <a:lstStyle/>
          <a:p>
            <a:pPr marL="273050" indent="-323850" algn="just">
              <a:spcAft>
                <a:spcPts val="1200"/>
              </a:spcAft>
            </a:pPr>
            <a:r>
              <a:rPr lang="tr-TR"/>
              <a:t>“</a:t>
            </a:r>
            <a:r>
              <a:rPr lang="tr-TR" i="1"/>
              <a:t>Maliyet sistemi, işletme giderlerinin gereksinme duyulan biçim ve ayrıntıda sınıflandırılmış şekilde saptanıp izlenmesi, bunların gider yerlerine dağıtılması, stok maliyet giderlerinin dönem giderlerinden ve zararlardan ayrılarak üretilen mamül maliyetlerine yüklenmesi ve böylelikle mamül birim maliyetlerinin saptanması amacıyla kullanılan belgelerden, düzenlenen tablolardan ve tutulan kayıtlardan oluşur</a:t>
            </a:r>
            <a:r>
              <a:rPr lang="tr-TR"/>
              <a:t>” </a:t>
            </a:r>
            <a:r>
              <a:rPr lang="tr-TR" sz="1600"/>
              <a:t>(Büyükmirza, 2008).</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Veri Yer Tutucusu"/>
          <p:cNvSpPr>
            <a:spLocks noGrp="1"/>
          </p:cNvSpPr>
          <p:nvPr>
            <p:ph type="dt" sz="half" idx="10"/>
          </p:nvPr>
        </p:nvSpPr>
        <p:spPr/>
        <p:txBody>
          <a:bodyPr/>
          <a:lstStyle/>
          <a:p>
            <a:r>
              <a:rPr lang="tr-TR"/>
              <a:t>24 Ocak 2011</a:t>
            </a:r>
            <a:endParaRPr lang="tr-TR" altLang="en-US"/>
          </a:p>
        </p:txBody>
      </p:sp>
      <p:sp>
        <p:nvSpPr>
          <p:cNvPr id="5" name="2 Altbilgi Yer Tutucusu"/>
          <p:cNvSpPr>
            <a:spLocks noGrp="1"/>
          </p:cNvSpPr>
          <p:nvPr>
            <p:ph type="ftr" sz="quarter" idx="11"/>
          </p:nvPr>
        </p:nvSpPr>
        <p:spPr/>
        <p:txBody>
          <a:bodyPr/>
          <a:lstStyle/>
          <a:p>
            <a:r>
              <a:rPr lang="tr-TR" altLang="en-US"/>
              <a:t>Ankara Üniversitesi</a:t>
            </a:r>
          </a:p>
        </p:txBody>
      </p:sp>
      <p:sp>
        <p:nvSpPr>
          <p:cNvPr id="6" name="3 Slayt Numarası Yer Tutucusu"/>
          <p:cNvSpPr>
            <a:spLocks noGrp="1"/>
          </p:cNvSpPr>
          <p:nvPr>
            <p:ph type="sldNum" sz="quarter" idx="12"/>
          </p:nvPr>
        </p:nvSpPr>
        <p:spPr/>
        <p:txBody>
          <a:bodyPr/>
          <a:lstStyle/>
          <a:p>
            <a:fld id="{C69AE416-D3A8-432E-B2F0-458C6496D066}" type="slidenum">
              <a:rPr lang="tr-TR" altLang="en-US"/>
              <a:pPr/>
              <a:t>17</a:t>
            </a:fld>
            <a:endParaRPr lang="tr-TR" altLang="en-US"/>
          </a:p>
        </p:txBody>
      </p:sp>
      <p:sp>
        <p:nvSpPr>
          <p:cNvPr id="35842" name="1 Başlık"/>
          <p:cNvSpPr>
            <a:spLocks noGrp="1"/>
          </p:cNvSpPr>
          <p:nvPr>
            <p:ph type="title" idx="4294967295"/>
          </p:nvPr>
        </p:nvSpPr>
        <p:spPr/>
        <p:txBody>
          <a:bodyPr lIns="0" rIns="0" bIns="0" anchor="b"/>
          <a:lstStyle/>
          <a:p>
            <a:r>
              <a:rPr lang="tr-TR"/>
              <a:t>Maliyet Muhasebesi Amaçları</a:t>
            </a:r>
          </a:p>
        </p:txBody>
      </p:sp>
      <p:sp>
        <p:nvSpPr>
          <p:cNvPr id="35843" name="2 İçerik Yer Tutucusu"/>
          <p:cNvSpPr>
            <a:spLocks noGrp="1"/>
          </p:cNvSpPr>
          <p:nvPr>
            <p:ph idx="4294967295"/>
          </p:nvPr>
        </p:nvSpPr>
        <p:spPr>
          <a:xfrm>
            <a:off x="457200" y="1887538"/>
            <a:ext cx="8229600" cy="4243387"/>
          </a:xfrm>
        </p:spPr>
        <p:txBody>
          <a:bodyPr/>
          <a:lstStyle/>
          <a:p>
            <a:pPr marL="273050" indent="-273050">
              <a:lnSpc>
                <a:spcPct val="150000"/>
              </a:lnSpc>
            </a:pPr>
            <a:r>
              <a:rPr lang="tr-TR" b="1"/>
              <a:t>Birim Maliyetlerin Belirlenmesi</a:t>
            </a:r>
            <a:endParaRPr lang="tr-TR"/>
          </a:p>
          <a:p>
            <a:pPr marL="273050" indent="-273050">
              <a:lnSpc>
                <a:spcPct val="150000"/>
              </a:lnSpc>
            </a:pPr>
            <a:r>
              <a:rPr lang="tr-TR" b="1"/>
              <a:t>Gider Kontrolü</a:t>
            </a:r>
          </a:p>
          <a:p>
            <a:pPr marL="273050" indent="-273050">
              <a:lnSpc>
                <a:spcPct val="150000"/>
              </a:lnSpc>
            </a:pPr>
            <a:r>
              <a:rPr lang="tr-TR" b="1"/>
              <a:t>Planlamaya Yardımcı Olmak</a:t>
            </a:r>
          </a:p>
          <a:p>
            <a:pPr marL="273050" indent="-273050">
              <a:lnSpc>
                <a:spcPct val="150000"/>
              </a:lnSpc>
            </a:pPr>
            <a:r>
              <a:rPr lang="tr-TR" b="1"/>
              <a:t>Özel Finansman Kararlarının Alınmasına Yardımcı Olmak</a:t>
            </a:r>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1 Veri Yer Tutucusu"/>
          <p:cNvSpPr>
            <a:spLocks noGrp="1"/>
          </p:cNvSpPr>
          <p:nvPr>
            <p:ph type="dt" sz="half" idx="10"/>
          </p:nvPr>
        </p:nvSpPr>
        <p:spPr/>
        <p:txBody>
          <a:bodyPr/>
          <a:lstStyle/>
          <a:p>
            <a:r>
              <a:rPr lang="tr-TR"/>
              <a:t>24 Ocak 2011</a:t>
            </a:r>
            <a:endParaRPr lang="tr-TR" altLang="en-US"/>
          </a:p>
        </p:txBody>
      </p:sp>
      <p:sp>
        <p:nvSpPr>
          <p:cNvPr id="8" name="2 Altbilgi Yer Tutucusu"/>
          <p:cNvSpPr>
            <a:spLocks noGrp="1"/>
          </p:cNvSpPr>
          <p:nvPr>
            <p:ph type="ftr" sz="quarter" idx="11"/>
          </p:nvPr>
        </p:nvSpPr>
        <p:spPr/>
        <p:txBody>
          <a:bodyPr/>
          <a:lstStyle/>
          <a:p>
            <a:r>
              <a:rPr lang="tr-TR" altLang="en-US"/>
              <a:t>Ankara Üniversitesi</a:t>
            </a:r>
          </a:p>
        </p:txBody>
      </p:sp>
      <p:sp>
        <p:nvSpPr>
          <p:cNvPr id="9" name="3 Slayt Numarası Yer Tutucusu"/>
          <p:cNvSpPr>
            <a:spLocks noGrp="1"/>
          </p:cNvSpPr>
          <p:nvPr>
            <p:ph type="sldNum" sz="quarter" idx="12"/>
          </p:nvPr>
        </p:nvSpPr>
        <p:spPr/>
        <p:txBody>
          <a:bodyPr/>
          <a:lstStyle/>
          <a:p>
            <a:fld id="{C2165B4E-83B0-4183-9251-D27ABDE6C250}" type="slidenum">
              <a:rPr lang="tr-TR" altLang="en-US"/>
              <a:pPr/>
              <a:t>18</a:t>
            </a:fld>
            <a:endParaRPr lang="tr-TR" altLang="en-US"/>
          </a:p>
        </p:txBody>
      </p:sp>
      <p:sp>
        <p:nvSpPr>
          <p:cNvPr id="38914" name="3 Veri Yer Tutucusu"/>
          <p:cNvSpPr txBox="1">
            <a:spLocks noGrp="1"/>
          </p:cNvSpPr>
          <p:nvPr/>
        </p:nvSpPr>
        <p:spPr bwMode="gray">
          <a:xfrm>
            <a:off x="457200" y="6521450"/>
            <a:ext cx="2133600" cy="244475"/>
          </a:xfrm>
          <a:prstGeom prst="rect">
            <a:avLst/>
          </a:prstGeom>
          <a:noFill/>
          <a:ln w="9525">
            <a:noFill/>
            <a:miter lim="800000"/>
            <a:headEnd/>
            <a:tailEnd/>
          </a:ln>
        </p:spPr>
        <p:txBody>
          <a:bodyPr/>
          <a:lstStyle/>
          <a:p>
            <a:endParaRPr lang="en-US" sz="1400">
              <a:solidFill>
                <a:schemeClr val="accent1"/>
              </a:solidFill>
            </a:endParaRPr>
          </a:p>
        </p:txBody>
      </p:sp>
      <p:sp>
        <p:nvSpPr>
          <p:cNvPr id="38915" name="4 Altbilgi Yer Tutucusu"/>
          <p:cNvSpPr txBox="1">
            <a:spLocks noGrp="1"/>
          </p:cNvSpPr>
          <p:nvPr/>
        </p:nvSpPr>
        <p:spPr bwMode="gray">
          <a:xfrm>
            <a:off x="3124200" y="6521450"/>
            <a:ext cx="2895600" cy="244475"/>
          </a:xfrm>
          <a:prstGeom prst="rect">
            <a:avLst/>
          </a:prstGeom>
          <a:noFill/>
          <a:ln w="9525">
            <a:noFill/>
            <a:miter lim="800000"/>
            <a:headEnd/>
            <a:tailEnd/>
          </a:ln>
        </p:spPr>
        <p:txBody>
          <a:bodyPr/>
          <a:lstStyle/>
          <a:p>
            <a:pPr algn="ctr"/>
            <a:endParaRPr lang="en-US" sz="1400">
              <a:solidFill>
                <a:schemeClr val="accent1"/>
              </a:solidFill>
            </a:endParaRPr>
          </a:p>
        </p:txBody>
      </p:sp>
      <p:sp>
        <p:nvSpPr>
          <p:cNvPr id="38916" name="5 Slayt Numarası Yer Tutucusu"/>
          <p:cNvSpPr txBox="1">
            <a:spLocks noGrp="1"/>
          </p:cNvSpPr>
          <p:nvPr/>
        </p:nvSpPr>
        <p:spPr bwMode="gray">
          <a:xfrm>
            <a:off x="6553200" y="6521450"/>
            <a:ext cx="2133600" cy="244475"/>
          </a:xfrm>
          <a:prstGeom prst="rect">
            <a:avLst/>
          </a:prstGeom>
          <a:noFill/>
          <a:ln w="9525">
            <a:noFill/>
            <a:miter lim="800000"/>
            <a:headEnd/>
            <a:tailEnd/>
          </a:ln>
        </p:spPr>
        <p:txBody>
          <a:bodyPr/>
          <a:lstStyle/>
          <a:p>
            <a:pPr algn="r"/>
            <a:endParaRPr lang="en-US" sz="1400">
              <a:solidFill>
                <a:schemeClr val="accent1"/>
              </a:solidFill>
            </a:endParaRPr>
          </a:p>
        </p:txBody>
      </p:sp>
      <p:sp>
        <p:nvSpPr>
          <p:cNvPr id="38917" name="Rectangle 2"/>
          <p:cNvSpPr>
            <a:spLocks noGrp="1" noChangeArrowheads="1"/>
          </p:cNvSpPr>
          <p:nvPr>
            <p:ph type="title" idx="4294967295"/>
          </p:nvPr>
        </p:nvSpPr>
        <p:spPr/>
        <p:txBody>
          <a:bodyPr anchor="ctr"/>
          <a:lstStyle/>
          <a:p>
            <a:r>
              <a:rPr lang="tr-TR" sz="2600" b="1"/>
              <a:t>Hastanelerde İlk Madde ve Malzeme Giderlerinin Sınıflandırılması</a:t>
            </a:r>
          </a:p>
        </p:txBody>
      </p:sp>
      <p:sp>
        <p:nvSpPr>
          <p:cNvPr id="38918" name="Rectangle 3"/>
          <p:cNvSpPr>
            <a:spLocks noGrp="1" noChangeArrowheads="1"/>
          </p:cNvSpPr>
          <p:nvPr>
            <p:ph type="body" idx="4294967295"/>
          </p:nvPr>
        </p:nvSpPr>
        <p:spPr/>
        <p:txBody>
          <a:bodyPr/>
          <a:lstStyle/>
          <a:p>
            <a:pPr>
              <a:buFont typeface="Wingdings" pitchFamily="2" charset="2"/>
              <a:buNone/>
            </a:pPr>
            <a:r>
              <a:rPr lang="tr-TR" sz="2100" b="1"/>
              <a:t>01	     TIBBİ İLK MADDE VE MALZEME KULLANIMLARI</a:t>
            </a:r>
            <a:endParaRPr lang="tr-TR" sz="2100"/>
          </a:p>
          <a:p>
            <a:pPr lvl="2">
              <a:buFont typeface="Wingdings" pitchFamily="2" charset="2"/>
              <a:buNone/>
            </a:pPr>
            <a:r>
              <a:rPr lang="tr-TR"/>
              <a:t>010	İLAÇLAR</a:t>
            </a:r>
          </a:p>
          <a:p>
            <a:pPr lvl="2">
              <a:buFont typeface="Wingdings" pitchFamily="2" charset="2"/>
              <a:buNone/>
            </a:pPr>
            <a:r>
              <a:rPr lang="tr-TR"/>
              <a:t>011	TIBBİ SARF MALZEMELERİ</a:t>
            </a:r>
          </a:p>
          <a:p>
            <a:pPr lvl="2">
              <a:buFont typeface="Wingdings" pitchFamily="2" charset="2"/>
              <a:buNone/>
            </a:pPr>
            <a:r>
              <a:rPr lang="tr-TR"/>
              <a:t>012	LABORATUVAR MALZEMELERİ</a:t>
            </a:r>
          </a:p>
          <a:p>
            <a:pPr lvl="2">
              <a:buFont typeface="Wingdings" pitchFamily="2" charset="2"/>
              <a:buNone/>
            </a:pPr>
            <a:r>
              <a:rPr lang="tr-TR"/>
              <a:t>013	TIBBİ GAZLAR</a:t>
            </a:r>
          </a:p>
          <a:p>
            <a:pPr lvl="2">
              <a:buFont typeface="Wingdings" pitchFamily="2" charset="2"/>
              <a:buNone/>
            </a:pPr>
            <a:r>
              <a:rPr lang="tr-TR"/>
              <a:t>014	RADYOAKTİF MALZEMELER</a:t>
            </a:r>
          </a:p>
          <a:p>
            <a:pPr lvl="2">
              <a:buFont typeface="Wingdings" pitchFamily="2" charset="2"/>
              <a:buNone/>
            </a:pPr>
            <a:r>
              <a:rPr lang="tr-TR"/>
              <a:t>015	KAN VE KAN ÜRÜNLERİ</a:t>
            </a:r>
          </a:p>
          <a:p>
            <a:pPr lvl="2">
              <a:buFont typeface="Wingdings" pitchFamily="2" charset="2"/>
              <a:buNone/>
            </a:pPr>
            <a:r>
              <a:rPr lang="tr-TR"/>
              <a:t>019	DİĞER TIBBİ SARF MALZEMELERİ</a:t>
            </a:r>
          </a:p>
          <a:p>
            <a:pPr lvl="2">
              <a:buFont typeface="Wingdings" pitchFamily="2" charset="2"/>
              <a:buNone/>
            </a:pPr>
            <a:endParaRPr lang="tr-TR">
              <a:solidFill>
                <a:schemeClr val="accent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3 Veri Yer Tutucusu"/>
          <p:cNvSpPr>
            <a:spLocks noGrp="1"/>
          </p:cNvSpPr>
          <p:nvPr>
            <p:ph type="dt" sz="half" idx="10"/>
          </p:nvPr>
        </p:nvSpPr>
        <p:spPr/>
        <p:txBody>
          <a:bodyPr/>
          <a:lstStyle/>
          <a:p>
            <a:r>
              <a:rPr lang="tr-TR"/>
              <a:t>24 Ocak 2011</a:t>
            </a:r>
            <a:endParaRPr lang="tr-TR" altLang="en-US"/>
          </a:p>
        </p:txBody>
      </p:sp>
      <p:sp>
        <p:nvSpPr>
          <p:cNvPr id="6" name="4 Altbilgi Yer Tutucusu"/>
          <p:cNvSpPr>
            <a:spLocks noGrp="1"/>
          </p:cNvSpPr>
          <p:nvPr>
            <p:ph type="ftr" sz="quarter" idx="11"/>
          </p:nvPr>
        </p:nvSpPr>
        <p:spPr/>
        <p:txBody>
          <a:bodyPr/>
          <a:lstStyle/>
          <a:p>
            <a:r>
              <a:rPr lang="tr-TR" altLang="en-US"/>
              <a:t>Ankara Üniversitesi</a:t>
            </a:r>
          </a:p>
        </p:txBody>
      </p:sp>
      <p:sp>
        <p:nvSpPr>
          <p:cNvPr id="7" name="5 Slayt Numarası Yer Tutucusu"/>
          <p:cNvSpPr>
            <a:spLocks noGrp="1"/>
          </p:cNvSpPr>
          <p:nvPr>
            <p:ph type="sldNum" sz="quarter" idx="12"/>
          </p:nvPr>
        </p:nvSpPr>
        <p:spPr/>
        <p:txBody>
          <a:bodyPr/>
          <a:lstStyle/>
          <a:p>
            <a:fld id="{51BCDD95-37B9-479D-83EE-00D76578D2AA}" type="slidenum">
              <a:rPr lang="tr-TR" altLang="en-US"/>
              <a:pPr/>
              <a:t>19</a:t>
            </a:fld>
            <a:endParaRPr lang="tr-TR" altLang="en-US"/>
          </a:p>
        </p:txBody>
      </p:sp>
      <p:sp>
        <p:nvSpPr>
          <p:cNvPr id="43010" name="Rectangle 2"/>
          <p:cNvSpPr>
            <a:spLocks noGrp="1" noChangeArrowheads="1"/>
          </p:cNvSpPr>
          <p:nvPr>
            <p:ph type="title"/>
          </p:nvPr>
        </p:nvSpPr>
        <p:spPr/>
        <p:txBody>
          <a:bodyPr/>
          <a:lstStyle/>
          <a:p>
            <a:endParaRPr lang="tr-T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r>
              <a:rPr lang="tr-TR"/>
              <a:t>24 Ocak 2011</a:t>
            </a:r>
            <a:endParaRPr lang="tr-TR" altLang="en-US"/>
          </a:p>
        </p:txBody>
      </p:sp>
      <p:sp>
        <p:nvSpPr>
          <p:cNvPr id="5" name="4 Altbilgi Yer Tutucusu"/>
          <p:cNvSpPr>
            <a:spLocks noGrp="1"/>
          </p:cNvSpPr>
          <p:nvPr>
            <p:ph type="ftr" sz="quarter" idx="11"/>
          </p:nvPr>
        </p:nvSpPr>
        <p:spPr/>
        <p:txBody>
          <a:bodyPr/>
          <a:lstStyle/>
          <a:p>
            <a:r>
              <a:rPr lang="tr-TR" altLang="en-US"/>
              <a:t>Ankara Üniversitesi</a:t>
            </a:r>
          </a:p>
        </p:txBody>
      </p:sp>
      <p:sp>
        <p:nvSpPr>
          <p:cNvPr id="6" name="5 Slayt Numarası Yer Tutucusu"/>
          <p:cNvSpPr>
            <a:spLocks noGrp="1"/>
          </p:cNvSpPr>
          <p:nvPr>
            <p:ph type="sldNum" sz="quarter" idx="12"/>
          </p:nvPr>
        </p:nvSpPr>
        <p:spPr/>
        <p:txBody>
          <a:bodyPr/>
          <a:lstStyle/>
          <a:p>
            <a:fld id="{5D1B5F77-9FB7-4E60-BE5F-5DC449687806}" type="slidenum">
              <a:rPr lang="tr-TR" altLang="en-US"/>
              <a:pPr/>
              <a:t>2</a:t>
            </a:fld>
            <a:endParaRPr lang="tr-TR" altLang="en-US"/>
          </a:p>
        </p:txBody>
      </p:sp>
      <p:sp>
        <p:nvSpPr>
          <p:cNvPr id="12290" name="Rectangle 2"/>
          <p:cNvSpPr>
            <a:spLocks noGrp="1" noChangeArrowheads="1"/>
          </p:cNvSpPr>
          <p:nvPr>
            <p:ph type="title"/>
          </p:nvPr>
        </p:nvSpPr>
        <p:spPr/>
        <p:txBody>
          <a:bodyPr/>
          <a:lstStyle/>
          <a:p>
            <a:pPr algn="ctr"/>
            <a:r>
              <a:rPr lang="tr-TR"/>
              <a:t>Hasta Güvenliği</a:t>
            </a:r>
          </a:p>
        </p:txBody>
      </p:sp>
      <p:sp>
        <p:nvSpPr>
          <p:cNvPr id="12291" name="Rectangle 3"/>
          <p:cNvSpPr>
            <a:spLocks noGrp="1" noChangeArrowheads="1"/>
          </p:cNvSpPr>
          <p:nvPr>
            <p:ph type="body" idx="1"/>
          </p:nvPr>
        </p:nvSpPr>
        <p:spPr/>
        <p:txBody>
          <a:bodyPr/>
          <a:lstStyle/>
          <a:p>
            <a:pPr>
              <a:lnSpc>
                <a:spcPct val="90000"/>
              </a:lnSpc>
            </a:pPr>
            <a:r>
              <a:rPr lang="tr-TR" sz="2400"/>
              <a:t>Günümüzde tıp teknolojileri çok gelişmiş, araştırmalar aracılığıyla bir çok konu aydınlatılmış da olsa, iyileşmek umuduyla başvurulan hastaneler dünyanın en tehlikeli mekanları arasındadır. </a:t>
            </a:r>
          </a:p>
          <a:p>
            <a:pPr>
              <a:lnSpc>
                <a:spcPct val="90000"/>
              </a:lnSpc>
            </a:pPr>
            <a:r>
              <a:rPr lang="tr-TR" sz="2400"/>
              <a:t>Yapılan araştırmalar, kullanılma sıklığı ile meydana gelen kaza sayıları karşılaştırıldığında, sağlık hizmeti almak üzere bir sağlık kuruma gitmenin tehlikelilik açısından yüksek dağ tırmanışı ve bunjee-jumping yapmakla aynı kümede, yani yüksek riskli etkinlikler kümesinde yer aldığını göstermiştir. Bu oran, güvenlik açısından yapılandırılmış ortamlardan biri olan trafikte araç kullanmaktan bile yüksek düzeydedir</a:t>
            </a:r>
          </a:p>
          <a:p>
            <a:pPr>
              <a:lnSpc>
                <a:spcPct val="90000"/>
              </a:lnSpc>
              <a:buFont typeface="Wingdings" pitchFamily="2" charset="2"/>
              <a:buNone/>
            </a:pPr>
            <a:r>
              <a:rPr lang="tr-TR" sz="1200"/>
              <a:t>        (Oğuz, 2007:1).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r>
              <a:rPr lang="tr-TR"/>
              <a:t>24 Ocak 2011</a:t>
            </a:r>
            <a:endParaRPr lang="tr-TR" altLang="en-US"/>
          </a:p>
        </p:txBody>
      </p:sp>
      <p:sp>
        <p:nvSpPr>
          <p:cNvPr id="5" name="4 Altbilgi Yer Tutucusu"/>
          <p:cNvSpPr>
            <a:spLocks noGrp="1"/>
          </p:cNvSpPr>
          <p:nvPr>
            <p:ph type="ftr" sz="quarter" idx="11"/>
          </p:nvPr>
        </p:nvSpPr>
        <p:spPr/>
        <p:txBody>
          <a:bodyPr/>
          <a:lstStyle/>
          <a:p>
            <a:r>
              <a:rPr lang="tr-TR" altLang="en-US"/>
              <a:t>Ankara Üniversitesi</a:t>
            </a:r>
          </a:p>
        </p:txBody>
      </p:sp>
      <p:sp>
        <p:nvSpPr>
          <p:cNvPr id="6" name="5 Slayt Numarası Yer Tutucusu"/>
          <p:cNvSpPr>
            <a:spLocks noGrp="1"/>
          </p:cNvSpPr>
          <p:nvPr>
            <p:ph type="sldNum" sz="quarter" idx="12"/>
          </p:nvPr>
        </p:nvSpPr>
        <p:spPr/>
        <p:txBody>
          <a:bodyPr/>
          <a:lstStyle/>
          <a:p>
            <a:fld id="{FDF19010-B43B-4C36-AF2B-9EA9B12B7BF0}" type="slidenum">
              <a:rPr lang="tr-TR" altLang="en-US"/>
              <a:pPr/>
              <a:t>3</a:t>
            </a:fld>
            <a:endParaRPr lang="tr-TR" altLang="en-US"/>
          </a:p>
        </p:txBody>
      </p:sp>
      <p:sp>
        <p:nvSpPr>
          <p:cNvPr id="13314" name="Rectangle 2"/>
          <p:cNvSpPr>
            <a:spLocks noGrp="1" noChangeArrowheads="1"/>
          </p:cNvSpPr>
          <p:nvPr>
            <p:ph type="title"/>
          </p:nvPr>
        </p:nvSpPr>
        <p:spPr>
          <a:xfrm>
            <a:off x="457200" y="277813"/>
            <a:ext cx="8229600" cy="919162"/>
          </a:xfrm>
        </p:spPr>
        <p:txBody>
          <a:bodyPr/>
          <a:lstStyle/>
          <a:p>
            <a:pPr algn="ctr"/>
            <a:r>
              <a:rPr lang="tr-TR" sz="4400"/>
              <a:t>Malpraktis</a:t>
            </a:r>
          </a:p>
        </p:txBody>
      </p:sp>
      <p:sp>
        <p:nvSpPr>
          <p:cNvPr id="13315" name="Rectangle 3"/>
          <p:cNvSpPr>
            <a:spLocks noGrp="1" noChangeArrowheads="1"/>
          </p:cNvSpPr>
          <p:nvPr>
            <p:ph type="body" idx="1"/>
          </p:nvPr>
        </p:nvSpPr>
        <p:spPr/>
        <p:txBody>
          <a:bodyPr/>
          <a:lstStyle/>
          <a:p>
            <a:pPr>
              <a:lnSpc>
                <a:spcPct val="90000"/>
              </a:lnSpc>
            </a:pPr>
            <a:r>
              <a:rPr lang="tr-TR" sz="2500"/>
              <a:t>Malpraktis, Latince “Male” ve “Prakxis” kelimelerinden türemiş olup,“kötü, hatalı uygulama” anlamındadır. </a:t>
            </a:r>
          </a:p>
          <a:p>
            <a:pPr>
              <a:lnSpc>
                <a:spcPct val="90000"/>
              </a:lnSpc>
              <a:buFont typeface="Wingdings" pitchFamily="2" charset="2"/>
              <a:buNone/>
            </a:pPr>
            <a:r>
              <a:rPr lang="tr-TR" sz="2500"/>
              <a:t>  “Tıbbi Malpraktis” kavramı ise; tıp mesleği mensuplarının hatalı ve kusurlu hareketleri sonucu ortaya çıkmaktadır. </a:t>
            </a:r>
          </a:p>
          <a:p>
            <a:pPr>
              <a:lnSpc>
                <a:spcPct val="90000"/>
              </a:lnSpc>
            </a:pPr>
            <a:r>
              <a:rPr lang="tr-TR" sz="2500"/>
              <a:t>Dünya Tabipler Birliği Malpraktisi ; “Hekimin tedavi sırasında standart güncel uygulamayı yapmaması, beceri eksikliği veya hastaya tedavi vermemesi ile oluşan zarar’’ şeklinde tanımlamaktadır </a:t>
            </a:r>
            <a:r>
              <a:rPr lang="tr-TR" sz="1400"/>
              <a:t>(Çetin, 2006:31).</a:t>
            </a:r>
            <a:r>
              <a:rPr lang="tr-TR" sz="2500"/>
              <a:t> </a:t>
            </a:r>
          </a:p>
          <a:p>
            <a:pPr>
              <a:lnSpc>
                <a:spcPct val="90000"/>
              </a:lnSpc>
            </a:pPr>
            <a:r>
              <a:rPr lang="tr-TR" sz="2500"/>
              <a:t>TTB Etik İlkeleri içerisinde; “Bilgisizlik, deneyimsizlik ya da ilgisizlik nedeni ile bir insanın zarar görmesi, hekimliğin kötü uygulanması” malpraktistir </a:t>
            </a:r>
            <a:r>
              <a:rPr lang="tr-TR" sz="1200"/>
              <a:t>(Hancı, 2002:17).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r>
              <a:rPr lang="tr-TR"/>
              <a:t>24 Ocak 2011</a:t>
            </a:r>
            <a:endParaRPr lang="tr-TR" altLang="en-US"/>
          </a:p>
        </p:txBody>
      </p:sp>
      <p:sp>
        <p:nvSpPr>
          <p:cNvPr id="5" name="4 Altbilgi Yer Tutucusu"/>
          <p:cNvSpPr>
            <a:spLocks noGrp="1"/>
          </p:cNvSpPr>
          <p:nvPr>
            <p:ph type="ftr" sz="quarter" idx="11"/>
          </p:nvPr>
        </p:nvSpPr>
        <p:spPr/>
        <p:txBody>
          <a:bodyPr/>
          <a:lstStyle/>
          <a:p>
            <a:r>
              <a:rPr lang="tr-TR" altLang="en-US"/>
              <a:t>Ankara Üniversitesi</a:t>
            </a:r>
          </a:p>
        </p:txBody>
      </p:sp>
      <p:sp>
        <p:nvSpPr>
          <p:cNvPr id="6" name="5 Slayt Numarası Yer Tutucusu"/>
          <p:cNvSpPr>
            <a:spLocks noGrp="1"/>
          </p:cNvSpPr>
          <p:nvPr>
            <p:ph type="sldNum" sz="quarter" idx="12"/>
          </p:nvPr>
        </p:nvSpPr>
        <p:spPr/>
        <p:txBody>
          <a:bodyPr/>
          <a:lstStyle/>
          <a:p>
            <a:fld id="{ADF6B8C8-B347-4B0D-8A3C-362CCA50C446}" type="slidenum">
              <a:rPr lang="tr-TR" altLang="en-US"/>
              <a:pPr/>
              <a:t>4</a:t>
            </a:fld>
            <a:endParaRPr lang="tr-TR" altLang="en-US"/>
          </a:p>
        </p:txBody>
      </p:sp>
      <p:sp>
        <p:nvSpPr>
          <p:cNvPr id="14338" name="Rectangle 2"/>
          <p:cNvSpPr>
            <a:spLocks noGrp="1" noChangeArrowheads="1"/>
          </p:cNvSpPr>
          <p:nvPr>
            <p:ph type="title"/>
          </p:nvPr>
        </p:nvSpPr>
        <p:spPr/>
        <p:txBody>
          <a:bodyPr/>
          <a:lstStyle/>
          <a:p>
            <a:pPr algn="ctr"/>
            <a:r>
              <a:rPr lang="tr-TR" sz="4400"/>
              <a:t>Komplikasyon</a:t>
            </a:r>
          </a:p>
        </p:txBody>
      </p:sp>
      <p:sp>
        <p:nvSpPr>
          <p:cNvPr id="14339" name="Rectangle 3"/>
          <p:cNvSpPr>
            <a:spLocks noGrp="1" noChangeArrowheads="1"/>
          </p:cNvSpPr>
          <p:nvPr>
            <p:ph type="body" idx="1"/>
          </p:nvPr>
        </p:nvSpPr>
        <p:spPr/>
        <p:txBody>
          <a:bodyPr/>
          <a:lstStyle/>
          <a:p>
            <a:pPr>
              <a:lnSpc>
                <a:spcPct val="90000"/>
              </a:lnSpc>
            </a:pPr>
            <a:r>
              <a:rPr lang="tr-TR" sz="2400"/>
              <a:t>Sağlık mesleği, belki de en riskli mesleklerden biri olup, sağlık mesleği mensubunun “kusur” olarak kabul edilebilecek bir hareketi olmasa bile çeşitli zararlı sonuçlar ortaya çıkabilir. </a:t>
            </a:r>
          </a:p>
          <a:p>
            <a:pPr>
              <a:lnSpc>
                <a:spcPct val="90000"/>
              </a:lnSpc>
            </a:pPr>
            <a:r>
              <a:rPr lang="tr-TR" sz="2400"/>
              <a:t>Bu şekilde ortaya çıkan ve tıbbi uygulamada “komplikasyon” adı verilen istenmeyen durumlar, hukuk açısından da makul karşılanarak </a:t>
            </a:r>
            <a:r>
              <a:rPr lang="tr-TR" sz="2400">
                <a:solidFill>
                  <a:schemeClr val="accent2"/>
                </a:solidFill>
              </a:rPr>
              <a:t>“kabul edilebilir risk”</a:t>
            </a:r>
            <a:r>
              <a:rPr lang="tr-TR" sz="2400"/>
              <a:t> olarak nitelendirilmekte ve tıbbi malpraktis olarak kabul edilmemektedir. </a:t>
            </a:r>
          </a:p>
          <a:p>
            <a:pPr>
              <a:lnSpc>
                <a:spcPct val="90000"/>
              </a:lnSpc>
            </a:pPr>
            <a:r>
              <a:rPr lang="tr-TR" sz="2400"/>
              <a:t>Ancak, hasta yapılacak olan tedavi ve/veya girişimler konusunda aydınlatılırken, ortaya çıkabilecek komplikasyonlar açısından da bilgilendirilmelidir </a:t>
            </a:r>
            <a:r>
              <a:rPr lang="tr-TR" sz="1200"/>
              <a:t>(Çetin, 2006:33).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r>
              <a:rPr lang="tr-TR"/>
              <a:t>24 Ocak 2011</a:t>
            </a:r>
            <a:endParaRPr lang="tr-TR" altLang="en-US"/>
          </a:p>
        </p:txBody>
      </p:sp>
      <p:sp>
        <p:nvSpPr>
          <p:cNvPr id="5" name="4 Altbilgi Yer Tutucusu"/>
          <p:cNvSpPr>
            <a:spLocks noGrp="1"/>
          </p:cNvSpPr>
          <p:nvPr>
            <p:ph type="ftr" sz="quarter" idx="11"/>
          </p:nvPr>
        </p:nvSpPr>
        <p:spPr/>
        <p:txBody>
          <a:bodyPr/>
          <a:lstStyle/>
          <a:p>
            <a:r>
              <a:rPr lang="tr-TR" altLang="en-US"/>
              <a:t>Ankara Üniversitesi</a:t>
            </a:r>
          </a:p>
        </p:txBody>
      </p:sp>
      <p:sp>
        <p:nvSpPr>
          <p:cNvPr id="6" name="5 Slayt Numarası Yer Tutucusu"/>
          <p:cNvSpPr>
            <a:spLocks noGrp="1"/>
          </p:cNvSpPr>
          <p:nvPr>
            <p:ph type="sldNum" sz="quarter" idx="12"/>
          </p:nvPr>
        </p:nvSpPr>
        <p:spPr/>
        <p:txBody>
          <a:bodyPr/>
          <a:lstStyle/>
          <a:p>
            <a:fld id="{C357B3DA-978D-408A-BF70-4B604654916D}" type="slidenum">
              <a:rPr lang="tr-TR" altLang="en-US"/>
              <a:pPr/>
              <a:t>5</a:t>
            </a:fld>
            <a:endParaRPr lang="tr-TR" altLang="en-US"/>
          </a:p>
        </p:txBody>
      </p:sp>
      <p:sp>
        <p:nvSpPr>
          <p:cNvPr id="16386" name="Rectangle 2"/>
          <p:cNvSpPr>
            <a:spLocks noGrp="1" noChangeArrowheads="1"/>
          </p:cNvSpPr>
          <p:nvPr>
            <p:ph type="title"/>
          </p:nvPr>
        </p:nvSpPr>
        <p:spPr>
          <a:xfrm>
            <a:off x="457200" y="277813"/>
            <a:ext cx="8229600" cy="990600"/>
          </a:xfrm>
        </p:spPr>
        <p:txBody>
          <a:bodyPr/>
          <a:lstStyle/>
          <a:p>
            <a:pPr algn="ctr"/>
            <a:r>
              <a:rPr lang="tr-TR"/>
              <a:t>Malpraktis</a:t>
            </a:r>
          </a:p>
        </p:txBody>
      </p:sp>
      <p:sp>
        <p:nvSpPr>
          <p:cNvPr id="16387" name="Rectangle 3"/>
          <p:cNvSpPr>
            <a:spLocks noGrp="1" noChangeArrowheads="1"/>
          </p:cNvSpPr>
          <p:nvPr>
            <p:ph type="body" idx="1"/>
          </p:nvPr>
        </p:nvSpPr>
        <p:spPr>
          <a:xfrm>
            <a:off x="457200" y="1268413"/>
            <a:ext cx="8435975" cy="4862512"/>
          </a:xfrm>
        </p:spPr>
        <p:txBody>
          <a:bodyPr/>
          <a:lstStyle/>
          <a:p>
            <a:pPr>
              <a:lnSpc>
                <a:spcPct val="90000"/>
              </a:lnSpc>
            </a:pPr>
            <a:r>
              <a:rPr lang="tr-TR" sz="2400"/>
              <a:t>Tıbbi malpraktis davalarında yaşanan önemli sıkıntılardan biri de; sağlık kuruluşundaki bir takım eksiklerden kimin sorumlu olacağıdır. </a:t>
            </a:r>
          </a:p>
          <a:p>
            <a:pPr>
              <a:lnSpc>
                <a:spcPct val="90000"/>
              </a:lnSpc>
            </a:pPr>
            <a:r>
              <a:rPr lang="tr-TR" sz="2400"/>
              <a:t>Örneğin ameliyathanedeki aspiratörün yeterli güçle vakum yapamamasına bağlı olarak ortaya çıkan bir zararlı sonuçtan kim sorumlu olacaktır? Elbette ki burada ilk sorumlu tutulacak olan, ameliyat ekibidir. </a:t>
            </a:r>
          </a:p>
          <a:p>
            <a:pPr>
              <a:lnSpc>
                <a:spcPct val="90000"/>
              </a:lnSpc>
            </a:pPr>
            <a:r>
              <a:rPr lang="tr-TR" sz="2400"/>
              <a:t>Hastane yönetiminin sorumlu duruma düşmesi için; bu aspiratörü kullanan ekibin, aspiratörün yetersiz veya arızalı oluşu, yenisinin alınması veya bakımının-tamiratının yapılması ile ilgili bir talebinin veya uyarısının olması gereklidir. İspat edebilmek açısından bu tür taleplerin yazılı olarak yapılmasında büyük yarar vardır </a:t>
            </a:r>
            <a:r>
              <a:rPr lang="tr-TR" sz="1200"/>
              <a:t>(Çetin, 2006:36).</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r>
              <a:rPr lang="tr-TR"/>
              <a:t>24 Ocak 2011</a:t>
            </a:r>
            <a:endParaRPr lang="tr-TR" altLang="en-US"/>
          </a:p>
        </p:txBody>
      </p:sp>
      <p:sp>
        <p:nvSpPr>
          <p:cNvPr id="5" name="4 Altbilgi Yer Tutucusu"/>
          <p:cNvSpPr>
            <a:spLocks noGrp="1"/>
          </p:cNvSpPr>
          <p:nvPr>
            <p:ph type="ftr" sz="quarter" idx="11"/>
          </p:nvPr>
        </p:nvSpPr>
        <p:spPr/>
        <p:txBody>
          <a:bodyPr/>
          <a:lstStyle/>
          <a:p>
            <a:r>
              <a:rPr lang="tr-TR" altLang="en-US"/>
              <a:t>Ankara Üniversitesi</a:t>
            </a:r>
          </a:p>
        </p:txBody>
      </p:sp>
      <p:sp>
        <p:nvSpPr>
          <p:cNvPr id="6" name="5 Slayt Numarası Yer Tutucusu"/>
          <p:cNvSpPr>
            <a:spLocks noGrp="1"/>
          </p:cNvSpPr>
          <p:nvPr>
            <p:ph type="sldNum" sz="quarter" idx="12"/>
          </p:nvPr>
        </p:nvSpPr>
        <p:spPr/>
        <p:txBody>
          <a:bodyPr/>
          <a:lstStyle/>
          <a:p>
            <a:fld id="{730679E8-2470-49C6-8E62-4FB921EA1D8F}" type="slidenum">
              <a:rPr lang="tr-TR" altLang="en-US"/>
              <a:pPr/>
              <a:t>6</a:t>
            </a:fld>
            <a:endParaRPr lang="tr-TR" altLang="en-US"/>
          </a:p>
        </p:txBody>
      </p:sp>
      <p:sp>
        <p:nvSpPr>
          <p:cNvPr id="17410" name="Rectangle 2"/>
          <p:cNvSpPr>
            <a:spLocks noGrp="1" noChangeArrowheads="1"/>
          </p:cNvSpPr>
          <p:nvPr>
            <p:ph type="title"/>
          </p:nvPr>
        </p:nvSpPr>
        <p:spPr/>
        <p:txBody>
          <a:bodyPr/>
          <a:lstStyle/>
          <a:p>
            <a:pPr algn="ctr"/>
            <a:r>
              <a:rPr lang="tr-TR"/>
              <a:t>Hasta Güvenliği</a:t>
            </a:r>
          </a:p>
        </p:txBody>
      </p:sp>
      <p:sp>
        <p:nvSpPr>
          <p:cNvPr id="17411" name="Rectangle 3"/>
          <p:cNvSpPr>
            <a:spLocks noGrp="1" noChangeArrowheads="1"/>
          </p:cNvSpPr>
          <p:nvPr>
            <p:ph type="body" idx="1"/>
          </p:nvPr>
        </p:nvSpPr>
        <p:spPr/>
        <p:txBody>
          <a:bodyPr/>
          <a:lstStyle/>
          <a:p>
            <a:pPr>
              <a:lnSpc>
                <a:spcPct val="110000"/>
              </a:lnSpc>
            </a:pPr>
            <a:r>
              <a:rPr lang="tr-TR" sz="2400"/>
              <a:t>Ankara’da bir üniversitenin Dahiliye servislerinde 2003 yılında gerçekleştirilen güvenlik tutumları araştırmasında ; Doktorların % 30.3’ü, hemşirelerin ise sadece % 3.2’si hastalara zarar verme potansiyeli olan hatalar yaptığını kabul ederken, doktorların % 68.8’i, hemşirelerin %53.1’i diğer çalışanların hastalara zarar verme potansiyeli olan hatalar yaptıklarını gördüklerini belirtmişlerdir.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r>
              <a:rPr lang="tr-TR"/>
              <a:t>24 Ocak 2011</a:t>
            </a:r>
            <a:endParaRPr lang="tr-TR" altLang="en-US"/>
          </a:p>
        </p:txBody>
      </p:sp>
      <p:sp>
        <p:nvSpPr>
          <p:cNvPr id="5" name="4 Altbilgi Yer Tutucusu"/>
          <p:cNvSpPr>
            <a:spLocks noGrp="1"/>
          </p:cNvSpPr>
          <p:nvPr>
            <p:ph type="ftr" sz="quarter" idx="11"/>
          </p:nvPr>
        </p:nvSpPr>
        <p:spPr/>
        <p:txBody>
          <a:bodyPr/>
          <a:lstStyle/>
          <a:p>
            <a:r>
              <a:rPr lang="tr-TR" altLang="en-US"/>
              <a:t>Ankara Üniversitesi</a:t>
            </a:r>
          </a:p>
        </p:txBody>
      </p:sp>
      <p:sp>
        <p:nvSpPr>
          <p:cNvPr id="6" name="5 Slayt Numarası Yer Tutucusu"/>
          <p:cNvSpPr>
            <a:spLocks noGrp="1"/>
          </p:cNvSpPr>
          <p:nvPr>
            <p:ph type="sldNum" sz="quarter" idx="12"/>
          </p:nvPr>
        </p:nvSpPr>
        <p:spPr/>
        <p:txBody>
          <a:bodyPr/>
          <a:lstStyle/>
          <a:p>
            <a:fld id="{8392221B-62A7-4DC9-9C7C-3FACFCDC754D}" type="slidenum">
              <a:rPr lang="tr-TR" altLang="en-US"/>
              <a:pPr/>
              <a:t>7</a:t>
            </a:fld>
            <a:endParaRPr lang="tr-TR" altLang="en-US"/>
          </a:p>
        </p:txBody>
      </p:sp>
      <p:sp>
        <p:nvSpPr>
          <p:cNvPr id="18434" name="Rectangle 2"/>
          <p:cNvSpPr>
            <a:spLocks noGrp="1" noChangeArrowheads="1"/>
          </p:cNvSpPr>
          <p:nvPr>
            <p:ph type="title"/>
          </p:nvPr>
        </p:nvSpPr>
        <p:spPr/>
        <p:txBody>
          <a:bodyPr/>
          <a:lstStyle/>
          <a:p>
            <a:pPr algn="ctr"/>
            <a:r>
              <a:rPr lang="tr-TR"/>
              <a:t>Malpraktis-Hasta Kayıtları</a:t>
            </a:r>
          </a:p>
        </p:txBody>
      </p:sp>
      <p:sp>
        <p:nvSpPr>
          <p:cNvPr id="18435" name="Rectangle 3"/>
          <p:cNvSpPr>
            <a:spLocks noGrp="1" noChangeArrowheads="1"/>
          </p:cNvSpPr>
          <p:nvPr>
            <p:ph type="body" idx="1"/>
          </p:nvPr>
        </p:nvSpPr>
        <p:spPr/>
        <p:txBody>
          <a:bodyPr/>
          <a:lstStyle/>
          <a:p>
            <a:pPr>
              <a:lnSpc>
                <a:spcPct val="90000"/>
              </a:lnSpc>
            </a:pPr>
            <a:r>
              <a:rPr lang="tr-TR" sz="2600"/>
              <a:t>Hasta kayıtları, hastaneye başvuran bireylerin yakınmaları, öyküsü ve bireyde saptanan bulgular ile bireye nelerin, kim tarafından ve niçin yapıldığını gösteren yazılı belgelerdir. </a:t>
            </a:r>
          </a:p>
          <a:p>
            <a:pPr>
              <a:lnSpc>
                <a:spcPct val="90000"/>
              </a:lnSpc>
            </a:pPr>
            <a:r>
              <a:rPr lang="tr-TR" sz="2600"/>
              <a:t>Hastanenin hastalarına iyi bakım verip vermediğini incelemek için kullanılabilecek tek kaynak hasta kayıtlarıdır. Kaybolan bir eşya çok pahalı olsa bile yerine konabilir. Oysa kaybolan bir hasta dosyası hiçbir zaman aynı bilgilerle yerine konamaz </a:t>
            </a:r>
            <a:r>
              <a:rPr lang="tr-TR" sz="1200"/>
              <a:t>(Sümbüloğlu ve Sümbüloğlu, 2007: 263).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r>
              <a:rPr lang="tr-TR"/>
              <a:t>24 Ocak 2011</a:t>
            </a:r>
            <a:endParaRPr lang="tr-TR" altLang="en-US"/>
          </a:p>
        </p:txBody>
      </p:sp>
      <p:sp>
        <p:nvSpPr>
          <p:cNvPr id="5" name="4 Altbilgi Yer Tutucusu"/>
          <p:cNvSpPr>
            <a:spLocks noGrp="1"/>
          </p:cNvSpPr>
          <p:nvPr>
            <p:ph type="ftr" sz="quarter" idx="11"/>
          </p:nvPr>
        </p:nvSpPr>
        <p:spPr/>
        <p:txBody>
          <a:bodyPr/>
          <a:lstStyle/>
          <a:p>
            <a:r>
              <a:rPr lang="tr-TR" altLang="en-US"/>
              <a:t>Ankara Üniversitesi</a:t>
            </a:r>
          </a:p>
        </p:txBody>
      </p:sp>
      <p:sp>
        <p:nvSpPr>
          <p:cNvPr id="6" name="5 Slayt Numarası Yer Tutucusu"/>
          <p:cNvSpPr>
            <a:spLocks noGrp="1"/>
          </p:cNvSpPr>
          <p:nvPr>
            <p:ph type="sldNum" sz="quarter" idx="12"/>
          </p:nvPr>
        </p:nvSpPr>
        <p:spPr/>
        <p:txBody>
          <a:bodyPr/>
          <a:lstStyle/>
          <a:p>
            <a:fld id="{237E33A1-BF61-40A6-8268-FD4B80DD7A27}" type="slidenum">
              <a:rPr lang="tr-TR" altLang="en-US"/>
              <a:pPr/>
              <a:t>8</a:t>
            </a:fld>
            <a:endParaRPr lang="tr-TR" altLang="en-US"/>
          </a:p>
        </p:txBody>
      </p:sp>
      <p:sp>
        <p:nvSpPr>
          <p:cNvPr id="19458" name="Rectangle 2"/>
          <p:cNvSpPr>
            <a:spLocks noGrp="1" noChangeArrowheads="1"/>
          </p:cNvSpPr>
          <p:nvPr>
            <p:ph type="title"/>
          </p:nvPr>
        </p:nvSpPr>
        <p:spPr/>
        <p:txBody>
          <a:bodyPr/>
          <a:lstStyle/>
          <a:p>
            <a:pPr algn="ctr"/>
            <a:r>
              <a:rPr lang="tr-TR"/>
              <a:t>Hasta Kayıtları</a:t>
            </a:r>
          </a:p>
        </p:txBody>
      </p:sp>
      <p:sp>
        <p:nvSpPr>
          <p:cNvPr id="19459" name="Rectangle 3"/>
          <p:cNvSpPr>
            <a:spLocks noGrp="1" noChangeArrowheads="1"/>
          </p:cNvSpPr>
          <p:nvPr>
            <p:ph type="body" idx="1"/>
          </p:nvPr>
        </p:nvSpPr>
        <p:spPr/>
        <p:txBody>
          <a:bodyPr/>
          <a:lstStyle/>
          <a:p>
            <a:r>
              <a:rPr lang="tr-TR"/>
              <a:t>Sağlık hizmetlerinde kalite denetimi doğru, güvenilir, tam ve zamanında üretilmiş enformasyonla sağlanabilir. </a:t>
            </a:r>
          </a:p>
          <a:p>
            <a:r>
              <a:rPr lang="tr-TR"/>
              <a:t>Enformasyon için en önemli kaynak sürekli kayıtlardır. Hasta kayıtları hastaya verilen tıbbi bakımın kanıtıdır ve hasta ile bakımını üstlenen tüm meslek grupları arasındaki ilişkiyi yansıtır </a:t>
            </a:r>
            <a:r>
              <a:rPr lang="tr-TR" sz="1200"/>
              <a:t>(Sümbüloğlu ve Yalçın , 2007291-292).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r>
              <a:rPr lang="tr-TR"/>
              <a:t>24 Ocak 2011</a:t>
            </a:r>
            <a:endParaRPr lang="tr-TR" altLang="en-US"/>
          </a:p>
        </p:txBody>
      </p:sp>
      <p:sp>
        <p:nvSpPr>
          <p:cNvPr id="5" name="4 Altbilgi Yer Tutucusu"/>
          <p:cNvSpPr>
            <a:spLocks noGrp="1"/>
          </p:cNvSpPr>
          <p:nvPr>
            <p:ph type="ftr" sz="quarter" idx="11"/>
          </p:nvPr>
        </p:nvSpPr>
        <p:spPr/>
        <p:txBody>
          <a:bodyPr/>
          <a:lstStyle/>
          <a:p>
            <a:r>
              <a:rPr lang="tr-TR" altLang="en-US"/>
              <a:t>Ankara Üniversitesi</a:t>
            </a:r>
          </a:p>
        </p:txBody>
      </p:sp>
      <p:sp>
        <p:nvSpPr>
          <p:cNvPr id="6" name="5 Slayt Numarası Yer Tutucusu"/>
          <p:cNvSpPr>
            <a:spLocks noGrp="1"/>
          </p:cNvSpPr>
          <p:nvPr>
            <p:ph type="sldNum" sz="quarter" idx="12"/>
          </p:nvPr>
        </p:nvSpPr>
        <p:spPr/>
        <p:txBody>
          <a:bodyPr/>
          <a:lstStyle/>
          <a:p>
            <a:fld id="{31564880-55A3-46C5-BEC2-065E9C30F587}" type="slidenum">
              <a:rPr lang="tr-TR" altLang="en-US"/>
              <a:pPr/>
              <a:t>9</a:t>
            </a:fld>
            <a:endParaRPr lang="tr-TR" altLang="en-US"/>
          </a:p>
        </p:txBody>
      </p:sp>
      <p:sp>
        <p:nvSpPr>
          <p:cNvPr id="20482" name="Rectangle 2"/>
          <p:cNvSpPr>
            <a:spLocks noGrp="1" noChangeArrowheads="1"/>
          </p:cNvSpPr>
          <p:nvPr>
            <p:ph type="title"/>
          </p:nvPr>
        </p:nvSpPr>
        <p:spPr/>
        <p:txBody>
          <a:bodyPr/>
          <a:lstStyle/>
          <a:p>
            <a:pPr algn="ctr"/>
            <a:r>
              <a:rPr lang="tr-TR"/>
              <a:t>Hasta Kayıtları</a:t>
            </a:r>
          </a:p>
        </p:txBody>
      </p:sp>
      <p:sp>
        <p:nvSpPr>
          <p:cNvPr id="20483" name="Rectangle 3"/>
          <p:cNvSpPr>
            <a:spLocks noGrp="1" noChangeArrowheads="1"/>
          </p:cNvSpPr>
          <p:nvPr>
            <p:ph type="body" idx="1"/>
          </p:nvPr>
        </p:nvSpPr>
        <p:spPr>
          <a:xfrm>
            <a:off x="457200" y="1412875"/>
            <a:ext cx="8229600" cy="4968875"/>
          </a:xfrm>
        </p:spPr>
        <p:txBody>
          <a:bodyPr/>
          <a:lstStyle/>
          <a:p>
            <a:pPr>
              <a:lnSpc>
                <a:spcPct val="80000"/>
              </a:lnSpc>
            </a:pPr>
            <a:r>
              <a:rPr lang="tr-TR" sz="2400"/>
              <a:t>Hasta dosyasındaki tıbbi değişkenler, hastanın muayene ve tedavisini yapan hekim ve hemşireler tarafından yazılmaktadır. Çoğu zaman çok önemli bilgiler yalnızca yazan kişinin anlayabileceği kısaltmalar ile yazılmakta ya da el yazılarının çoğu, yazan kişi dışında okunması son derece zor şekilde yazılmaktadır</a:t>
            </a:r>
            <a:r>
              <a:rPr lang="tr-TR" sz="2100"/>
              <a:t> </a:t>
            </a:r>
            <a:r>
              <a:rPr lang="tr-TR" sz="1200"/>
              <a:t>(Sümbüloğlu ve Yalçın, 2007:293).</a:t>
            </a:r>
            <a:r>
              <a:rPr lang="tr-TR" sz="2100"/>
              <a:t> </a:t>
            </a:r>
          </a:p>
          <a:p>
            <a:pPr>
              <a:lnSpc>
                <a:spcPct val="80000"/>
              </a:lnSpc>
            </a:pPr>
            <a:r>
              <a:rPr lang="tr-TR" sz="2400"/>
              <a:t>Bu durum tanı ve tedavi ekibinin kalabalıklığına bağlı olarak ya da nöbetler ve benzeri durumlarda yaşanan personel değişikliklerinde hatalı uygulamaların kaynağı olabilmektedir. </a:t>
            </a:r>
          </a:p>
          <a:p>
            <a:pPr>
              <a:lnSpc>
                <a:spcPct val="80000"/>
              </a:lnSpc>
            </a:pPr>
            <a:r>
              <a:rPr lang="tr-TR" sz="2400"/>
              <a:t>Okunamayan kayıtlar nedeniyle anlaşılamayan uyarılar olmakta veya ilaç doz ve saatlerinde hatalar olmaktadır. Doğru okunamayan notlar bazen yanlış taraf cerrahisine de yol açabilmektedir.</a:t>
            </a:r>
          </a:p>
        </p:txBody>
      </p:sp>
    </p:spTree>
  </p:cSld>
  <p:clrMapOvr>
    <a:masterClrMapping/>
  </p:clrMapOvr>
</p:sld>
</file>

<file path=ppt/theme/theme1.xml><?xml version="1.0" encoding="utf-8"?>
<a:theme xmlns:a="http://schemas.openxmlformats.org/drawingml/2006/main" name="Kenar Çizgili">
  <a:themeElements>
    <a:clrScheme name="Kenar Çizgili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Kenar Çizgili">
      <a:majorFont>
        <a:latin typeface="Garamond"/>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Kenar Çizgili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Kenar Çizgili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Kenar Çizgili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Kenar Çizgili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Kenar Çizgili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Kenar Çizgili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Kenar Çizgili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Kenar Çizgili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Kenar Çizgili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377</TotalTime>
  <Words>1293</Words>
  <Application>Microsoft Office PowerPoint</Application>
  <PresentationFormat>Ekran Gösterisi (4:3)</PresentationFormat>
  <Paragraphs>129</Paragraphs>
  <Slides>19</Slides>
  <Notes>2</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19</vt:i4>
      </vt:variant>
    </vt:vector>
  </HeadingPairs>
  <TitlesOfParts>
    <vt:vector size="23" baseType="lpstr">
      <vt:lpstr>Arial</vt:lpstr>
      <vt:lpstr>Garamond</vt:lpstr>
      <vt:lpstr>Wingdings</vt:lpstr>
      <vt:lpstr>Kenar Çizgili</vt:lpstr>
      <vt:lpstr>Malpraktis-Performans Denetimi ve Maliyet Muhasebesi Süreçlerinde Tıbbi Kayıtlar</vt:lpstr>
      <vt:lpstr>Hasta Güvenliği</vt:lpstr>
      <vt:lpstr>Malpraktis</vt:lpstr>
      <vt:lpstr>Komplikasyon</vt:lpstr>
      <vt:lpstr>Malpraktis</vt:lpstr>
      <vt:lpstr>Hasta Güvenliği</vt:lpstr>
      <vt:lpstr>Malpraktis-Hasta Kayıtları</vt:lpstr>
      <vt:lpstr>Hasta Kayıtları</vt:lpstr>
      <vt:lpstr>Hasta Kayıtları</vt:lpstr>
      <vt:lpstr>Elektronik Kayıt</vt:lpstr>
      <vt:lpstr>Bakım Kaydının Sürekliği (BKS)</vt:lpstr>
      <vt:lpstr>Performans Denetimi</vt:lpstr>
      <vt:lpstr>Performans Denetimi</vt:lpstr>
      <vt:lpstr>Performans Denetimi</vt:lpstr>
      <vt:lpstr>Deming’in Sağlık Çalışanları İle İlgili Performans Göstergeleri (Pakdil, 2007) </vt:lpstr>
      <vt:lpstr>Maliyet Sistemi</vt:lpstr>
      <vt:lpstr>Maliyet Muhasebesi Amaçları</vt:lpstr>
      <vt:lpstr>Hastanelerde İlk Madde ve Malzeme Giderlerinin Sınıflandırılması</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Smart</dc:creator>
  <cp:lastModifiedBy>Zeynep Köksal</cp:lastModifiedBy>
  <cp:revision>17</cp:revision>
  <dcterms:created xsi:type="dcterms:W3CDTF">2011-01-23T12:49:11Z</dcterms:created>
  <dcterms:modified xsi:type="dcterms:W3CDTF">2018-02-11T13:21:25Z</dcterms:modified>
</cp:coreProperties>
</file>