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9099" y="1788454"/>
            <a:ext cx="9800821"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59099" y="4548707"/>
            <a:ext cx="9800821" cy="1086237"/>
          </a:xfrm>
        </p:spPr>
        <p:txBody>
          <a:bodyPr>
            <a:normAutofit/>
          </a:bodyPr>
          <a:lstStyle/>
          <a:p>
            <a:pPr algn="l"/>
            <a:r>
              <a:rPr lang="tr-TR" sz="2800" b="1" dirty="0">
                <a:solidFill>
                  <a:srgbClr val="00B0F0"/>
                </a:solidFill>
                <a:effectLst>
                  <a:outerShdw blurRad="38100" dist="38100" dir="2700000" algn="tl">
                    <a:srgbClr val="000000">
                      <a:alpha val="43137"/>
                    </a:srgbClr>
                  </a:outerShdw>
                </a:effectLst>
              </a:rPr>
              <a:t>Çevre Sorunları ve Kirlilik</a:t>
            </a:r>
          </a:p>
        </p:txBody>
      </p:sp>
    </p:spTree>
    <p:extLst>
      <p:ext uri="{BB962C8B-B14F-4D97-AF65-F5344CB8AC3E}">
        <p14:creationId xmlns:p14="http://schemas.microsoft.com/office/powerpoint/2010/main" val="2288831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8338" y="0"/>
            <a:ext cx="11483662" cy="2562896"/>
          </a:xfrm>
        </p:spPr>
      </p:pic>
      <p:sp>
        <p:nvSpPr>
          <p:cNvPr id="5" name="Dikdörtgen 4"/>
          <p:cNvSpPr/>
          <p:nvPr/>
        </p:nvSpPr>
        <p:spPr>
          <a:xfrm>
            <a:off x="708338" y="2614412"/>
            <a:ext cx="11483662" cy="4154984"/>
          </a:xfrm>
          <a:prstGeom prst="rect">
            <a:avLst/>
          </a:prstGeom>
        </p:spPr>
        <p:txBody>
          <a:bodyPr wrap="square">
            <a:spAutoFit/>
          </a:bodyPr>
          <a:lstStyle/>
          <a:p>
            <a:pPr algn="ctr"/>
            <a:r>
              <a:rPr lang="tr-TR" sz="2400" b="1" dirty="0">
                <a:effectLst>
                  <a:outerShdw blurRad="38100" dist="38100" dir="2700000" algn="tl">
                    <a:srgbClr val="000000">
                      <a:alpha val="43137"/>
                    </a:srgbClr>
                  </a:outerShdw>
                </a:effectLst>
                <a:latin typeface="+mj-lt"/>
              </a:rPr>
              <a:t>Hava Kirliliğinin İnsan Sağlığı ve Çevreye </a:t>
            </a:r>
            <a:r>
              <a:rPr lang="tr-TR" sz="2400" b="1" dirty="0" smtClean="0">
                <a:effectLst>
                  <a:outerShdw blurRad="38100" dist="38100" dir="2700000" algn="tl">
                    <a:srgbClr val="000000">
                      <a:alpha val="43137"/>
                    </a:srgbClr>
                  </a:outerShdw>
                </a:effectLst>
                <a:latin typeface="+mj-lt"/>
              </a:rPr>
              <a:t>Etkileri</a:t>
            </a:r>
          </a:p>
          <a:p>
            <a:pPr algn="just"/>
            <a:endParaRPr lang="tr-TR" sz="2400" b="1" dirty="0">
              <a:effectLst>
                <a:outerShdw blurRad="38100" dist="38100" dir="2700000" algn="tl">
                  <a:srgbClr val="000000">
                    <a:alpha val="43137"/>
                  </a:srgbClr>
                </a:outerShdw>
              </a:effectLst>
              <a:latin typeface="+mj-lt"/>
            </a:endParaRPr>
          </a:p>
          <a:p>
            <a:pPr algn="just"/>
            <a:r>
              <a:rPr lang="tr-TR" sz="2400" dirty="0">
                <a:effectLst>
                  <a:outerShdw blurRad="38100" dist="38100" dir="2700000" algn="tl">
                    <a:srgbClr val="000000">
                      <a:alpha val="43137"/>
                    </a:srgbClr>
                  </a:outerShdw>
                </a:effectLst>
              </a:rPr>
              <a:t>Hava kirliliğinin çevre </a:t>
            </a:r>
            <a:r>
              <a:rPr lang="tr-TR" sz="2400" dirty="0" smtClean="0">
                <a:effectLst>
                  <a:outerShdw blurRad="38100" dist="38100" dir="2700000" algn="tl">
                    <a:srgbClr val="000000">
                      <a:alpha val="43137"/>
                    </a:srgbClr>
                  </a:outerShdw>
                </a:effectLst>
              </a:rPr>
              <a:t>üzerindeki </a:t>
            </a:r>
            <a:r>
              <a:rPr lang="tr-TR" sz="2400" dirty="0">
                <a:effectLst>
                  <a:outerShdw blurRad="38100" dist="38100" dir="2700000" algn="tl">
                    <a:srgbClr val="000000">
                      <a:alpha val="43137"/>
                    </a:srgbClr>
                  </a:outerShdw>
                </a:effectLst>
              </a:rPr>
              <a:t>olumsuz etkileri üç ana başlık altında incelenebilir</a:t>
            </a:r>
            <a:r>
              <a:rPr lang="tr-TR" sz="2400" dirty="0" smtClean="0">
                <a:effectLst>
                  <a:outerShdw blurRad="38100" dist="38100" dir="2700000" algn="tl">
                    <a:srgbClr val="000000">
                      <a:alpha val="43137"/>
                    </a:srgbClr>
                  </a:outerShdw>
                </a:effectLst>
              </a:rPr>
              <a:t>:</a:t>
            </a:r>
          </a:p>
          <a:p>
            <a:pPr algn="just"/>
            <a:endParaRPr lang="tr-TR" sz="2400" b="1" dirty="0" smtClean="0">
              <a:solidFill>
                <a:srgbClr val="FF0000"/>
              </a:solidFill>
              <a:effectLst>
                <a:outerShdw blurRad="38100" dist="38100" dir="2700000" algn="tl">
                  <a:srgbClr val="000000">
                    <a:alpha val="43137"/>
                  </a:srgbClr>
                </a:outerShdw>
              </a:effectLst>
            </a:endParaRPr>
          </a:p>
          <a:p>
            <a:pPr algn="just"/>
            <a:r>
              <a:rPr lang="tr-TR" sz="2400" b="1" dirty="0">
                <a:solidFill>
                  <a:srgbClr val="FF0000"/>
                </a:solidFill>
                <a:effectLst>
                  <a:outerShdw blurRad="38100" dist="38100" dir="2700000" algn="tl">
                    <a:srgbClr val="000000">
                      <a:alpha val="43137"/>
                    </a:srgbClr>
                  </a:outerShdw>
                </a:effectLst>
              </a:rPr>
              <a:t>• İnsan Sağlığına Etkileri: </a:t>
            </a:r>
            <a:r>
              <a:rPr lang="tr-TR" sz="2400" dirty="0">
                <a:effectLst>
                  <a:outerShdw blurRad="38100" dist="38100" dir="2700000" algn="tl">
                    <a:srgbClr val="000000">
                      <a:alpha val="43137"/>
                    </a:srgbClr>
                  </a:outerShdw>
                </a:effectLst>
              </a:rPr>
              <a:t>İnsanın nefes almadan bir dakika bile yaşayamayacağı göz önünde bulundurulursa havanın önemi daha iyi anlaşılır. Havadaki karbon parçacıkları, ozon, karbon monoksit, kükürt dioksit, doymamış hidrokarbonlar, aldehitler, kanserojen maddeler solunum yolu ile insan vücuduna girer. Böylece solunum yollarında rahatsızlıklar kendini hissettirir, vücudun mekanizması bozulmaya başlar, bronşlarda iltihaplanma, daralma görülür. İleri safhalarda ise, bronşit, </a:t>
            </a:r>
            <a:r>
              <a:rPr lang="tr-TR" sz="2400" dirty="0" err="1">
                <a:effectLst>
                  <a:outerShdw blurRad="38100" dist="38100" dir="2700000" algn="tl">
                    <a:srgbClr val="000000">
                      <a:alpha val="43137"/>
                    </a:srgbClr>
                  </a:outerShdw>
                </a:effectLst>
              </a:rPr>
              <a:t>anfizem</a:t>
            </a:r>
            <a:r>
              <a:rPr lang="tr-TR" sz="2400" dirty="0">
                <a:effectLst>
                  <a:outerShdw blurRad="38100" dist="38100" dir="2700000" algn="tl">
                    <a:srgbClr val="000000">
                      <a:alpha val="43137"/>
                    </a:srgbClr>
                  </a:outerShdw>
                </a:effectLst>
              </a:rPr>
              <a:t> ve akciğer kanseri gibi rahatsızlıklar kendini gösterebilir.</a:t>
            </a:r>
          </a:p>
        </p:txBody>
      </p:sp>
    </p:spTree>
    <p:extLst>
      <p:ext uri="{BB962C8B-B14F-4D97-AF65-F5344CB8AC3E}">
        <p14:creationId xmlns:p14="http://schemas.microsoft.com/office/powerpoint/2010/main" val="4179888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       Güneş ışınlarının içerisine girmesine izin vererek ve ısının dışarıya kaçmasını sınırlayarak, iç ortamın dış ortama göre daha sıcak olmasını sağlayan sisteme </a:t>
            </a:r>
            <a:r>
              <a:rPr lang="tr-TR" sz="2400" b="1" dirty="0">
                <a:solidFill>
                  <a:srgbClr val="FF0000"/>
                </a:solidFill>
                <a:effectLst>
                  <a:outerShdw blurRad="38100" dist="38100" dir="2700000" algn="tl">
                    <a:srgbClr val="000000">
                      <a:alpha val="43137"/>
                    </a:srgbClr>
                  </a:outerShdw>
                </a:effectLst>
              </a:rPr>
              <a:t>sera</a:t>
            </a:r>
            <a:r>
              <a:rPr lang="tr-TR" sz="2400" dirty="0">
                <a:effectLst>
                  <a:outerShdw blurRad="38100" dist="38100" dir="2700000" algn="tl">
                    <a:srgbClr val="000000">
                      <a:alpha val="43137"/>
                    </a:srgbClr>
                  </a:outerShdw>
                </a:effectLst>
              </a:rPr>
              <a:t> denir.</a:t>
            </a:r>
          </a:p>
          <a:p>
            <a:pPr marL="0" indent="0" algn="just">
              <a:buNone/>
            </a:pPr>
            <a:r>
              <a:rPr lang="tr-TR" sz="2400" dirty="0">
                <a:effectLst>
                  <a:outerShdw blurRad="38100" dist="38100" dir="2700000" algn="tl">
                    <a:srgbClr val="000000">
                      <a:alpha val="43137"/>
                    </a:srgbClr>
                  </a:outerShdw>
                </a:effectLst>
              </a:rPr>
              <a:t>Yer atmosferine de su buharının da içerisinde bulunduğu sera gazı olarak adlandırılan gazlar, güneşten alınan enerjinin bir kısmının uzaya tekrar dönmesini önler, böylece yer yüzeyinin olduğundan daha fazla ısınmasına sebep olurlar, bu olaya </a:t>
            </a:r>
            <a:r>
              <a:rPr lang="tr-TR" sz="2400" b="1" dirty="0">
                <a:solidFill>
                  <a:srgbClr val="FF0000"/>
                </a:solidFill>
                <a:effectLst>
                  <a:outerShdw blurRad="38100" dist="38100" dir="2700000" algn="tl">
                    <a:srgbClr val="000000">
                      <a:alpha val="43137"/>
                    </a:srgbClr>
                  </a:outerShdw>
                </a:effectLst>
              </a:rPr>
              <a:t>sera etkisi </a:t>
            </a:r>
            <a:r>
              <a:rPr lang="tr-TR" sz="2400" dirty="0">
                <a:effectLst>
                  <a:outerShdw blurRad="38100" dist="38100" dir="2700000" algn="tl">
                    <a:srgbClr val="000000">
                      <a:alpha val="43137"/>
                    </a:srgbClr>
                  </a:outerShdw>
                </a:effectLst>
              </a:rPr>
              <a:t>denir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Atmosferde kısa dalgalı güneş radyasyonunu geçirme buna karşılık yerden atmosfere yayılan uzun dalgalı radyasyonu tutabilme özelliklerine sahip gazlara da </a:t>
            </a:r>
            <a:r>
              <a:rPr lang="tr-TR" sz="2400" b="1" dirty="0">
                <a:solidFill>
                  <a:srgbClr val="FF0000"/>
                </a:solidFill>
                <a:effectLst>
                  <a:outerShdw blurRad="38100" dist="38100" dir="2700000" algn="tl">
                    <a:srgbClr val="000000">
                      <a:alpha val="43137"/>
                    </a:srgbClr>
                  </a:outerShdw>
                </a:effectLst>
              </a:rPr>
              <a:t>sera gazı </a:t>
            </a:r>
            <a:r>
              <a:rPr lang="tr-TR" sz="2400" dirty="0">
                <a:effectLst>
                  <a:outerShdw blurRad="38100" dist="38100" dir="2700000" algn="tl">
                    <a:srgbClr val="000000">
                      <a:alpha val="43137"/>
                    </a:srgbClr>
                  </a:outerShdw>
                </a:effectLst>
              </a:rPr>
              <a:t>denir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İnsan kaynaklı sera gazı emisyonlarının özellikle de CO2’nin sınırlandırılmasına yönelik önlemler tüm dünya ülkelerini işbirliği yapmaya yönlendirmiştir. Ülkelerin atmosfere saldıkları sera gazı emisyonlarının sera etkisi ve küresel ısınma üzerindeki net emisyonlarının bilinmesi ile ortaya çıkacaktır. Türkiye’nin başlıca sera gazı kaynakları enerji, sanayi ve tarım sektörüdür. Bu sektörlerdeki birincil enerji kaynağının yaklaşık %85’i ticari (taş, kömürü, linyit, asfaltit, doğal gaz, hidrolik), %15’i ticari olmayan (odun, hayvan ve bitki atıkları) kaynaklardan oluşmaktadır. Kloroflorokarbonların ise, özellikle 1980’li yılların başından itibaren ortaya çıktığı anlaşılmıştır.</a:t>
            </a:r>
          </a:p>
        </p:txBody>
      </p:sp>
      <p:sp>
        <p:nvSpPr>
          <p:cNvPr id="4" name="Sağ Ok 3"/>
          <p:cNvSpPr/>
          <p:nvPr/>
        </p:nvSpPr>
        <p:spPr>
          <a:xfrm>
            <a:off x="746975" y="0"/>
            <a:ext cx="528033" cy="489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44957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Atmosfere salınan karbondioksit, kloroflorokarbonlar ve öteki radyoaktif sera gazı emisyonlar nedeniyle yerin yüzey sıcaklığındaki artış </a:t>
            </a:r>
            <a:r>
              <a:rPr lang="tr-TR" sz="2400" b="1" dirty="0">
                <a:solidFill>
                  <a:srgbClr val="FF0000"/>
                </a:solidFill>
                <a:effectLst>
                  <a:outerShdw blurRad="38100" dist="38100" dir="2700000" algn="tl">
                    <a:srgbClr val="000000">
                      <a:alpha val="43137"/>
                    </a:srgbClr>
                  </a:outerShdw>
                </a:effectLst>
              </a:rPr>
              <a:t>küresel ısınma </a:t>
            </a:r>
            <a:r>
              <a:rPr lang="tr-TR" sz="2400" dirty="0">
                <a:effectLst>
                  <a:outerShdw blurRad="38100" dist="38100" dir="2700000" algn="tl">
                    <a:srgbClr val="000000">
                      <a:alpha val="43137"/>
                    </a:srgbClr>
                  </a:outerShdw>
                </a:effectLst>
              </a:rPr>
              <a:t>olarak tanımlanmaktadır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Özellikle termik santrallerde ve motorlu araçlarda kullanılan fosil yakıtların yanması sonucu atmosfere bırakılan başta kükürt dioksit (SO2) olmak üzere, azot oksitler ve diğer kirleticilerin karmaşık bir süreç içinde havadaki öteki kimyasallarla (özellikle nemli bölgelerde su buharı ile) tepkimeye girmesi ile oluşan sülfürik asit (H2SO4) ve nitrik asit (H2NO3)’in yağmur, kar ve dolu gibi </a:t>
            </a:r>
            <a:r>
              <a:rPr lang="tr-TR" sz="2400" dirty="0" err="1">
                <a:effectLst>
                  <a:outerShdw blurRad="38100" dist="38100" dir="2700000" algn="tl">
                    <a:srgbClr val="000000">
                      <a:alpha val="43137"/>
                    </a:srgbClr>
                  </a:outerShdw>
                </a:effectLst>
              </a:rPr>
              <a:t>hidrometeorlarla</a:t>
            </a:r>
            <a:r>
              <a:rPr lang="tr-TR" sz="2400" dirty="0">
                <a:effectLst>
                  <a:outerShdw blurRad="38100" dist="38100" dir="2700000" algn="tl">
                    <a:srgbClr val="000000">
                      <a:alpha val="43137"/>
                    </a:srgbClr>
                  </a:outerShdw>
                </a:effectLst>
              </a:rPr>
              <a:t> yere ulaşması </a:t>
            </a:r>
            <a:r>
              <a:rPr lang="tr-TR" sz="2400" b="1" dirty="0">
                <a:solidFill>
                  <a:srgbClr val="FF0000"/>
                </a:solidFill>
                <a:effectLst>
                  <a:outerShdw blurRad="38100" dist="38100" dir="2700000" algn="tl">
                    <a:srgbClr val="000000">
                      <a:alpha val="43137"/>
                    </a:srgbClr>
                  </a:outerShdw>
                </a:effectLst>
              </a:rPr>
              <a:t>asit yağışları </a:t>
            </a:r>
            <a:r>
              <a:rPr lang="tr-TR" sz="2400" dirty="0">
                <a:effectLst>
                  <a:outerShdw blurRad="38100" dist="38100" dir="2700000" algn="tl">
                    <a:srgbClr val="000000">
                      <a:alpha val="43137"/>
                    </a:srgbClr>
                  </a:outerShdw>
                </a:effectLst>
              </a:rPr>
              <a:t>olarak adlandırılır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Asit yağışlarına bağlı olarak toprak, göl ve akarsularda gözlenen asit birikimlerinin yanı sıra, kuru sülfat ve nitrat partiküllerinin (parçalarının) çiyli ya da sisli ortamda nemlenmesi sonucu kuvvetli </a:t>
            </a:r>
            <a:r>
              <a:rPr lang="tr-TR" sz="2400" dirty="0" err="1">
                <a:effectLst>
                  <a:outerShdw blurRad="38100" dist="38100" dir="2700000" algn="tl">
                    <a:srgbClr val="000000">
                      <a:alpha val="43137"/>
                    </a:srgbClr>
                  </a:outerShdw>
                </a:effectLst>
              </a:rPr>
              <a:t>asitik</a:t>
            </a:r>
            <a:r>
              <a:rPr lang="tr-TR" sz="2400" dirty="0">
                <a:effectLst>
                  <a:outerShdw blurRad="38100" dist="38100" dir="2700000" algn="tl">
                    <a:srgbClr val="000000">
                      <a:alpha val="43137"/>
                    </a:srgbClr>
                  </a:outerShdw>
                </a:effectLst>
              </a:rPr>
              <a:t> çözeltiler toprakta depolanabilmektedir.</a:t>
            </a:r>
          </a:p>
        </p:txBody>
      </p:sp>
      <p:sp>
        <p:nvSpPr>
          <p:cNvPr id="4" name="Sağ Ok 3"/>
          <p:cNvSpPr/>
          <p:nvPr/>
        </p:nvSpPr>
        <p:spPr>
          <a:xfrm>
            <a:off x="734096" y="0"/>
            <a:ext cx="540912" cy="515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28265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Asit yağışlarının neden olduğu zararlardan bazıları şunlardır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Toprakta </a:t>
            </a:r>
            <a:r>
              <a:rPr lang="tr-TR" sz="2400" dirty="0">
                <a:effectLst>
                  <a:outerShdw blurRad="38100" dist="38100" dir="2700000" algn="tl">
                    <a:srgbClr val="000000">
                      <a:alpha val="43137"/>
                    </a:srgbClr>
                  </a:outerShdw>
                </a:effectLst>
              </a:rPr>
              <a:t>bulunan alüminyumun çözülerek içme sularına karışması ve bu yolla insanların zehirlenmeleri</a:t>
            </a:r>
            <a:r>
              <a:rPr lang="tr-TR" sz="2400" dirty="0" smtClean="0">
                <a:effectLst>
                  <a:outerShdw blurRad="38100" dist="38100" dir="2700000" algn="tl">
                    <a:srgbClr val="000000">
                      <a:alpha val="43137"/>
                    </a:srgbClr>
                  </a:outerShdw>
                </a:effectLst>
              </a:rPr>
              <a:t>,</a:t>
            </a:r>
          </a:p>
          <a:p>
            <a:pPr algn="just">
              <a:buFont typeface="Wingdings" panose="05000000000000000000" pitchFamily="2" charset="2"/>
              <a:buChar char="Ø"/>
            </a:pPr>
            <a:endParaRPr lang="tr-TR" sz="2400" dirty="0">
              <a:effectLst>
                <a:outerShdw blurRad="38100" dist="38100" dir="2700000" algn="tl">
                  <a:srgbClr val="000000">
                    <a:alpha val="43137"/>
                  </a:srgbClr>
                </a:outerShdw>
              </a:effectLst>
            </a:endParaRP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Göl </a:t>
            </a:r>
            <a:r>
              <a:rPr lang="tr-TR" sz="2400" dirty="0">
                <a:effectLst>
                  <a:outerShdw blurRad="38100" dist="38100" dir="2700000" algn="tl">
                    <a:srgbClr val="000000">
                      <a:alpha val="43137"/>
                    </a:srgbClr>
                  </a:outerShdw>
                </a:effectLst>
              </a:rPr>
              <a:t>ve akarsuların asit dengesinin bozulması, su ekosistemin bozulması, tüm canlı organizmaların etkilenerek bazı su ürünlerinin yok </a:t>
            </a:r>
            <a:r>
              <a:rPr lang="tr-TR" sz="2400" dirty="0" smtClean="0">
                <a:effectLst>
                  <a:outerShdw blurRad="38100" dist="38100" dir="2700000" algn="tl">
                    <a:srgbClr val="000000">
                      <a:alpha val="43137"/>
                    </a:srgbClr>
                  </a:outerShdw>
                </a:effectLst>
              </a:rPr>
              <a:t>olması</a:t>
            </a:r>
          </a:p>
          <a:p>
            <a:pPr algn="just">
              <a:buFont typeface="Wingdings" panose="05000000000000000000" pitchFamily="2" charset="2"/>
              <a:buChar char="Ø"/>
            </a:pPr>
            <a:endParaRPr lang="tr-TR" sz="2400" dirty="0">
              <a:effectLst>
                <a:outerShdw blurRad="38100" dist="38100" dir="2700000" algn="tl">
                  <a:srgbClr val="000000">
                    <a:alpha val="43137"/>
                  </a:srgbClr>
                </a:outerShdw>
              </a:effectLst>
            </a:endParaRP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Orman </a:t>
            </a:r>
            <a:r>
              <a:rPr lang="tr-TR" sz="2400" dirty="0">
                <a:effectLst>
                  <a:outerShdw blurRad="38100" dist="38100" dir="2700000" algn="tl">
                    <a:srgbClr val="000000">
                      <a:alpha val="43137"/>
                    </a:srgbClr>
                  </a:outerShdw>
                </a:effectLst>
              </a:rPr>
              <a:t>örtüsü ve kentlerdeki yeşil alanların ve ağaçların kuruması, yok olması</a:t>
            </a:r>
            <a:r>
              <a:rPr lang="tr-TR" sz="2400" dirty="0" smtClean="0">
                <a:effectLst>
                  <a:outerShdw blurRad="38100" dist="38100" dir="2700000" algn="tl">
                    <a:srgbClr val="000000">
                      <a:alpha val="43137"/>
                    </a:srgbClr>
                  </a:outerShdw>
                </a:effectLst>
              </a:rPr>
              <a:t>,</a:t>
            </a:r>
          </a:p>
          <a:p>
            <a:pPr algn="just">
              <a:buFont typeface="Wingdings" panose="05000000000000000000" pitchFamily="2" charset="2"/>
              <a:buChar char="Ø"/>
            </a:pPr>
            <a:endParaRPr lang="tr-TR" sz="2400" dirty="0">
              <a:effectLst>
                <a:outerShdw blurRad="38100" dist="38100" dir="2700000" algn="tl">
                  <a:srgbClr val="000000">
                    <a:alpha val="43137"/>
                  </a:srgbClr>
                </a:outerShdw>
              </a:effectLst>
            </a:endParaRP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 </a:t>
            </a:r>
            <a:r>
              <a:rPr lang="tr-TR" sz="2400" dirty="0">
                <a:effectLst>
                  <a:outerShdw blurRad="38100" dist="38100" dir="2700000" algn="tl">
                    <a:srgbClr val="000000">
                      <a:alpha val="43137"/>
                    </a:srgbClr>
                  </a:outerShdw>
                </a:effectLst>
              </a:rPr>
              <a:t>Tarihsel-kültürel kalıntı ve eserlerin, binaların çözünme ufalanma ve aşınma gibi süreçlerle tahrip olması.</a:t>
            </a:r>
          </a:p>
        </p:txBody>
      </p:sp>
    </p:spTree>
    <p:extLst>
      <p:ext uri="{BB962C8B-B14F-4D97-AF65-F5344CB8AC3E}">
        <p14:creationId xmlns:p14="http://schemas.microsoft.com/office/powerpoint/2010/main" val="461183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Hayvan ve Bitkilere Etkileri: </a:t>
            </a:r>
            <a:r>
              <a:rPr lang="tr-TR" sz="2400" dirty="0">
                <a:effectLst>
                  <a:outerShdw blurRad="38100" dist="38100" dir="2700000" algn="tl">
                    <a:srgbClr val="000000">
                      <a:alpha val="43137"/>
                    </a:srgbClr>
                  </a:outerShdw>
                </a:effectLst>
              </a:rPr>
              <a:t>Kirli hava, insanlara yaptığı zararlı etkiyi hayvanlara ve bitkilere de benzeri şekilde yapmaktadır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Hava kirliliğinin bitkilerdeki etkisi başka boyutuyla </a:t>
            </a:r>
            <a:r>
              <a:rPr lang="tr-TR" sz="2400" b="1" dirty="0">
                <a:solidFill>
                  <a:srgbClr val="FF0000"/>
                </a:solidFill>
                <a:effectLst>
                  <a:outerShdw blurRad="38100" dist="38100" dir="2700000" algn="tl">
                    <a:srgbClr val="000000">
                      <a:alpha val="43137"/>
                    </a:srgbClr>
                  </a:outerShdw>
                </a:effectLst>
              </a:rPr>
              <a:t>asit </a:t>
            </a:r>
            <a:r>
              <a:rPr lang="tr-TR" sz="2400" b="1" dirty="0" err="1" smtClean="0">
                <a:solidFill>
                  <a:srgbClr val="FF0000"/>
                </a:solidFill>
                <a:effectLst>
                  <a:outerShdw blurRad="38100" dist="38100" dir="2700000" algn="tl">
                    <a:srgbClr val="000000">
                      <a:alpha val="43137"/>
                    </a:srgbClr>
                  </a:outerShdw>
                </a:effectLst>
              </a:rPr>
              <a:t>yağmuru’</a:t>
            </a:r>
            <a:r>
              <a:rPr lang="tr-TR" sz="2400" dirty="0" err="1" smtClean="0">
                <a:effectLst>
                  <a:outerShdw blurRad="38100" dist="38100" dir="2700000" algn="tl">
                    <a:srgbClr val="000000">
                      <a:alpha val="43137"/>
                    </a:srgbClr>
                  </a:outerShdw>
                </a:effectLst>
              </a:rPr>
              <a:t>dur</a:t>
            </a:r>
            <a:r>
              <a:rPr lang="tr-TR" sz="2400" dirty="0">
                <a:effectLst>
                  <a:outerShdw blurRad="38100" dist="38100" dir="2700000" algn="tl">
                    <a:srgbClr val="000000">
                      <a:alpha val="43137"/>
                    </a:srgbClr>
                  </a:outerShdw>
                </a:effectLst>
              </a:rPr>
              <a:t>. Kömürle çalışan santrallerden çıkan kükürt dioksit (SO2) gazının atmosferde girdiği reaksiyonlar sonucu oluşan sülfürik asitin (H2SO4) yağmur suyu ile yıkanması sonucu asit yağmurları meydana gelir. Hayvanlar da hava kirliliğinden insanlar gibi olumsuz yönde etkilenir. Solunum ve cilt rahatsızlıkları yanında hayvanlarda et ve süt veriminde düşüşler gözlenmiştir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Eşyaya Etkileri: </a:t>
            </a:r>
            <a:r>
              <a:rPr lang="tr-TR" sz="2400" dirty="0">
                <a:effectLst>
                  <a:outerShdw blurRad="38100" dist="38100" dir="2700000" algn="tl">
                    <a:srgbClr val="000000">
                      <a:alpha val="43137"/>
                    </a:srgbClr>
                  </a:outerShdw>
                </a:effectLst>
              </a:rPr>
              <a:t>Hava kirliliği, yapıların taş ve metal kısımlarında zarara sebep olmaktadır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Ayrıca kükürt </a:t>
            </a:r>
            <a:r>
              <a:rPr lang="tr-TR" sz="2400" dirty="0" smtClean="0">
                <a:effectLst>
                  <a:outerShdw blurRad="38100" dist="38100" dir="2700000" algn="tl">
                    <a:srgbClr val="000000">
                      <a:alpha val="43137"/>
                    </a:srgbClr>
                  </a:outerShdw>
                </a:effectLst>
              </a:rPr>
              <a:t>dioksitle </a:t>
            </a:r>
            <a:r>
              <a:rPr lang="tr-TR" sz="2400" dirty="0">
                <a:effectLst>
                  <a:outerShdw blurRad="38100" dist="38100" dir="2700000" algn="tl">
                    <a:srgbClr val="000000">
                      <a:alpha val="43137"/>
                    </a:srgbClr>
                  </a:outerShdw>
                </a:effectLst>
              </a:rPr>
              <a:t>hava, kireç taşının (kalker) tahribine sebep olmakta ve yapılar daha çabuk yıpranmaktadır. Yine kükürt dioksit, demir ve çelik gibi metal kısımlarda tahribat yapmakta ev ve otomobillerde yıpranmalar çoğalmakta, eşyaların ömürleri kısalmaktadır.</a:t>
            </a:r>
          </a:p>
        </p:txBody>
      </p:sp>
    </p:spTree>
    <p:extLst>
      <p:ext uri="{BB962C8B-B14F-4D97-AF65-F5344CB8AC3E}">
        <p14:creationId xmlns:p14="http://schemas.microsoft.com/office/powerpoint/2010/main" val="1238766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32009"/>
            <a:ext cx="11457904" cy="627845"/>
          </a:xfrm>
        </p:spPr>
        <p:txBody>
          <a:bodyPr>
            <a:normAutofit fontScale="90000"/>
          </a:bodyPr>
          <a:lstStyle/>
          <a:p>
            <a:pPr algn="ctr"/>
            <a:r>
              <a:rPr lang="tr-TR" b="1" dirty="0">
                <a:effectLst>
                  <a:outerShdw blurRad="38100" dist="38100" dir="2700000" algn="tl">
                    <a:srgbClr val="000000">
                      <a:alpha val="43137"/>
                    </a:srgbClr>
                  </a:outerShdw>
                </a:effectLst>
              </a:rPr>
              <a:t>Hava Kirliliğinin Nedenleri</a:t>
            </a:r>
          </a:p>
        </p:txBody>
      </p:sp>
      <p:sp>
        <p:nvSpPr>
          <p:cNvPr id="3" name="İçerik Yer Tutucusu 2"/>
          <p:cNvSpPr>
            <a:spLocks noGrp="1"/>
          </p:cNvSpPr>
          <p:nvPr>
            <p:ph idx="1"/>
          </p:nvPr>
        </p:nvSpPr>
        <p:spPr>
          <a:xfrm>
            <a:off x="734096" y="888642"/>
            <a:ext cx="11457904" cy="5969358"/>
          </a:xfrm>
        </p:spPr>
        <p:txBody>
          <a:bodyPr>
            <a:normAutofit/>
          </a:bodyPr>
          <a:lstStyle/>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Şehirleşme ve Konutların Isıtılması: </a:t>
            </a:r>
            <a:r>
              <a:rPr lang="tr-TR" sz="2400" dirty="0" smtClean="0">
                <a:effectLst>
                  <a:outerShdw blurRad="38100" dist="38100" dir="2700000" algn="tl">
                    <a:srgbClr val="000000">
                      <a:alpha val="43137"/>
                    </a:srgbClr>
                  </a:outerShdw>
                </a:effectLst>
              </a:rPr>
              <a:t>Havayı </a:t>
            </a:r>
            <a:r>
              <a:rPr lang="tr-TR" sz="2400" dirty="0">
                <a:effectLst>
                  <a:outerShdw blurRad="38100" dist="38100" dir="2700000" algn="tl">
                    <a:srgbClr val="000000">
                      <a:alpha val="43137"/>
                    </a:srgbClr>
                  </a:outerShdw>
                </a:effectLst>
              </a:rPr>
              <a:t>kirleten en önemli olay, bireylerin ısınmasını sağlayan yanmadır. Fosil yakıt olarak tanınan petrol, gaz, kömürün yakılması sırasında çıkan gazlar hava kirlenmesinin önemli sebeplerinden biridir. Hele bu yanma işi usulüne göre yapılmazsa kirletici gazlar ortama daha çok çıkmakta ve daha zararlı olmaktadır. Bilhassa enerji elde etmek, konutları ısıtmak, motorlu araçları hareket ettirmek gibi modern hayatın gereği olan faaliyetlerde görülen suni yanma olayları yanında doğal olaylar sonucu oluşan </a:t>
            </a:r>
            <a:r>
              <a:rPr lang="tr-TR" sz="2400" dirty="0" smtClean="0">
                <a:effectLst>
                  <a:outerShdw blurRad="38100" dist="38100" dir="2700000" algn="tl">
                    <a:srgbClr val="000000">
                      <a:alpha val="43137"/>
                    </a:srgbClr>
                  </a:outerShdw>
                </a:effectLst>
              </a:rPr>
              <a:t>yangınlarla </a:t>
            </a:r>
            <a:r>
              <a:rPr lang="tr-TR" sz="2400" dirty="0">
                <a:effectLst>
                  <a:outerShdw blurRad="38100" dist="38100" dir="2700000" algn="tl">
                    <a:srgbClr val="000000">
                      <a:alpha val="43137"/>
                    </a:srgbClr>
                  </a:outerShdw>
                </a:effectLst>
              </a:rPr>
              <a:t>da hava kirliliği </a:t>
            </a:r>
            <a:r>
              <a:rPr lang="tr-TR" sz="2400" dirty="0" smtClean="0">
                <a:effectLst>
                  <a:outerShdw blurRad="38100" dist="38100" dir="2700000" algn="tl">
                    <a:srgbClr val="000000">
                      <a:alpha val="43137"/>
                    </a:srgbClr>
                  </a:outerShdw>
                </a:effectLst>
              </a:rPr>
              <a:t>olabilmektedir.</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Yerleşim birimlerinde km²’ye düşen insan sayısı nüfus yoğunluğu olarak belirtilir. Belli bir kapasiteye hizmet götürebilen ve doğal kaynakları sınırlı olan bir yerde nüfus hızla artar ve yoğunlaşıp kapasiteyi zorlar, bölüşme ve tüketim artacağından, aşırı nüfus hava kirlenmesinin de sebebi olarak belirtilmektedir.</a:t>
            </a:r>
          </a:p>
        </p:txBody>
      </p:sp>
    </p:spTree>
    <p:extLst>
      <p:ext uri="{BB962C8B-B14F-4D97-AF65-F5344CB8AC3E}">
        <p14:creationId xmlns:p14="http://schemas.microsoft.com/office/powerpoint/2010/main" val="1652056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Endüstrileşme: </a:t>
            </a:r>
            <a:r>
              <a:rPr lang="tr-TR" sz="2400" dirty="0">
                <a:effectLst>
                  <a:outerShdw blurRad="38100" dist="38100" dir="2700000" algn="tl">
                    <a:srgbClr val="000000">
                      <a:alpha val="43137"/>
                    </a:srgbClr>
                  </a:outerShdw>
                </a:effectLst>
              </a:rPr>
              <a:t>Sosyal ve ekonomik sebeplerle şehir nüfusunun hızlı artışı, hızlı sanayileşmeyi, plansız, düzensiz gelişmeleri de beraberinde getirmektedir. Hızla artan çok katlı betonarme binaları, plansız yapılaşma, yeşil alanların azlığı, mevcut alanların da imara açılması, bina ve fabrika yapımında bilinçsiz yer seçimi gibi problemler ve bunların sıkıntıları insanlığın ortak sorunu halini almıştır. Kalkınma sanayileşme ile özdeşleştiğine göre sanayileşme kaçınılmaz bir hedef olmuştur. Ancak sanayileşmenin de çevre problemlerine yol açtığı görülmüştür. Fabrikaların kuruluş yerlerinin yanlış seçimi, geri teknolojilerin kullanılması, baca gazlarının arıtılmadan atmosfere bırakılması gibi sebeplerin havanın kirlenmesine büyük etkisi olmuştur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Motorlu Taşıtlar: </a:t>
            </a:r>
            <a:r>
              <a:rPr lang="tr-TR" sz="2400" dirty="0">
                <a:effectLst>
                  <a:outerShdw blurRad="38100" dist="38100" dir="2700000" algn="tl">
                    <a:srgbClr val="000000">
                      <a:alpha val="43137"/>
                    </a:srgbClr>
                  </a:outerShdw>
                </a:effectLst>
              </a:rPr>
              <a:t>Gerek içten, gerekse dıştan yanmalı motorlarda kullanılan benzin ve mazot (motorin) gibi yakıtlar da motorda yandıktan sonra egzozlardan dışarı atık gazlar olarak çıkmaktadır. Bunlar Hidrokarbonlar (HC), Karbon monoksitler (CO), Azot oksitler (</a:t>
            </a:r>
            <a:r>
              <a:rPr lang="tr-TR" sz="2400" dirty="0" err="1">
                <a:effectLst>
                  <a:outerShdw blurRad="38100" dist="38100" dir="2700000" algn="tl">
                    <a:srgbClr val="000000">
                      <a:alpha val="43137"/>
                    </a:srgbClr>
                  </a:outerShdw>
                </a:effectLst>
              </a:rPr>
              <a:t>NOx</a:t>
            </a:r>
            <a:r>
              <a:rPr lang="tr-TR" sz="2400" dirty="0">
                <a:effectLst>
                  <a:outerShdw blurRad="38100" dist="38100" dir="2700000" algn="tl">
                    <a:srgbClr val="000000">
                      <a:alpha val="43137"/>
                    </a:srgbClr>
                  </a:outerShdw>
                </a:effectLst>
              </a:rPr>
              <a:t>), Kurşun oksitler (</a:t>
            </a:r>
            <a:r>
              <a:rPr lang="tr-TR" sz="2400" dirty="0" err="1">
                <a:effectLst>
                  <a:outerShdw blurRad="38100" dist="38100" dir="2700000" algn="tl">
                    <a:srgbClr val="000000">
                      <a:alpha val="43137"/>
                    </a:srgbClr>
                  </a:outerShdw>
                </a:effectLst>
              </a:rPr>
              <a:t>PbOx</a:t>
            </a:r>
            <a:r>
              <a:rPr lang="tr-TR" sz="2400" dirty="0">
                <a:effectLst>
                  <a:outerShdw blurRad="38100" dist="38100" dir="2700000" algn="tl">
                    <a:srgbClr val="000000">
                      <a:alpha val="43137"/>
                    </a:srgbClr>
                  </a:outerShdw>
                </a:effectLst>
              </a:rPr>
              <a:t>), Kükürt dioksit (SO2)’tir.</a:t>
            </a:r>
          </a:p>
        </p:txBody>
      </p:sp>
    </p:spTree>
    <p:extLst>
      <p:ext uri="{BB962C8B-B14F-4D97-AF65-F5344CB8AC3E}">
        <p14:creationId xmlns:p14="http://schemas.microsoft.com/office/powerpoint/2010/main" val="3274626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2"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Atmosferik Özellikler: </a:t>
            </a:r>
            <a:r>
              <a:rPr lang="tr-TR" sz="2400" dirty="0">
                <a:effectLst>
                  <a:outerShdw blurRad="38100" dist="38100" dir="2700000" algn="tl">
                    <a:srgbClr val="000000">
                      <a:alpha val="43137"/>
                    </a:srgbClr>
                  </a:outerShdw>
                </a:effectLst>
              </a:rPr>
              <a:t>Atmosferik olaylar da hava kirliliğini büyük ölçüde etkileyen unsurlardan biridir. Havayı kirletici unsurların, kaynağından çıktıktan sonra atmosfere karışarak dağılması veya havada asılı olarak kalması meteorolojik olaylarla doğrudan ve çok yakından ilgilidir. Bu meteorolojik olaylar yükseklik, bakı, </a:t>
            </a:r>
            <a:r>
              <a:rPr lang="tr-TR" sz="2400" dirty="0" err="1">
                <a:effectLst>
                  <a:outerShdw blurRad="38100" dist="38100" dir="2700000" algn="tl">
                    <a:srgbClr val="000000">
                      <a:alpha val="43137"/>
                    </a:srgbClr>
                  </a:outerShdw>
                </a:effectLst>
              </a:rPr>
              <a:t>inverziyon</a:t>
            </a:r>
            <a:r>
              <a:rPr lang="tr-TR" sz="2400" dirty="0">
                <a:effectLst>
                  <a:outerShdw blurRad="38100" dist="38100" dir="2700000" algn="tl">
                    <a:srgbClr val="000000">
                      <a:alpha val="43137"/>
                    </a:srgbClr>
                  </a:outerShdw>
                </a:effectLst>
              </a:rPr>
              <a:t> (sıcaklık </a:t>
            </a:r>
            <a:r>
              <a:rPr lang="tr-TR" sz="2400" dirty="0" err="1">
                <a:effectLst>
                  <a:outerShdw blurRad="38100" dist="38100" dir="2700000" algn="tl">
                    <a:srgbClr val="000000">
                      <a:alpha val="43137"/>
                    </a:srgbClr>
                  </a:outerShdw>
                </a:effectLst>
              </a:rPr>
              <a:t>terselmesi</a:t>
            </a:r>
            <a:r>
              <a:rPr lang="tr-TR" sz="2400" dirty="0">
                <a:effectLst>
                  <a:outerShdw blurRad="38100" dist="38100" dir="2700000" algn="tl">
                    <a:srgbClr val="000000">
                      <a:alpha val="43137"/>
                    </a:srgbClr>
                  </a:outerShdw>
                </a:effectLst>
              </a:rPr>
              <a:t>), basınç, sıcaklık, bulutluluk, rüzgâr, yağış, nem, sıcaklık, sis ve basınç faktörleridir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Yeşil Alanların Azalması: </a:t>
            </a:r>
            <a:r>
              <a:rPr lang="tr-TR" sz="2400" dirty="0">
                <a:effectLst>
                  <a:outerShdw blurRad="38100" dist="38100" dir="2700000" algn="tl">
                    <a:srgbClr val="000000">
                      <a:alpha val="43137"/>
                    </a:srgbClr>
                  </a:outerShdw>
                </a:effectLst>
              </a:rPr>
              <a:t>Yeşil alanlar, bitkiler kükürt ihtiyacının bir kısmını topraktan, eğer toprak az ise yaprakları vasıtasıyla havadaki SO2’den karşılar. Bu durumda ise, hava kirliliğini azaltan önemli bir </a:t>
            </a:r>
            <a:r>
              <a:rPr lang="tr-TR" sz="2400" dirty="0" smtClean="0">
                <a:effectLst>
                  <a:outerShdw blurRad="38100" dist="38100" dir="2700000" algn="tl">
                    <a:srgbClr val="000000">
                      <a:alpha val="43137"/>
                    </a:srgbClr>
                  </a:outerShdw>
                </a:effectLst>
              </a:rPr>
              <a:t>olaydır.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02501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157766"/>
            <a:ext cx="11483662" cy="833907"/>
          </a:xfrm>
        </p:spPr>
        <p:txBody>
          <a:bodyPr/>
          <a:lstStyle/>
          <a:p>
            <a:pPr algn="ctr"/>
            <a:r>
              <a:rPr lang="tr-TR" b="1" dirty="0">
                <a:effectLst>
                  <a:outerShdw blurRad="38100" dist="38100" dir="2700000" algn="tl">
                    <a:srgbClr val="000000">
                      <a:alpha val="43137"/>
                    </a:srgbClr>
                  </a:outerShdw>
                </a:effectLst>
              </a:rPr>
              <a:t>Hava Kirliliği Nasıl Önlenir?</a:t>
            </a:r>
          </a:p>
        </p:txBody>
      </p:sp>
      <p:sp>
        <p:nvSpPr>
          <p:cNvPr id="3" name="İçerik Yer Tutucusu 2"/>
          <p:cNvSpPr>
            <a:spLocks noGrp="1"/>
          </p:cNvSpPr>
          <p:nvPr>
            <p:ph idx="1"/>
          </p:nvPr>
        </p:nvSpPr>
        <p:spPr>
          <a:xfrm>
            <a:off x="708338" y="991672"/>
            <a:ext cx="11483662" cy="5866327"/>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 Bütün problemlerin çözümünde olduğu gibi hava kirliliğinin çözümünde de öncelikle eğitime ağırlık verilmeli, çevre eğitimi dersleri okutulmalı ve halk da bu konuda çeşitli yollarla bilinçlendirilmeli.</a:t>
            </a:r>
          </a:p>
          <a:p>
            <a:pPr marL="0" indent="0" algn="just">
              <a:buNone/>
            </a:pPr>
            <a:r>
              <a:rPr lang="tr-TR" sz="2400" dirty="0">
                <a:effectLst>
                  <a:outerShdw blurRad="38100" dist="38100" dir="2700000" algn="tl">
                    <a:srgbClr val="000000">
                      <a:alpha val="43137"/>
                    </a:srgbClr>
                  </a:outerShdw>
                </a:effectLst>
              </a:rPr>
              <a:t>• Evleri ısıtmak için yüksek kalorili kömürler kullanılmalı, kalorisi düşük olan ve havayı daha çok kirleten kaçak kömür kullanımı engellenmeli.</a:t>
            </a:r>
          </a:p>
          <a:p>
            <a:pPr marL="0" indent="0" algn="just">
              <a:buNone/>
            </a:pPr>
            <a:r>
              <a:rPr lang="tr-TR" sz="2400" dirty="0">
                <a:effectLst>
                  <a:outerShdw blurRad="38100" dist="38100" dir="2700000" algn="tl">
                    <a:srgbClr val="000000">
                      <a:alpha val="43137"/>
                    </a:srgbClr>
                  </a:outerShdw>
                </a:effectLst>
              </a:rPr>
              <a:t>• Her yıl evlerin bacaları ve soba boruları temizlenmeli.</a:t>
            </a:r>
          </a:p>
          <a:p>
            <a:pPr marL="0" indent="0" algn="just">
              <a:buNone/>
            </a:pPr>
            <a:r>
              <a:rPr lang="tr-TR" sz="2400" dirty="0">
                <a:effectLst>
                  <a:outerShdw blurRad="38100" dist="38100" dir="2700000" algn="tl">
                    <a:srgbClr val="000000">
                      <a:alpha val="43137"/>
                    </a:srgbClr>
                  </a:outerShdw>
                </a:effectLst>
              </a:rPr>
              <a:t>• Evlerin (duvar, pencere, kapı ve çatı) izolasyonuna önem verilmeli.</a:t>
            </a:r>
          </a:p>
          <a:p>
            <a:pPr marL="0" indent="0" algn="just">
              <a:buNone/>
            </a:pPr>
            <a:r>
              <a:rPr lang="tr-TR" sz="2400" dirty="0">
                <a:effectLst>
                  <a:outerShdw blurRad="38100" dist="38100" dir="2700000" algn="tl">
                    <a:srgbClr val="000000">
                      <a:alpha val="43137"/>
                    </a:srgbClr>
                  </a:outerShdw>
                </a:effectLst>
              </a:rPr>
              <a:t>• Kullanılan sobaların TSE belgeli olmasına dikkat edilmeli.</a:t>
            </a:r>
          </a:p>
          <a:p>
            <a:pPr marL="0" indent="0" algn="just">
              <a:buNone/>
            </a:pPr>
            <a:r>
              <a:rPr lang="tr-TR" sz="2400" dirty="0">
                <a:effectLst>
                  <a:outerShdw blurRad="38100" dist="38100" dir="2700000" algn="tl">
                    <a:srgbClr val="000000">
                      <a:alpha val="43137"/>
                    </a:srgbClr>
                  </a:outerShdw>
                </a:effectLst>
              </a:rPr>
              <a:t>• Yeni yerleşim yerlerinde merkezi ısıtma sistemleri kullanılmalı.</a:t>
            </a:r>
          </a:p>
          <a:p>
            <a:pPr marL="0" indent="0" algn="just">
              <a:buNone/>
            </a:pPr>
            <a:r>
              <a:rPr lang="tr-TR" sz="2400" dirty="0">
                <a:effectLst>
                  <a:outerShdw blurRad="38100" dist="38100" dir="2700000" algn="tl">
                    <a:srgbClr val="000000">
                      <a:alpha val="43137"/>
                    </a:srgbClr>
                  </a:outerShdw>
                </a:effectLst>
              </a:rPr>
              <a:t>• Yeşil alanlar arttırılmalı, imar planlarındaki hava kirliliğini azaltıcı tedbirler uygulamaya konulmalı</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Bununla birlikte kaliteli yakıt kullanımı (is ve duman oranı az) teşvik edilip desteklenmeli; imkânlar ölçüsünde ısınmada fosil yakıtlardan uzaklaşılmalı; doğal gaz, elektrik, güneş enerjisi vb. alternatif yollara ağırlık verilmeli.</a:t>
            </a:r>
          </a:p>
        </p:txBody>
      </p:sp>
    </p:spTree>
    <p:extLst>
      <p:ext uri="{BB962C8B-B14F-4D97-AF65-F5344CB8AC3E}">
        <p14:creationId xmlns:p14="http://schemas.microsoft.com/office/powerpoint/2010/main" val="1756132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Yakıcıların eğitimi sağlanmalı.</a:t>
            </a:r>
          </a:p>
          <a:p>
            <a:pPr marL="0" indent="0" algn="just">
              <a:buNone/>
            </a:pPr>
            <a:r>
              <a:rPr lang="tr-TR" sz="2400" dirty="0">
                <a:effectLst>
                  <a:outerShdw blurRad="38100" dist="38100" dir="2700000" algn="tl">
                    <a:srgbClr val="000000">
                      <a:alpha val="43137"/>
                    </a:srgbClr>
                  </a:outerShdw>
                </a:effectLst>
              </a:rPr>
              <a:t>• Kalorifer ve doğalgaz kazanlarının periyodik olarak bakımı yapılmalı.</a:t>
            </a:r>
          </a:p>
          <a:p>
            <a:pPr marL="0" indent="0" algn="just">
              <a:buNone/>
            </a:pPr>
            <a:r>
              <a:rPr lang="tr-TR" sz="2400" dirty="0">
                <a:effectLst>
                  <a:outerShdw blurRad="38100" dist="38100" dir="2700000" algn="tl">
                    <a:srgbClr val="000000">
                      <a:alpha val="43137"/>
                    </a:srgbClr>
                  </a:outerShdw>
                </a:effectLst>
              </a:rPr>
              <a:t>• Egzoz gazlarının kontrolü için tedbirler alınmalı, filtre zorunluluğu getirilmeli.</a:t>
            </a:r>
          </a:p>
          <a:p>
            <a:pPr marL="0" indent="0" algn="just">
              <a:buNone/>
            </a:pPr>
            <a:r>
              <a:rPr lang="tr-TR" sz="2400" dirty="0">
                <a:effectLst>
                  <a:outerShdw blurRad="38100" dist="38100" dir="2700000" algn="tl">
                    <a:srgbClr val="000000">
                      <a:alpha val="43137"/>
                    </a:srgbClr>
                  </a:outerShdw>
                </a:effectLst>
              </a:rPr>
              <a:t>• Toplu taşım araçları yaygınlaştırılmalı.</a:t>
            </a:r>
          </a:p>
          <a:p>
            <a:pPr marL="0" indent="0" algn="just">
              <a:buNone/>
            </a:pPr>
            <a:r>
              <a:rPr lang="tr-TR" sz="2400" dirty="0">
                <a:effectLst>
                  <a:outerShdw blurRad="38100" dist="38100" dir="2700000" algn="tl">
                    <a:srgbClr val="000000">
                      <a:alpha val="43137"/>
                    </a:srgbClr>
                  </a:outerShdw>
                </a:effectLst>
              </a:rPr>
              <a:t>• Endüstri kuruluşlarının bacaları da yüksek olmalı, ayrıca modern imkânlardan faydalanılıp bacalara filtre taktırılmalı.</a:t>
            </a:r>
          </a:p>
          <a:p>
            <a:pPr marL="0" indent="0" algn="just">
              <a:buNone/>
            </a:pPr>
            <a:r>
              <a:rPr lang="tr-TR" sz="2400" dirty="0">
                <a:effectLst>
                  <a:outerShdw blurRad="38100" dist="38100" dir="2700000" algn="tl">
                    <a:srgbClr val="000000">
                      <a:alpha val="43137"/>
                    </a:srgbClr>
                  </a:outerShdw>
                </a:effectLst>
              </a:rPr>
              <a:t>• Hava kirliliği ölçümleri her yerleşim biriminde düzenli ve sürekli olarak yapılmalı.</a:t>
            </a:r>
          </a:p>
          <a:p>
            <a:pPr marL="0" indent="0" algn="just">
              <a:buNone/>
            </a:pPr>
            <a:r>
              <a:rPr lang="tr-TR" sz="2400" dirty="0">
                <a:effectLst>
                  <a:outerShdw blurRad="38100" dist="38100" dir="2700000" algn="tl">
                    <a:srgbClr val="000000">
                      <a:alpha val="43137"/>
                    </a:srgbClr>
                  </a:outerShdw>
                </a:effectLst>
              </a:rPr>
              <a:t>• Konuyla ilgili teşkilatlanmalar ve uluslararası ilişkiler hızlandırılmalı</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Bu konuda yasal tedbirler alınmalı, kanun ve yönetmeliklere uymayanlar titizlikle izlenip, gerekli cezalarla (para, hapis vb.) cezalandırılarak çevre ve insan sağlığı korunmalı.</a:t>
            </a:r>
          </a:p>
          <a:p>
            <a:pPr marL="0" indent="0" algn="just">
              <a:buNone/>
            </a:pPr>
            <a:r>
              <a:rPr lang="tr-TR" sz="2400" dirty="0">
                <a:effectLst>
                  <a:outerShdw blurRad="38100" dist="38100" dir="2700000" algn="tl">
                    <a:srgbClr val="000000">
                      <a:alpha val="43137"/>
                    </a:srgbClr>
                  </a:outerShdw>
                </a:effectLst>
              </a:rPr>
              <a:t>• Türkiye bu konuda, BM çevre programı (UNEP), BM, Avrupa Ekonomik Komisyonu (ECE), Dünya Sağlık Teşkilatı (WHO), NATO ve OECD teşkilatları ile işbirliği halinde çalışmaktadır.</a:t>
            </a:r>
          </a:p>
        </p:txBody>
      </p:sp>
    </p:spTree>
    <p:extLst>
      <p:ext uri="{BB962C8B-B14F-4D97-AF65-F5344CB8AC3E}">
        <p14:creationId xmlns:p14="http://schemas.microsoft.com/office/powerpoint/2010/main" val="1045397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06062"/>
            <a:ext cx="11496541" cy="666482"/>
          </a:xfrm>
        </p:spPr>
        <p:txBody>
          <a:bodyPr>
            <a:normAutofit fontScale="90000"/>
          </a:bodyPr>
          <a:lstStyle/>
          <a:p>
            <a:pPr algn="ctr"/>
            <a:r>
              <a:rPr lang="tr-TR" b="1" dirty="0">
                <a:effectLst>
                  <a:outerShdw blurRad="38100" dist="38100" dir="2700000" algn="tl">
                    <a:srgbClr val="000000">
                      <a:alpha val="43137"/>
                    </a:srgbClr>
                  </a:outerShdw>
                </a:effectLst>
              </a:rPr>
              <a:t>Çevre Sorunları ve Kirlilik</a:t>
            </a:r>
          </a:p>
        </p:txBody>
      </p:sp>
      <p:sp>
        <p:nvSpPr>
          <p:cNvPr id="3" name="İçerik Yer Tutucusu 2"/>
          <p:cNvSpPr>
            <a:spLocks noGrp="1"/>
          </p:cNvSpPr>
          <p:nvPr>
            <p:ph idx="1"/>
          </p:nvPr>
        </p:nvSpPr>
        <p:spPr>
          <a:xfrm>
            <a:off x="695458" y="1075386"/>
            <a:ext cx="11496541" cy="5782614"/>
          </a:xfrm>
        </p:spPr>
        <p:txBody>
          <a:bodyPr>
            <a:normAutofit/>
          </a:bodyPr>
          <a:lstStyle/>
          <a:p>
            <a:pPr marL="0" indent="0" algn="just">
              <a:buNone/>
            </a:pPr>
            <a:r>
              <a:rPr lang="tr-TR" sz="2400" dirty="0">
                <a:effectLst>
                  <a:outerShdw blurRad="38100" dist="38100" dir="2700000" algn="tl">
                    <a:srgbClr val="000000">
                      <a:alpha val="43137"/>
                    </a:srgbClr>
                  </a:outerShdw>
                </a:effectLst>
              </a:rPr>
              <a:t>Çevre konusu, çevreyle ilgili sorunlar ortaya çıkmaya başlayınca gündeme gelmiştir. Çevre sorunsalı öncelikle sanayileşmenin başladığı Kuzey ve Batı Avrupa ile Kuzey Amerika’da gündeme gelmiş zamanla diğer ülkelerin de sorunu olmuştur. Temel teşkil etmesi bakımından, burada değişik yaklaşımlar ve sorunsalın aşamaları incelenecektir</a:t>
            </a:r>
            <a:r>
              <a:rPr lang="tr-TR" sz="2400" dirty="0" smtClean="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       Çevre </a:t>
            </a:r>
            <a:r>
              <a:rPr lang="tr-TR" sz="2400" dirty="0">
                <a:effectLst>
                  <a:outerShdw blurRad="38100" dist="38100" dir="2700000" algn="tl">
                    <a:srgbClr val="000000">
                      <a:alpha val="43137"/>
                    </a:srgbClr>
                  </a:outerShdw>
                </a:effectLst>
              </a:rPr>
              <a:t>sorunu, insanlar tarafından oluşturulan yapay çevrenin, doğal çevre üzerindeki olumsuz etkileri olarak tanımlanabilir.</a:t>
            </a:r>
          </a:p>
          <a:p>
            <a:pPr marL="0" indent="0" algn="just">
              <a:buNone/>
            </a:pPr>
            <a:r>
              <a:rPr lang="tr-TR" sz="2400" dirty="0">
                <a:effectLst>
                  <a:outerShdw blurRad="38100" dist="38100" dir="2700000" algn="tl">
                    <a:srgbClr val="000000">
                      <a:alpha val="43137"/>
                    </a:srgbClr>
                  </a:outerShdw>
                </a:effectLst>
              </a:rPr>
              <a:t>Bir başka tanımda çevre sorunları, hava, toprak ve suda meydana gelen, insan ve diğer canlıların sağlığını olumsuz etkileyen kirlenme ve bozulmalar olarak ifade edilmektedir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Çevre sorunlarına örnek olarak; su kirlenmesi, hava kalitesinin bozulması, toprak kirliliği, doğal bitki örtüsünün tahribi, hayvan varlığı ve türlerinin neslinin tükenmesi, kültürel çevrenin bozulması, gürültü, radyoaktif kirlenme ve küresel çevre sorunları gösterilebilir.</a:t>
            </a:r>
          </a:p>
          <a:p>
            <a:pPr marL="0" indent="0" algn="just">
              <a:buNone/>
            </a:pPr>
            <a:r>
              <a:rPr lang="tr-TR" sz="2400" dirty="0" smtClean="0">
                <a:effectLst>
                  <a:outerShdw blurRad="38100" dist="38100" dir="2700000" algn="tl">
                    <a:srgbClr val="000000">
                      <a:alpha val="43137"/>
                    </a:srgbClr>
                  </a:outerShdw>
                </a:effectLst>
              </a:rPr>
              <a:t>      </a:t>
            </a:r>
            <a:endParaRPr lang="tr-TR" sz="2400" dirty="0">
              <a:effectLst>
                <a:outerShdw blurRad="38100" dist="38100" dir="2700000" algn="tl">
                  <a:srgbClr val="000000">
                    <a:alpha val="43137"/>
                  </a:srgbClr>
                </a:outerShdw>
              </a:effectLst>
            </a:endParaRPr>
          </a:p>
        </p:txBody>
      </p:sp>
      <p:sp>
        <p:nvSpPr>
          <p:cNvPr id="4" name="Sağ Ok 3"/>
          <p:cNvSpPr/>
          <p:nvPr/>
        </p:nvSpPr>
        <p:spPr>
          <a:xfrm>
            <a:off x="695458" y="2704563"/>
            <a:ext cx="489397" cy="373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695458" y="4790941"/>
            <a:ext cx="489397" cy="360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72933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170645"/>
            <a:ext cx="11470783" cy="743755"/>
          </a:xfrm>
        </p:spPr>
        <p:txBody>
          <a:bodyPr/>
          <a:lstStyle/>
          <a:p>
            <a:pPr algn="ctr"/>
            <a:r>
              <a:rPr lang="tr-TR" b="1" dirty="0">
                <a:effectLst>
                  <a:outerShdw blurRad="38100" dist="38100" dir="2700000" algn="tl">
                    <a:srgbClr val="000000">
                      <a:alpha val="43137"/>
                    </a:srgbClr>
                  </a:outerShdw>
                </a:effectLst>
              </a:rPr>
              <a:t>Su Kirliliği</a:t>
            </a:r>
          </a:p>
        </p:txBody>
      </p:sp>
      <p:sp>
        <p:nvSpPr>
          <p:cNvPr id="3" name="İçerik Yer Tutucusu 2"/>
          <p:cNvSpPr>
            <a:spLocks noGrp="1"/>
          </p:cNvSpPr>
          <p:nvPr>
            <p:ph idx="1"/>
          </p:nvPr>
        </p:nvSpPr>
        <p:spPr>
          <a:xfrm>
            <a:off x="721216" y="914400"/>
            <a:ext cx="11470783" cy="5943600"/>
          </a:xfrm>
        </p:spPr>
        <p:txBody>
          <a:bodyPr>
            <a:normAutofit/>
          </a:bodyPr>
          <a:lstStyle/>
          <a:p>
            <a:pPr marL="0" indent="0" algn="just">
              <a:buNone/>
            </a:pPr>
            <a:r>
              <a:rPr lang="tr-TR" sz="2400" dirty="0">
                <a:effectLst>
                  <a:outerShdw blurRad="38100" dist="38100" dir="2700000" algn="tl">
                    <a:srgbClr val="000000">
                      <a:alpha val="43137"/>
                    </a:srgbClr>
                  </a:outerShdw>
                </a:effectLst>
              </a:rPr>
              <a:t>Su, tüm canlıların yaşam koşullarını belirleyen temel ögelerdendir. Dünyanın 3/4’ünün sularla kaplı olduğu, tüm canlı yaşamın ağırlığının ortalama % 75’inin sudan oluştuğu bilinmektedir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Yeryüzündeki suları yüzeysel ve yeraltı suları olarak </a:t>
            </a:r>
            <a:r>
              <a:rPr lang="tr-TR" sz="2400" dirty="0" err="1">
                <a:effectLst>
                  <a:outerShdw blurRad="38100" dist="38100" dir="2700000" algn="tl">
                    <a:srgbClr val="000000">
                      <a:alpha val="43137"/>
                    </a:srgbClr>
                  </a:outerShdw>
                </a:effectLst>
              </a:rPr>
              <a:t>kümelendirmek</a:t>
            </a:r>
            <a:r>
              <a:rPr lang="tr-TR" sz="2400" dirty="0">
                <a:effectLst>
                  <a:outerShdw blurRad="38100" dist="38100" dir="2700000" algn="tl">
                    <a:srgbClr val="000000">
                      <a:alpha val="43137"/>
                    </a:srgbClr>
                  </a:outerShdw>
                </a:effectLst>
              </a:rPr>
              <a:t> olanaklıdır. Yeryüzündeki yüzeysel suların % 97.6’sı tuzlu sulardır. Tatlı suların büyük bir kısmını kutuplardaki buzullar oluşturmaktadır. Yapılan tahminlere göre, insanların kullanabileceği su miktarının 350.000 km3’ü yüzeysel sulardan, 150.000 m3’ü yeraltı sularından ve 13.000 km3'ü atmosferik sudan meydana gelmektedir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ctr">
              <a:buNone/>
            </a:pPr>
            <a:r>
              <a:rPr lang="tr-TR" sz="2800" b="1" dirty="0">
                <a:effectLst>
                  <a:outerShdw blurRad="38100" dist="38100" dir="2700000" algn="tl">
                    <a:srgbClr val="000000">
                      <a:alpha val="43137"/>
                    </a:srgbClr>
                  </a:outerShdw>
                </a:effectLst>
              </a:rPr>
              <a:t>Suyun Özellikleri</a:t>
            </a:r>
          </a:p>
          <a:p>
            <a:pPr marL="0" indent="0" algn="just">
              <a:buNone/>
            </a:pPr>
            <a:r>
              <a:rPr lang="tr-TR" sz="2400" dirty="0">
                <a:effectLst>
                  <a:outerShdw blurRad="38100" dist="38100" dir="2700000" algn="tl">
                    <a:srgbClr val="000000">
                      <a:alpha val="43137"/>
                    </a:srgbClr>
                  </a:outerShdw>
                </a:effectLst>
              </a:rPr>
              <a:t>Tabii sular, çözünmüş ve asılı halinde bulunan yabancı maddeleri ihtiva ederler. Çoğunlukla, suyu kullanılabilir hale getirmek için bu maddeler ya tamamen sudan ayrılır veya miktarları belli bir değerin altına düşürülür.</a:t>
            </a:r>
          </a:p>
        </p:txBody>
      </p:sp>
    </p:spTree>
    <p:extLst>
      <p:ext uri="{BB962C8B-B14F-4D97-AF65-F5344CB8AC3E}">
        <p14:creationId xmlns:p14="http://schemas.microsoft.com/office/powerpoint/2010/main" val="530176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8339" y="-1"/>
            <a:ext cx="11483662" cy="4468969"/>
          </a:xfrm>
        </p:spPr>
      </p:pic>
      <p:sp>
        <p:nvSpPr>
          <p:cNvPr id="5" name="Dikdörtgen 4"/>
          <p:cNvSpPr/>
          <p:nvPr/>
        </p:nvSpPr>
        <p:spPr>
          <a:xfrm>
            <a:off x="708339" y="4866865"/>
            <a:ext cx="11483662" cy="1200329"/>
          </a:xfrm>
          <a:prstGeom prst="rect">
            <a:avLst/>
          </a:prstGeom>
        </p:spPr>
        <p:txBody>
          <a:bodyPr wrap="square">
            <a:spAutoFit/>
          </a:bodyPr>
          <a:lstStyle/>
          <a:p>
            <a:pPr algn="just"/>
            <a:r>
              <a:rPr lang="tr-TR" sz="2400" dirty="0">
                <a:effectLst>
                  <a:outerShdw blurRad="38100" dist="38100" dir="2700000" algn="tl">
                    <a:srgbClr val="000000">
                      <a:alpha val="43137"/>
                    </a:srgbClr>
                  </a:outerShdw>
                </a:effectLst>
              </a:rPr>
              <a:t>Bir dereceye kadar sertlik insan sağlığı için faydalıdır. Kireç, bilhassa çocuklar için ve kemik erimesi olan yaşlılar için faydalıdır. Ancak sertliğin belli bir dereceyi aşması halinde suyun tadı bozulur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3506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44887"/>
            <a:ext cx="11496541" cy="808149"/>
          </a:xfrm>
        </p:spPr>
        <p:txBody>
          <a:bodyPr/>
          <a:lstStyle/>
          <a:p>
            <a:pPr algn="ctr"/>
            <a:r>
              <a:rPr lang="tr-TR" b="1" dirty="0">
                <a:effectLst>
                  <a:outerShdw blurRad="38100" dist="38100" dir="2700000" algn="tl">
                    <a:srgbClr val="000000">
                      <a:alpha val="43137"/>
                    </a:srgbClr>
                  </a:outerShdw>
                </a:effectLst>
              </a:rPr>
              <a:t>Su Kirliliği Nedir?</a:t>
            </a:r>
          </a:p>
        </p:txBody>
      </p:sp>
      <p:sp>
        <p:nvSpPr>
          <p:cNvPr id="3" name="İçerik Yer Tutucusu 2"/>
          <p:cNvSpPr>
            <a:spLocks noGrp="1"/>
          </p:cNvSpPr>
          <p:nvPr>
            <p:ph idx="1"/>
          </p:nvPr>
        </p:nvSpPr>
        <p:spPr>
          <a:xfrm>
            <a:off x="695458" y="953036"/>
            <a:ext cx="11496541" cy="5904964"/>
          </a:xfrm>
        </p:spPr>
        <p:txBody>
          <a:bodyPr>
            <a:normAutofit/>
          </a:bodyPr>
          <a:lstStyle/>
          <a:p>
            <a:pPr marL="0" indent="0" algn="just">
              <a:buNone/>
            </a:pPr>
            <a:r>
              <a:rPr lang="tr-TR" sz="2400" dirty="0">
                <a:effectLst>
                  <a:outerShdw blurRad="38100" dist="38100" dir="2700000" algn="tl">
                    <a:srgbClr val="000000">
                      <a:alpha val="43137"/>
                    </a:srgbClr>
                  </a:outerShdw>
                </a:effectLst>
              </a:rPr>
              <a:t>Doğal olarak kirlenmemiş bir su ortamında bulunan canlılar, o su ortamıyla belirli bir denge içindedirler. Dıştan gelen herhangi bir olumsuz etken o ortamdaki doğal dengeyi bozabilir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Su kirlenmesi, su ortamının doğal dengesinin mineral oranı, tat, berraklık, asılı partiküllerin bozulmasıdır</a:t>
            </a:r>
            <a:r>
              <a:rPr lang="tr-TR" sz="2400" b="1" dirty="0" smtClean="0">
                <a:solidFill>
                  <a:srgbClr val="FF0000"/>
                </a:solidFill>
                <a:effectLst>
                  <a:outerShdw blurRad="38100" dist="38100" dir="2700000" algn="tl">
                    <a:srgbClr val="000000">
                      <a:alpha val="43137"/>
                    </a:srgbClr>
                  </a:outerShdw>
                </a:effectLst>
              </a:rPr>
              <a:t>.</a:t>
            </a:r>
          </a:p>
          <a:p>
            <a:pPr marL="0" indent="0" algn="just">
              <a:buNone/>
            </a:pPr>
            <a:endParaRPr lang="tr-TR" sz="2400" b="1" dirty="0">
              <a:solidFill>
                <a:schemeClr val="tx1"/>
              </a:solidFill>
              <a:effectLst>
                <a:outerShdw blurRad="38100" dist="38100" dir="2700000" algn="tl">
                  <a:srgbClr val="000000">
                    <a:alpha val="43137"/>
                  </a:srgbClr>
                </a:outerShdw>
              </a:effectLst>
            </a:endParaRPr>
          </a:p>
          <a:p>
            <a:pPr marL="0" indent="0" algn="just">
              <a:buNone/>
            </a:pPr>
            <a:r>
              <a:rPr lang="tr-TR" sz="2400" dirty="0">
                <a:solidFill>
                  <a:schemeClr val="tx1"/>
                </a:solidFill>
                <a:effectLst>
                  <a:outerShdw blurRad="38100" dist="38100" dir="2700000" algn="tl">
                    <a:srgbClr val="000000">
                      <a:alpha val="43137"/>
                    </a:srgbClr>
                  </a:outerShdw>
                </a:effectLst>
              </a:rPr>
              <a:t>Kısaca, suya karışan maddeler suların fiziksel, kimyasal ve biyolojik özelliklerini değiştirerek su kirliliği diye adlandırılan olayı ortaya çıkarır. Söz konusu özellik değişmeleri aynı zamanda sularda yaşayan canlı varlıkları da etkiler. Böylece su kirlenmesi sudaki ekolojik dengeleri bozar ve giderek suların kendi kendini temizleme kapasitesinin azalmasına, hatta yok olmasına sebep olabilir. Bu açıdan su alıcı ortamlarındaki (akarsular, göller, denizler, yeraltı suları) kirliliği ayrı ayrı incelemek konuyu daha iyi açıklığa kavuşturacaktır.</a:t>
            </a:r>
          </a:p>
        </p:txBody>
      </p:sp>
    </p:spTree>
    <p:extLst>
      <p:ext uri="{BB962C8B-B14F-4D97-AF65-F5344CB8AC3E}">
        <p14:creationId xmlns:p14="http://schemas.microsoft.com/office/powerpoint/2010/main" val="3405156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80304"/>
            <a:ext cx="11457904" cy="721217"/>
          </a:xfrm>
        </p:spPr>
        <p:txBody>
          <a:bodyPr/>
          <a:lstStyle/>
          <a:p>
            <a:pPr algn="ctr"/>
            <a:r>
              <a:rPr lang="tr-TR" b="1" dirty="0">
                <a:effectLst>
                  <a:outerShdw blurRad="38100" dist="38100" dir="2700000" algn="tl">
                    <a:srgbClr val="000000">
                      <a:alpha val="43137"/>
                    </a:srgbClr>
                  </a:outerShdw>
                </a:effectLst>
              </a:rPr>
              <a:t>Su Kirliliğinin Nedenleri</a:t>
            </a:r>
          </a:p>
        </p:txBody>
      </p:sp>
      <p:sp>
        <p:nvSpPr>
          <p:cNvPr id="3" name="İçerik Yer Tutucusu 2"/>
          <p:cNvSpPr>
            <a:spLocks noGrp="1"/>
          </p:cNvSpPr>
          <p:nvPr>
            <p:ph idx="1"/>
          </p:nvPr>
        </p:nvSpPr>
        <p:spPr>
          <a:xfrm>
            <a:off x="734096" y="901520"/>
            <a:ext cx="11457904" cy="5956479"/>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Tarımsal Faaliyetlerin Neden Olduğu Kirlilik: </a:t>
            </a:r>
            <a:r>
              <a:rPr lang="tr-TR" sz="2400" dirty="0">
                <a:effectLst>
                  <a:outerShdw blurRad="38100" dist="38100" dir="2700000" algn="tl">
                    <a:srgbClr val="000000">
                      <a:alpha val="43137"/>
                    </a:srgbClr>
                  </a:outerShdw>
                </a:effectLst>
              </a:rPr>
              <a:t>Tarım alanlarında kullanılan </a:t>
            </a:r>
            <a:r>
              <a:rPr lang="tr-TR" sz="2400" dirty="0" err="1">
                <a:effectLst>
                  <a:outerShdw blurRad="38100" dist="38100" dir="2700000" algn="tl">
                    <a:srgbClr val="000000">
                      <a:alpha val="43137"/>
                    </a:srgbClr>
                  </a:outerShdw>
                </a:effectLst>
              </a:rPr>
              <a:t>pestisid</a:t>
            </a:r>
            <a:r>
              <a:rPr lang="tr-TR" sz="2400" dirty="0">
                <a:effectLst>
                  <a:outerShdw blurRad="38100" dist="38100" dir="2700000" algn="tl">
                    <a:srgbClr val="000000">
                      <a:alpha val="43137"/>
                    </a:srgbClr>
                  </a:outerShdw>
                </a:effectLst>
              </a:rPr>
              <a:t> (tarım ilaçları) ve herbisitler (zararlı otlarla mücadele ilaçları), suda doğal olarak güç parçalanan bileşiklerdir. Bu tür bileşiklerin bir kısmı, canlı bünyelerde yukarıda ağır metaller için anlatılanlara benzer şekilde birikme ve </a:t>
            </a:r>
            <a:r>
              <a:rPr lang="tr-TR" sz="2400" dirty="0" err="1">
                <a:effectLst>
                  <a:outerShdw blurRad="38100" dist="38100" dir="2700000" algn="tl">
                    <a:srgbClr val="000000">
                      <a:alpha val="43137"/>
                    </a:srgbClr>
                  </a:outerShdw>
                </a:effectLst>
              </a:rPr>
              <a:t>toksit</a:t>
            </a:r>
            <a:r>
              <a:rPr lang="tr-TR" sz="2400" dirty="0">
                <a:effectLst>
                  <a:outerShdw blurRad="38100" dist="38100" dir="2700000" algn="tl">
                    <a:srgbClr val="000000">
                      <a:alpha val="43137"/>
                    </a:srgbClr>
                  </a:outerShdw>
                </a:effectLst>
              </a:rPr>
              <a:t> etkilere neden olurlar. Diğer bir kısım ise, canlı bünyede </a:t>
            </a:r>
            <a:r>
              <a:rPr lang="tr-TR" sz="2400" dirty="0" err="1">
                <a:effectLst>
                  <a:outerShdw blurRad="38100" dist="38100" dir="2700000" algn="tl">
                    <a:srgbClr val="000000">
                      <a:alpha val="43137"/>
                    </a:srgbClr>
                  </a:outerShdw>
                </a:effectLst>
              </a:rPr>
              <a:t>mutajen</a:t>
            </a:r>
            <a:r>
              <a:rPr lang="tr-TR" sz="2400" dirty="0">
                <a:effectLst>
                  <a:outerShdw blurRad="38100" dist="38100" dir="2700000" algn="tl">
                    <a:srgbClr val="000000">
                      <a:alpha val="43137"/>
                    </a:srgbClr>
                  </a:outerShdw>
                </a:effectLst>
              </a:rPr>
              <a:t> ve kanserojen etkiler yaparlar. Yoğun tarım yapılan arazilerde kullanılan tarım araçları, genellikle çok dayanıklı olduklarından ayrışmaları yıllarca sürebilir. Bunlar, hem toprak kirlenmesine, hem de su kaynaklarının kirlenmesine neden olmaktadır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Tarımsal faaliyetlerin neden olduğu kirlilik nedenleri ana başlıklar olarak şunlardır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Toprak </a:t>
            </a:r>
            <a:r>
              <a:rPr lang="tr-TR" sz="2400" dirty="0">
                <a:effectLst>
                  <a:outerShdw blurRad="38100" dist="38100" dir="2700000" algn="tl">
                    <a:srgbClr val="000000">
                      <a:alpha val="43137"/>
                    </a:srgbClr>
                  </a:outerShdw>
                </a:effectLst>
              </a:rPr>
              <a:t>aşınımından kaynaklanan kirlilik,</a:t>
            </a: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Bitki </a:t>
            </a:r>
            <a:r>
              <a:rPr lang="tr-TR" sz="2400" dirty="0">
                <a:effectLst>
                  <a:outerShdw blurRad="38100" dist="38100" dir="2700000" algn="tl">
                    <a:srgbClr val="000000">
                      <a:alpha val="43137"/>
                    </a:srgbClr>
                  </a:outerShdw>
                </a:effectLst>
              </a:rPr>
              <a:t>besin maddelerinin oluşturduğu kirlilik,</a:t>
            </a: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Hayvan </a:t>
            </a:r>
            <a:r>
              <a:rPr lang="tr-TR" sz="2400" dirty="0">
                <a:effectLst>
                  <a:outerShdw blurRad="38100" dist="38100" dir="2700000" algn="tl">
                    <a:srgbClr val="000000">
                      <a:alpha val="43137"/>
                    </a:srgbClr>
                  </a:outerShdw>
                </a:effectLst>
              </a:rPr>
              <a:t>atıklarının oluşturduğu kirlilik,</a:t>
            </a:r>
          </a:p>
          <a:p>
            <a:pPr algn="just">
              <a:buFont typeface="Wingdings" panose="05000000000000000000" pitchFamily="2" charset="2"/>
              <a:buChar char="Ø"/>
            </a:pPr>
            <a:r>
              <a:rPr lang="tr-TR" sz="2400" dirty="0" smtClean="0">
                <a:effectLst>
                  <a:outerShdw blurRad="38100" dist="38100" dir="2700000" algn="tl">
                    <a:srgbClr val="000000">
                      <a:alpha val="43137"/>
                    </a:srgbClr>
                  </a:outerShdw>
                </a:effectLst>
              </a:rPr>
              <a:t>Tarımsal </a:t>
            </a:r>
            <a:r>
              <a:rPr lang="tr-TR" sz="2400" dirty="0">
                <a:effectLst>
                  <a:outerShdw blurRad="38100" dist="38100" dir="2700000" algn="tl">
                    <a:srgbClr val="000000">
                      <a:alpha val="43137"/>
                    </a:srgbClr>
                  </a:outerShdw>
                </a:effectLst>
              </a:rPr>
              <a:t>mücadelede ilaçlarından kaynaklanan kirlilik.</a:t>
            </a:r>
          </a:p>
        </p:txBody>
      </p:sp>
    </p:spTree>
    <p:extLst>
      <p:ext uri="{BB962C8B-B14F-4D97-AF65-F5344CB8AC3E}">
        <p14:creationId xmlns:p14="http://schemas.microsoft.com/office/powerpoint/2010/main" val="4097306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Sanayi Faaliyetlerinin Neden Olduğu Kirlilik: </a:t>
            </a:r>
            <a:r>
              <a:rPr lang="tr-TR" sz="2400" dirty="0">
                <a:effectLst>
                  <a:outerShdw blurRad="38100" dist="38100" dir="2700000" algn="tl">
                    <a:srgbClr val="000000">
                      <a:alpha val="43137"/>
                    </a:srgbClr>
                  </a:outerShdw>
                </a:effectLst>
              </a:rPr>
              <a:t>Bilindiği gibi dünyada su tüketiminde, önemli bir unsur da endüstriyel sulardır ve memleketler teknolojik olarak geliştikçe endüstriler için su gereksinimi artmaktadır. Her endüstriyel proses (üretim), doğal su sistemine zararlı olabilecek atıklar verir. Sanayide kullanılarak atılan sular kullanım yerlerine göre değişik kalitelerde olacağından bunları taşıdıkları kirletici tür ve yüklerine göre başlıca üç grupta toplayabiliriz</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Yerleşim Yerlerindeki Atıkların Neden Olduğu Kirlilik: </a:t>
            </a:r>
            <a:r>
              <a:rPr lang="tr-TR" sz="2400" dirty="0">
                <a:effectLst>
                  <a:outerShdw blurRad="38100" dist="38100" dir="2700000" algn="tl">
                    <a:srgbClr val="000000">
                      <a:alpha val="43137"/>
                    </a:srgbClr>
                  </a:outerShdw>
                </a:effectLst>
              </a:rPr>
              <a:t>İnsan yaşamıyla ilgili (</a:t>
            </a:r>
            <a:r>
              <a:rPr lang="tr-TR" sz="2400" dirty="0" err="1">
                <a:effectLst>
                  <a:outerShdw blurRad="38100" dist="38100" dir="2700000" algn="tl">
                    <a:srgbClr val="000000">
                      <a:alpha val="43137"/>
                    </a:srgbClr>
                  </a:outerShdw>
                </a:effectLst>
              </a:rPr>
              <a:t>antropojenik</a:t>
            </a:r>
            <a:r>
              <a:rPr lang="tr-TR" sz="2400" dirty="0">
                <a:effectLst>
                  <a:outerShdw blurRad="38100" dist="38100" dir="2700000" algn="tl">
                    <a:srgbClr val="000000">
                      <a:alpha val="43137"/>
                    </a:srgbClr>
                  </a:outerShdw>
                </a:effectLst>
              </a:rPr>
              <a:t>) kaynaklardan kanalizasyon sistemine verilen suların toplamına atık sular denir. Bunlar, bir yerleşim biriminin birçok atıkları sonucu oluşan son derece kirli sulardır. İçlerinde, suda çözünen asitlerin bazılarının yanı sıra suda çözünmeyen katılar, sıvılar, süspansiyon, emülsiyon ve ayrıca çok çeşitli zararlı ve zararsız bakteriler bulunur. Böyle sular, eskiden kanalizasyon sistemiyle yakından geçen bir nehre veya yakında bulunan bir göle verilirdi. Zamanımızda atık suların çok büyük bir kısmı arıtma işlemine tabi tutulur.</a:t>
            </a:r>
          </a:p>
        </p:txBody>
      </p:sp>
    </p:spTree>
    <p:extLst>
      <p:ext uri="{BB962C8B-B14F-4D97-AF65-F5344CB8AC3E}">
        <p14:creationId xmlns:p14="http://schemas.microsoft.com/office/powerpoint/2010/main" val="33629901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6823" y="247918"/>
            <a:ext cx="11535177" cy="833907"/>
          </a:xfrm>
        </p:spPr>
        <p:txBody>
          <a:bodyPr/>
          <a:lstStyle/>
          <a:p>
            <a:pPr algn="ctr"/>
            <a:r>
              <a:rPr lang="tr-TR" b="1" dirty="0">
                <a:effectLst>
                  <a:outerShdw blurRad="38100" dist="38100" dir="2700000" algn="tl">
                    <a:srgbClr val="000000">
                      <a:alpha val="43137"/>
                    </a:srgbClr>
                  </a:outerShdw>
                </a:effectLst>
              </a:rPr>
              <a:t>Su Kirliliğinin Çevresel Etkileri</a:t>
            </a:r>
          </a:p>
        </p:txBody>
      </p:sp>
      <p:sp>
        <p:nvSpPr>
          <p:cNvPr id="3" name="İçerik Yer Tutucusu 2"/>
          <p:cNvSpPr>
            <a:spLocks noGrp="1"/>
          </p:cNvSpPr>
          <p:nvPr>
            <p:ph idx="1"/>
          </p:nvPr>
        </p:nvSpPr>
        <p:spPr>
          <a:xfrm>
            <a:off x="656822" y="1081824"/>
            <a:ext cx="11535177" cy="5776175"/>
          </a:xfrm>
        </p:spPr>
        <p:txBody>
          <a:bodyPr>
            <a:normAutofit/>
          </a:bodyPr>
          <a:lstStyle/>
          <a:p>
            <a:pPr marL="0" indent="0" algn="just">
              <a:buNone/>
            </a:pPr>
            <a:r>
              <a:rPr lang="tr-TR" sz="2800" b="1" dirty="0">
                <a:solidFill>
                  <a:srgbClr val="FF0000"/>
                </a:solidFill>
                <a:effectLst>
                  <a:outerShdw blurRad="38100" dist="38100" dir="2700000" algn="tl">
                    <a:srgbClr val="000000">
                      <a:alpha val="43137"/>
                    </a:srgbClr>
                  </a:outerShdw>
                </a:effectLst>
              </a:rPr>
              <a:t>• İnsan Sağlığına Etkileri: </a:t>
            </a:r>
            <a:r>
              <a:rPr lang="tr-TR" sz="2400" dirty="0">
                <a:effectLst>
                  <a:outerShdw blurRad="38100" dist="38100" dir="2700000" algn="tl">
                    <a:srgbClr val="000000">
                      <a:alpha val="43137"/>
                    </a:srgbClr>
                  </a:outerShdw>
                </a:effectLst>
              </a:rPr>
              <a:t>Kolera, tifo, </a:t>
            </a:r>
            <a:r>
              <a:rPr lang="tr-TR" sz="2400" dirty="0" err="1">
                <a:effectLst>
                  <a:outerShdw blurRad="38100" dist="38100" dir="2700000" algn="tl">
                    <a:srgbClr val="000000">
                      <a:alpha val="43137"/>
                    </a:srgbClr>
                  </a:outerShdw>
                </a:effectLst>
              </a:rPr>
              <a:t>paratifo</a:t>
            </a:r>
            <a:r>
              <a:rPr lang="tr-TR" sz="2400" dirty="0">
                <a:effectLst>
                  <a:outerShdw blurRad="38100" dist="38100" dir="2700000" algn="tl">
                    <a:srgbClr val="000000">
                      <a:alpha val="43137"/>
                    </a:srgbClr>
                  </a:outerShdw>
                </a:effectLst>
              </a:rPr>
              <a:t>, dizanteri, hepatit, ishal, çocuk felci, sıtma gibi hastalıklar ne yazık ki sağlıksız sulardan kaynaklanmaktadır. Bütün dünyada ve ülkemizde su kaynaklarına olan ihtiyaca paralel olarak sınırlı olan bu kaynaklar üzerindeki kirlilik giderek artmaktadır. Su kirliliğine etki eden başlıca unsurlar sanayileşme, şehirleşme, nüfus artışı, zirai faaliyetlerdir. Sanayinin çevre üzerindeki olumsuz rolü, diğer faktörlerden çok daha </a:t>
            </a:r>
            <a:r>
              <a:rPr lang="tr-TR" sz="2400" dirty="0" smtClean="0">
                <a:effectLst>
                  <a:outerShdw blurRad="38100" dist="38100" dir="2700000" algn="tl">
                    <a:srgbClr val="000000">
                      <a:alpha val="43137"/>
                    </a:srgbClr>
                  </a:outerShdw>
                </a:effectLst>
              </a:rPr>
              <a:t>fazladır.</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800" b="1" dirty="0" smtClean="0">
                <a:solidFill>
                  <a:srgbClr val="FF0000"/>
                </a:solidFill>
                <a:effectLst>
                  <a:outerShdw blurRad="38100" dist="38100" dir="2700000" algn="tl">
                    <a:srgbClr val="000000">
                      <a:alpha val="43137"/>
                    </a:srgbClr>
                  </a:outerShdw>
                </a:effectLst>
              </a:rPr>
              <a:t>• </a:t>
            </a:r>
            <a:r>
              <a:rPr lang="tr-TR" sz="2800" b="1" dirty="0">
                <a:solidFill>
                  <a:srgbClr val="FF0000"/>
                </a:solidFill>
                <a:effectLst>
                  <a:outerShdw blurRad="38100" dist="38100" dir="2700000" algn="tl">
                    <a:srgbClr val="000000">
                      <a:alpha val="43137"/>
                    </a:srgbClr>
                  </a:outerShdw>
                </a:effectLst>
              </a:rPr>
              <a:t>Doğaya Etkisi: </a:t>
            </a:r>
            <a:r>
              <a:rPr lang="tr-TR" sz="2400" dirty="0">
                <a:effectLst>
                  <a:outerShdw blurRad="38100" dist="38100" dir="2700000" algn="tl">
                    <a:srgbClr val="000000">
                      <a:alpha val="43137"/>
                    </a:srgbClr>
                  </a:outerShdw>
                </a:effectLst>
              </a:rPr>
              <a:t>Atık sulardaki kimyasal maddeler ve organik bileşikler, suda çözünmüş olan oksijenin miktarının azalmasına sebep olur. Bu da suda yaşayan bitki ve hayvanların ölüm oranlarını artırmaktadır. Bu tür sular daha koyu renge ve pis bir kokuya sahiptir. Hatta bazı göller veya derelerde aşırı kirlenme sonucu canlı yaşamı sona ermiş ve bunların içerisinde atıklardan meydana gelen adacıklar oluşmuştur.</a:t>
            </a:r>
          </a:p>
        </p:txBody>
      </p:sp>
    </p:spTree>
    <p:extLst>
      <p:ext uri="{BB962C8B-B14F-4D97-AF65-F5344CB8AC3E}">
        <p14:creationId xmlns:p14="http://schemas.microsoft.com/office/powerpoint/2010/main" val="35195563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9699" y="45076"/>
            <a:ext cx="11522299" cy="743755"/>
          </a:xfrm>
        </p:spPr>
        <p:txBody>
          <a:bodyPr/>
          <a:lstStyle/>
          <a:p>
            <a:pPr algn="ctr"/>
            <a:r>
              <a:rPr lang="tr-TR" b="1" dirty="0">
                <a:effectLst>
                  <a:outerShdw blurRad="38100" dist="38100" dir="2700000" algn="tl">
                    <a:srgbClr val="000000">
                      <a:alpha val="43137"/>
                    </a:srgbClr>
                  </a:outerShdw>
                </a:effectLst>
              </a:rPr>
              <a:t>Su Kirliliği Nasıl Önlenir?</a:t>
            </a:r>
          </a:p>
        </p:txBody>
      </p:sp>
      <p:sp>
        <p:nvSpPr>
          <p:cNvPr id="3" name="İçerik Yer Tutucusu 2"/>
          <p:cNvSpPr>
            <a:spLocks noGrp="1"/>
          </p:cNvSpPr>
          <p:nvPr>
            <p:ph idx="1"/>
          </p:nvPr>
        </p:nvSpPr>
        <p:spPr>
          <a:xfrm>
            <a:off x="669700" y="888642"/>
            <a:ext cx="11522298" cy="5969358"/>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Suyun yaşamın devamı açısından ne denli önemli bir kaynak olduğu bilinciyle bizden sonra gelecek kuşaklara sağlıklı içme suyu ve yaşanabilir bir çevre bırakmamız gerektiği konusunda, bize büyük görev düşmektedir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Su kirliliğini önlemek için devlet tarafından yapılacak müdahalelerde akla gelen </a:t>
            </a:r>
            <a:r>
              <a:rPr lang="tr-TR" sz="2400" dirty="0" smtClean="0">
                <a:effectLst>
                  <a:outerShdw blurRad="38100" dist="38100" dir="2700000" algn="tl">
                    <a:srgbClr val="000000">
                      <a:alpha val="43137"/>
                    </a:srgbClr>
                  </a:outerShdw>
                </a:effectLst>
              </a:rPr>
              <a:t>ilk girişim</a:t>
            </a:r>
            <a:r>
              <a:rPr lang="tr-TR" sz="2400" dirty="0">
                <a:effectLst>
                  <a:outerShdw blurRad="38100" dist="38100" dir="2700000" algn="tl">
                    <a:srgbClr val="000000">
                      <a:alpha val="43137"/>
                    </a:srgbClr>
                  </a:outerShdw>
                </a:effectLst>
              </a:rPr>
              <a:t>, kirlilik standartlarının belirlenmesidir.</a:t>
            </a:r>
          </a:p>
          <a:p>
            <a:pPr marL="0" indent="0" algn="just">
              <a:buNone/>
            </a:pPr>
            <a:r>
              <a:rPr lang="tr-TR" sz="2400" dirty="0">
                <a:effectLst>
                  <a:outerShdw blurRad="38100" dist="38100" dir="2700000" algn="tl">
                    <a:srgbClr val="000000">
                      <a:alpha val="43137"/>
                    </a:srgbClr>
                  </a:outerShdw>
                </a:effectLst>
              </a:rPr>
              <a:t>• Yüzeysel ve yeraltı sularında kirlenmelere neden olabilecek katı atıklar çeşitli yöntemlerle bertaraf edilmelidir.</a:t>
            </a:r>
          </a:p>
          <a:p>
            <a:pPr marL="0" indent="0" algn="just">
              <a:buNone/>
            </a:pPr>
            <a:r>
              <a:rPr lang="tr-TR" sz="2400" dirty="0">
                <a:effectLst>
                  <a:outerShdw blurRad="38100" dist="38100" dir="2700000" algn="tl">
                    <a:srgbClr val="000000">
                      <a:alpha val="43137"/>
                    </a:srgbClr>
                  </a:outerShdw>
                </a:effectLst>
              </a:rPr>
              <a:t>• Yerleşim yerlerindeki atık sular arıtma istasyonlarından geçirildikten sonra bertaraf edilmelidir.</a:t>
            </a:r>
          </a:p>
          <a:p>
            <a:pPr marL="0" indent="0" algn="just">
              <a:buNone/>
            </a:pPr>
            <a:r>
              <a:rPr lang="tr-TR" sz="2400" dirty="0">
                <a:effectLst>
                  <a:outerShdw blurRad="38100" dist="38100" dir="2700000" algn="tl">
                    <a:srgbClr val="000000">
                      <a:alpha val="43137"/>
                    </a:srgbClr>
                  </a:outerShdw>
                </a:effectLst>
              </a:rPr>
              <a:t>• Fabrikalara filtre ve arıtma tesisleri konulmalıdır.</a:t>
            </a:r>
          </a:p>
          <a:p>
            <a:pPr marL="0" indent="0" algn="just">
              <a:buNone/>
            </a:pPr>
            <a:r>
              <a:rPr lang="tr-TR" sz="2400" dirty="0">
                <a:effectLst>
                  <a:outerShdw blurRad="38100" dist="38100" dir="2700000" algn="tl">
                    <a:srgbClr val="000000">
                      <a:alpha val="43137"/>
                    </a:srgbClr>
                  </a:outerShdw>
                </a:effectLst>
              </a:rPr>
              <a:t>• Üretimde doğaya zarar vermeyecek maddeler kullanılmalıdır.</a:t>
            </a:r>
          </a:p>
          <a:p>
            <a:pPr marL="0" indent="0" algn="just">
              <a:buNone/>
            </a:pPr>
            <a:r>
              <a:rPr lang="tr-TR" sz="2400" dirty="0">
                <a:effectLst>
                  <a:outerShdw blurRad="38100" dist="38100" dir="2700000" algn="tl">
                    <a:srgbClr val="000000">
                      <a:alpha val="43137"/>
                    </a:srgbClr>
                  </a:outerShdw>
                </a:effectLst>
              </a:rPr>
              <a:t>• Alıcı ortamların durumu iyileştirilmelidir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Alıcı su ortamlarının seyreltme ve doğal arıtma potansiyelleri kullanılabilir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Birey olarak çevremizdekileri daha az kirletme konusunda uyarabiliriz.</a:t>
            </a:r>
          </a:p>
        </p:txBody>
      </p:sp>
    </p:spTree>
    <p:extLst>
      <p:ext uri="{BB962C8B-B14F-4D97-AF65-F5344CB8AC3E}">
        <p14:creationId xmlns:p14="http://schemas.microsoft.com/office/powerpoint/2010/main" val="7491643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80" y="685800"/>
            <a:ext cx="10290220"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682580" y="2286000"/>
            <a:ext cx="11509420"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18885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Çevre </a:t>
            </a:r>
            <a:r>
              <a:rPr lang="tr-TR" sz="2400" dirty="0">
                <a:effectLst>
                  <a:outerShdw blurRad="38100" dist="38100" dir="2700000" algn="tl">
                    <a:srgbClr val="000000">
                      <a:alpha val="43137"/>
                    </a:srgbClr>
                  </a:outerShdw>
                </a:effectLst>
              </a:rPr>
              <a:t>sorunlarının kaynağı olarak ilk bakışta sanayileşme olgusu karşımıza çıkmaktadır. Sanayileşme, fabrika atıkları yoluyla ormanların, bitki örtüsünün, diğer doğal kaynakların tahrip olmasına, türlerin yok olmasına, hava ve su kirlenmesine neden olmanın yanında, gürültü gibi diğer çevre sorunlarına da kaynaklık etmektedir. Bununla birlikte günümüzde çevre sorunlarının teknoloji ile olan bağlantısı, teknolojinin içeriğini sorgulamayı zorunlu kılmaktadır. Birçok şirket daha çok kâr hırsı ile ürettikleri teknolojilerin olumsuz çevresel etkilerini göz ardı edebilmektedir.</a:t>
            </a:r>
          </a:p>
        </p:txBody>
      </p:sp>
    </p:spTree>
    <p:extLst>
      <p:ext uri="{BB962C8B-B14F-4D97-AF65-F5344CB8AC3E}">
        <p14:creationId xmlns:p14="http://schemas.microsoft.com/office/powerpoint/2010/main" val="3308622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83524"/>
            <a:ext cx="11496541" cy="782391"/>
          </a:xfrm>
        </p:spPr>
        <p:txBody>
          <a:bodyPr/>
          <a:lstStyle/>
          <a:p>
            <a:pPr algn="ctr"/>
            <a:r>
              <a:rPr lang="tr-TR" b="1" dirty="0">
                <a:effectLst>
                  <a:outerShdw blurRad="38100" dist="38100" dir="2700000" algn="tl">
                    <a:srgbClr val="000000">
                      <a:alpha val="43137"/>
                    </a:srgbClr>
                  </a:outerShdw>
                </a:effectLst>
              </a:rPr>
              <a:t>Çevre Sorunlarının Nedenleri</a:t>
            </a:r>
          </a:p>
        </p:txBody>
      </p:sp>
      <p:sp>
        <p:nvSpPr>
          <p:cNvPr id="3" name="İçerik Yer Tutucusu 2"/>
          <p:cNvSpPr>
            <a:spLocks noGrp="1"/>
          </p:cNvSpPr>
          <p:nvPr>
            <p:ph idx="1"/>
          </p:nvPr>
        </p:nvSpPr>
        <p:spPr>
          <a:xfrm>
            <a:off x="695458" y="965914"/>
            <a:ext cx="11496541" cy="5892085"/>
          </a:xfrm>
        </p:spPr>
        <p:txBody>
          <a:bodyPr>
            <a:normAutofit/>
          </a:bodyPr>
          <a:lstStyle/>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Sanayileşme: </a:t>
            </a:r>
            <a:r>
              <a:rPr lang="tr-TR" sz="2400" dirty="0">
                <a:effectLst>
                  <a:outerShdw blurRad="38100" dist="38100" dir="2700000" algn="tl">
                    <a:srgbClr val="000000">
                      <a:alpha val="43137"/>
                    </a:srgbClr>
                  </a:outerShdw>
                </a:effectLst>
              </a:rPr>
              <a:t>Çevre sorunsalında birinci nedendir. Sanayileşme gelişmiş ülkelerde görülür. Bu bağlamda çevre kirliliğinin yaratıcısı olarak gelişmiş ülkeler hedef alınmıştır. Ancak çevre sorunsalının tek nedeni sanayileşme olmadığı için bu saptama pek de yerinde değildir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Nüfus Artışı: </a:t>
            </a:r>
            <a:r>
              <a:rPr lang="tr-TR" sz="2400" dirty="0">
                <a:effectLst>
                  <a:outerShdw blurRad="38100" dist="38100" dir="2700000" algn="tl">
                    <a:srgbClr val="000000">
                      <a:alpha val="43137"/>
                    </a:srgbClr>
                  </a:outerShdw>
                </a:effectLst>
              </a:rPr>
              <a:t>Az gelişmiş ülkelerde daha çok görülür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Teknoloji: </a:t>
            </a:r>
            <a:r>
              <a:rPr lang="tr-TR" sz="2400" dirty="0">
                <a:effectLst>
                  <a:outerShdw blurRad="38100" dist="38100" dir="2700000" algn="tl">
                    <a:srgbClr val="000000">
                      <a:alpha val="43137"/>
                    </a:srgbClr>
                  </a:outerShdw>
                </a:effectLst>
              </a:rPr>
              <a:t>Nüfusun çoğalması ve sanayileşme ile bağlantılıdır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10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209282"/>
            <a:ext cx="11457904" cy="795270"/>
          </a:xfrm>
        </p:spPr>
        <p:txBody>
          <a:bodyPr/>
          <a:lstStyle/>
          <a:p>
            <a:pPr algn="ctr"/>
            <a:r>
              <a:rPr lang="tr-TR" b="1" dirty="0">
                <a:effectLst>
                  <a:outerShdw blurRad="38100" dist="38100" dir="2700000" algn="tl">
                    <a:srgbClr val="000000">
                      <a:alpha val="43137"/>
                    </a:srgbClr>
                  </a:outerShdw>
                </a:effectLst>
              </a:rPr>
              <a:t>Çevre Sorunlarının Özellikleri</a:t>
            </a:r>
          </a:p>
        </p:txBody>
      </p:sp>
      <p:sp>
        <p:nvSpPr>
          <p:cNvPr id="3" name="İçerik Yer Tutucusu 2"/>
          <p:cNvSpPr>
            <a:spLocks noGrp="1"/>
          </p:cNvSpPr>
          <p:nvPr>
            <p:ph idx="1"/>
          </p:nvPr>
        </p:nvSpPr>
        <p:spPr>
          <a:xfrm>
            <a:off x="734096" y="1165538"/>
            <a:ext cx="11457904" cy="5692462"/>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 </a:t>
            </a:r>
            <a:r>
              <a:rPr lang="tr-TR" sz="2400" dirty="0">
                <a:effectLst>
                  <a:outerShdw blurRad="38100" dist="38100" dir="2700000" algn="tl">
                    <a:srgbClr val="000000">
                      <a:alpha val="43137"/>
                    </a:srgbClr>
                  </a:outerShdw>
                </a:effectLst>
              </a:rPr>
              <a:t>Sorunlar birbirleri ile bağlantılıdır, bu nedenle de bu sorunlar çok yönlü ve karmaşıktır. Çevre sorunlarında gözlenen bu karmaşıklık toplumsal sorunları da etkiler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Çevre sorunları evrensel nitelik taşırlar. Bu nedenledir ki çevre sorunlarının uluslararası ilişkiler boyutu da göz önünde bulundurulur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Çevre sorunlarının önemli bir özelliği de bu sorunların yol açtıkları olumsuz sonuçların kalıcı olabilmesidir. Dolayısıyla çevre sorunları uzun vadeli etkiler yaratacağı için çevrenin eski hale getirilmesi büyük maliyetler gerektirecektir.</a:t>
            </a:r>
          </a:p>
        </p:txBody>
      </p:sp>
    </p:spTree>
    <p:extLst>
      <p:ext uri="{BB962C8B-B14F-4D97-AF65-F5344CB8AC3E}">
        <p14:creationId xmlns:p14="http://schemas.microsoft.com/office/powerpoint/2010/main" val="605009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247918"/>
            <a:ext cx="11483662" cy="949817"/>
          </a:xfrm>
        </p:spPr>
        <p:txBody>
          <a:bodyPr/>
          <a:lstStyle/>
          <a:p>
            <a:pPr algn="ctr"/>
            <a:r>
              <a:rPr lang="tr-TR" b="1" dirty="0">
                <a:effectLst>
                  <a:outerShdw blurRad="38100" dist="38100" dir="2700000" algn="tl">
                    <a:srgbClr val="000000">
                      <a:alpha val="43137"/>
                    </a:srgbClr>
                  </a:outerShdw>
                </a:effectLst>
              </a:rPr>
              <a:t>Çevre Sorunları Varlığının Ortaya Çıkış Süreci</a:t>
            </a:r>
          </a:p>
        </p:txBody>
      </p:sp>
      <p:sp>
        <p:nvSpPr>
          <p:cNvPr id="3" name="İçerik Yer Tutucusu 2"/>
          <p:cNvSpPr>
            <a:spLocks noGrp="1"/>
          </p:cNvSpPr>
          <p:nvPr>
            <p:ph idx="1"/>
          </p:nvPr>
        </p:nvSpPr>
        <p:spPr>
          <a:xfrm>
            <a:off x="708338" y="1197735"/>
            <a:ext cx="11483662" cy="5660265"/>
          </a:xfrm>
        </p:spPr>
        <p:txBody>
          <a:bodyPr>
            <a:normAutofit/>
          </a:bodyPr>
          <a:lstStyle/>
          <a:p>
            <a:pPr marL="0" indent="0" algn="just">
              <a:buNone/>
            </a:pPr>
            <a:r>
              <a:rPr lang="tr-TR" sz="2400" dirty="0">
                <a:effectLst>
                  <a:outerShdw blurRad="38100" dist="38100" dir="2700000" algn="tl">
                    <a:srgbClr val="000000">
                      <a:alpha val="43137"/>
                    </a:srgbClr>
                  </a:outerShdw>
                </a:effectLst>
              </a:rPr>
              <a:t>Çevre sorunlarının nasıl oluştuğunu bir şekil çizerek açıklamaya çalışalım:</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6980" y="1670531"/>
            <a:ext cx="9401577" cy="5187469"/>
          </a:xfrm>
          <a:prstGeom prst="rect">
            <a:avLst/>
          </a:prstGeom>
        </p:spPr>
      </p:pic>
    </p:spTree>
    <p:extLst>
      <p:ext uri="{BB962C8B-B14F-4D97-AF65-F5344CB8AC3E}">
        <p14:creationId xmlns:p14="http://schemas.microsoft.com/office/powerpoint/2010/main" val="1724386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Yukarıda </a:t>
            </a:r>
            <a:r>
              <a:rPr lang="tr-TR" sz="2400" dirty="0">
                <a:effectLst>
                  <a:outerShdw blurRad="38100" dist="38100" dir="2700000" algn="tl">
                    <a:srgbClr val="000000">
                      <a:alpha val="43137"/>
                    </a:srgbClr>
                  </a:outerShdw>
                </a:effectLst>
              </a:rPr>
              <a:t>çizilen üçgende üçgenin her bir ucunda yer alan olgular, birbirleriyle etkileşim içerisindedir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Bilim adamlarının yaptığı bilimsel çalışmalar, çeşitli kesimler üzerinde etkili olmuş ve bu etkileşimden çevreci hareket de nasibini almıştır. Çünkü çevreci hareket içerisinde yer alanlar çeşitli çevresel sorunlara tepkiler gösterirken bu tepkileri dayanaksız kalıyordu, bu nedenle de bilimsel gerçekliğe ulaşmış dayanaklar bulmak zorundaydılar. İşte bilim adamlarının gösterdiği bu çalışmalar, çevreci hareketin, tepkilerine bir meşruluk ve ivme kazandırmıştır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Aynı şekilde bilim adamları üzerinde de çevrecilerin etkisi olmuştur. Çünkü çevreci hareketin tepkisi bir kamuoyu yaratacak ve kamuoyu baskısı kendini hissettirdiğinde de bilim adamları, bu alanda çalışmalarda bulunma gereği hissedecektir. Böylece objektif tarafsız araştırmalar yapılacaktır.</a:t>
            </a:r>
          </a:p>
        </p:txBody>
      </p:sp>
    </p:spTree>
    <p:extLst>
      <p:ext uri="{BB962C8B-B14F-4D97-AF65-F5344CB8AC3E}">
        <p14:creationId xmlns:p14="http://schemas.microsoft.com/office/powerpoint/2010/main" val="2833217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9701" y="222161"/>
            <a:ext cx="11522299" cy="846786"/>
          </a:xfrm>
        </p:spPr>
        <p:txBody>
          <a:bodyPr/>
          <a:lstStyle/>
          <a:p>
            <a:pPr algn="ctr"/>
            <a:r>
              <a:rPr lang="tr-TR" b="1" dirty="0">
                <a:effectLst>
                  <a:outerShdw blurRad="38100" dist="38100" dir="2700000" algn="tl">
                    <a:srgbClr val="000000">
                      <a:alpha val="43137"/>
                    </a:srgbClr>
                  </a:outerShdw>
                </a:effectLst>
              </a:rPr>
              <a:t>Çevre Sorunları</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9701" y="1068946"/>
            <a:ext cx="11522299" cy="5789053"/>
          </a:xfrm>
        </p:spPr>
      </p:pic>
    </p:spTree>
    <p:extLst>
      <p:ext uri="{BB962C8B-B14F-4D97-AF65-F5344CB8AC3E}">
        <p14:creationId xmlns:p14="http://schemas.microsoft.com/office/powerpoint/2010/main" val="2986624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209282"/>
            <a:ext cx="11483662" cy="769513"/>
          </a:xfrm>
        </p:spPr>
        <p:txBody>
          <a:bodyPr/>
          <a:lstStyle/>
          <a:p>
            <a:pPr algn="ctr"/>
            <a:r>
              <a:rPr lang="tr-TR" b="1" dirty="0">
                <a:effectLst>
                  <a:outerShdw blurRad="38100" dist="38100" dir="2700000" algn="tl">
                    <a:srgbClr val="000000">
                      <a:alpha val="43137"/>
                    </a:srgbClr>
                  </a:outerShdw>
                </a:effectLst>
              </a:rPr>
              <a:t>Hava Kirliliği</a:t>
            </a:r>
          </a:p>
        </p:txBody>
      </p:sp>
      <p:sp>
        <p:nvSpPr>
          <p:cNvPr id="3" name="İçerik Yer Tutucusu 2"/>
          <p:cNvSpPr>
            <a:spLocks noGrp="1"/>
          </p:cNvSpPr>
          <p:nvPr>
            <p:ph idx="1"/>
          </p:nvPr>
        </p:nvSpPr>
        <p:spPr>
          <a:xfrm>
            <a:off x="708338" y="978794"/>
            <a:ext cx="11483662" cy="5879205"/>
          </a:xfrm>
        </p:spPr>
        <p:txBody>
          <a:bodyPr>
            <a:normAutofit/>
          </a:bodyPr>
          <a:lstStyle/>
          <a:p>
            <a:pPr marL="0" indent="0" algn="just">
              <a:buNone/>
            </a:pPr>
            <a:r>
              <a:rPr lang="tr-TR" sz="2400" dirty="0">
                <a:effectLst>
                  <a:outerShdw blurRad="38100" dist="38100" dir="2700000" algn="tl">
                    <a:srgbClr val="000000">
                      <a:alpha val="43137"/>
                    </a:srgbClr>
                  </a:outerShdw>
                </a:effectLst>
              </a:rPr>
              <a:t>Belli bir kaynaktan atmosfere bırakılan kirleticilerin, havanın doğal bileşimini bozarak, onu canlılara ve eşyaya zarar verecek bir yapıya dönüştürmesine </a:t>
            </a:r>
            <a:r>
              <a:rPr lang="tr-TR" sz="2400" b="1" dirty="0">
                <a:solidFill>
                  <a:srgbClr val="FF0000"/>
                </a:solidFill>
                <a:effectLst>
                  <a:outerShdw blurRad="38100" dist="38100" dir="2700000" algn="tl">
                    <a:srgbClr val="000000">
                      <a:alpha val="43137"/>
                    </a:srgbClr>
                  </a:outerShdw>
                </a:effectLst>
              </a:rPr>
              <a:t>hava kirliliği </a:t>
            </a:r>
            <a:r>
              <a:rPr lang="tr-TR" sz="2400" dirty="0">
                <a:effectLst>
                  <a:outerShdw blurRad="38100" dist="38100" dir="2700000" algn="tl">
                    <a:srgbClr val="000000">
                      <a:alpha val="43137"/>
                    </a:srgbClr>
                  </a:outerShdw>
                </a:effectLst>
              </a:rPr>
              <a:t>denir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800" b="1" dirty="0">
                <a:solidFill>
                  <a:srgbClr val="00B0F0"/>
                </a:solidFill>
                <a:effectLst>
                  <a:outerShdw blurRad="38100" dist="38100" dir="2700000" algn="tl">
                    <a:srgbClr val="000000">
                      <a:alpha val="43137"/>
                    </a:srgbClr>
                  </a:outerShdw>
                </a:effectLst>
              </a:rPr>
              <a:t>Hava ve Özellikleri</a:t>
            </a:r>
          </a:p>
          <a:p>
            <a:pPr marL="0" indent="0" algn="just">
              <a:buNone/>
            </a:pPr>
            <a:r>
              <a:rPr lang="tr-TR" sz="2400" dirty="0">
                <a:effectLst>
                  <a:outerShdw blurRad="38100" dist="38100" dir="2700000" algn="tl">
                    <a:srgbClr val="000000">
                      <a:alpha val="43137"/>
                    </a:srgbClr>
                  </a:outerShdw>
                </a:effectLst>
              </a:rPr>
              <a:t>Hava, yerkürenin etrafını saran atmosferi meydana getiren, normal şartlarda bileşimi % 78 azot, % 21 oksijen ve % 1’de diğer gazlardan oluşan, canlı cansız varlıklara zarar vermeyen doğal bir kaynaktır. Tüm canlıların hayatının devamı için temel unsur olan hava, solunum yoluyla organizmaya girerek canlılık verir. Bir insan birkaç gün aç susuz yaşayabileceği halde birkaç dakika hava almadan duramaz. Çevreyi oluşturan ögelerden su ve toprak gibi hava da, kirlenebilen bir ortamdır. Havanın gerek insan sağlığına gerekse doğaya zarar verici hale gelmesi kirlilik belirtisidir. Modern yaşantımızın bir sonucu olan hava kirlenmesi, atmosferde toz, gaz, is, duman, koku ve buhar şeklinde olan kirleticilerin insana, diğer canlılara ve eşyaya zarar verecek şekilde yükselmesi ile havanın doğal bileşimindeki gaz konsantrasyonundaki değişmeden meydana gelir.</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76014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55</TotalTime>
  <Words>2849</Words>
  <Application>Microsoft Office PowerPoint</Application>
  <PresentationFormat>Özel</PresentationFormat>
  <Paragraphs>144</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Crop</vt:lpstr>
      <vt:lpstr>Turizm ve çevre</vt:lpstr>
      <vt:lpstr>Çevre Sorunları ve Kirlilik</vt:lpstr>
      <vt:lpstr>PowerPoint Sunusu</vt:lpstr>
      <vt:lpstr>Çevre Sorunlarının Nedenleri</vt:lpstr>
      <vt:lpstr>Çevre Sorunlarının Özellikleri</vt:lpstr>
      <vt:lpstr>Çevre Sorunları Varlığının Ortaya Çıkış Süreci</vt:lpstr>
      <vt:lpstr>PowerPoint Sunusu</vt:lpstr>
      <vt:lpstr>Çevre Sorunları</vt:lpstr>
      <vt:lpstr>Hava Kirliliği</vt:lpstr>
      <vt:lpstr>PowerPoint Sunusu</vt:lpstr>
      <vt:lpstr>PowerPoint Sunusu</vt:lpstr>
      <vt:lpstr>PowerPoint Sunusu</vt:lpstr>
      <vt:lpstr>PowerPoint Sunusu</vt:lpstr>
      <vt:lpstr>PowerPoint Sunusu</vt:lpstr>
      <vt:lpstr>Hava Kirliliğinin Nedenleri</vt:lpstr>
      <vt:lpstr>PowerPoint Sunusu</vt:lpstr>
      <vt:lpstr>PowerPoint Sunusu</vt:lpstr>
      <vt:lpstr>Hava Kirliliği Nasıl Önlenir?</vt:lpstr>
      <vt:lpstr>PowerPoint Sunusu</vt:lpstr>
      <vt:lpstr>Su Kirliliği</vt:lpstr>
      <vt:lpstr>PowerPoint Sunusu</vt:lpstr>
      <vt:lpstr>Su Kirliliği Nedir?</vt:lpstr>
      <vt:lpstr>Su Kirliliğinin Nedenleri</vt:lpstr>
      <vt:lpstr>PowerPoint Sunusu</vt:lpstr>
      <vt:lpstr>Su Kirliliğinin Çevresel Etkileri</vt:lpstr>
      <vt:lpstr>Su Kirliliği Nasıl Önlenir?</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8</cp:revision>
  <dcterms:created xsi:type="dcterms:W3CDTF">2018-09-24T12:40:17Z</dcterms:created>
  <dcterms:modified xsi:type="dcterms:W3CDTF">2019-03-13T20:24:28Z</dcterms:modified>
</cp:coreProperties>
</file>