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919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364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31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93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779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0296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821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39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762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59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64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0B238-BD5C-452B-9A02-2887390A207E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DA199-5B3A-4D50-87C2-E42FDA8C55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089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0937" y="521471"/>
            <a:ext cx="9144000" cy="44666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Türkiye’de Bütçe Sistemi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862149"/>
            <a:ext cx="9144000" cy="5643154"/>
          </a:xfrm>
        </p:spPr>
        <p:txBody>
          <a:bodyPr>
            <a:noAutofit/>
          </a:bodyPr>
          <a:lstStyle/>
          <a:p>
            <a:pPr algn="just"/>
            <a:r>
              <a:rPr lang="tr-TR" sz="1800" b="1" dirty="0"/>
              <a:t>KAMU MALÎ YÖNETİMİ VE KONTROL KANUNU</a:t>
            </a:r>
            <a:endParaRPr lang="tr-TR" sz="1800" b="1" dirty="0" smtClean="0"/>
          </a:p>
          <a:p>
            <a:pPr algn="just"/>
            <a:r>
              <a:rPr lang="tr-TR" sz="1800" b="1" dirty="0" smtClean="0"/>
              <a:t>Kanun </a:t>
            </a:r>
            <a:r>
              <a:rPr lang="tr-TR" sz="1800" b="1" dirty="0"/>
              <a:t>Numarası : 5018</a:t>
            </a:r>
          </a:p>
          <a:p>
            <a:pPr algn="just"/>
            <a:r>
              <a:rPr lang="tr-TR" sz="1800" b="1" dirty="0"/>
              <a:t>Kabul Tarihi : 10/12/2003</a:t>
            </a:r>
          </a:p>
          <a:p>
            <a:pPr algn="just"/>
            <a:r>
              <a:rPr lang="tr-TR" sz="1800" b="1" dirty="0"/>
              <a:t>R.G. Tarihi : 24/12/2003</a:t>
            </a:r>
          </a:p>
          <a:p>
            <a:pPr algn="just"/>
            <a:r>
              <a:rPr lang="tr-TR" sz="1800" b="1" dirty="0"/>
              <a:t>R.G. Sayısı : </a:t>
            </a:r>
            <a:r>
              <a:rPr lang="tr-TR" sz="1800" b="1" dirty="0" smtClean="0"/>
              <a:t>25326</a:t>
            </a:r>
          </a:p>
          <a:p>
            <a:pPr algn="just"/>
            <a:r>
              <a:rPr lang="tr-TR" sz="1800" dirty="0"/>
              <a:t>Bu Kanunun amacı, kalkınma planları ve programlarda </a:t>
            </a:r>
            <a:r>
              <a:rPr lang="tr-TR" sz="1800" dirty="0" smtClean="0"/>
              <a:t>yer alan </a:t>
            </a:r>
            <a:r>
              <a:rPr lang="tr-TR" sz="1800" dirty="0"/>
              <a:t>politika ve hedefler doğrultusunda kamu kaynaklarının etkili, </a:t>
            </a:r>
            <a:r>
              <a:rPr lang="tr-TR" sz="1800" dirty="0" smtClean="0"/>
              <a:t>ekonomik ve </a:t>
            </a:r>
            <a:r>
              <a:rPr lang="tr-TR" sz="1800" dirty="0"/>
              <a:t>verimli bir şekilde elde edilmesi ve kullanılmasını, hesap verebilirliği </a:t>
            </a:r>
            <a:r>
              <a:rPr lang="tr-TR" sz="1800" dirty="0" smtClean="0"/>
              <a:t>ve malî </a:t>
            </a:r>
            <a:r>
              <a:rPr lang="tr-TR" sz="1800" dirty="0"/>
              <a:t>saydamlığı sağlamak üzere, kamu malî yönetiminin yapısını </a:t>
            </a:r>
            <a:r>
              <a:rPr lang="tr-TR" sz="1800" dirty="0" smtClean="0"/>
              <a:t>ve işleyişini</a:t>
            </a:r>
            <a:r>
              <a:rPr lang="tr-TR" sz="1800" dirty="0"/>
              <a:t>, kamu bütçelerinin hazırlanmasını, uygulanmasını, tüm </a:t>
            </a:r>
            <a:r>
              <a:rPr lang="tr-TR" sz="1800" dirty="0" smtClean="0"/>
              <a:t>malî işlemlerin </a:t>
            </a:r>
            <a:r>
              <a:rPr lang="tr-TR" sz="1800" dirty="0"/>
              <a:t>muhasebeleştirilmesini, raporlanmasını ve malî </a:t>
            </a:r>
            <a:r>
              <a:rPr lang="tr-TR" sz="1800" dirty="0" smtClean="0"/>
              <a:t>kontrolü düzenlemektir.</a:t>
            </a:r>
          </a:p>
          <a:p>
            <a:pPr algn="just"/>
            <a:r>
              <a:rPr lang="tr-TR" sz="1800" dirty="0"/>
              <a:t>Bu Kanun, merkezi yönetim kapsamındaki kamu idareleri</a:t>
            </a:r>
            <a:r>
              <a:rPr lang="tr-TR" sz="1800" dirty="0" smtClean="0"/>
              <a:t>, sosyal </a:t>
            </a:r>
            <a:r>
              <a:rPr lang="tr-TR" sz="1800" dirty="0"/>
              <a:t>güvenlik kurumları ve mahallî idarelerden oluşan genel </a:t>
            </a:r>
            <a:r>
              <a:rPr lang="tr-TR" sz="1800" dirty="0" smtClean="0"/>
              <a:t>yönetim kapsamındaki </a:t>
            </a:r>
            <a:r>
              <a:rPr lang="tr-TR" sz="1800" dirty="0"/>
              <a:t>kamu idarelerinin malî yönetim ve kontrolünü kapsar.</a:t>
            </a:r>
          </a:p>
          <a:p>
            <a:pPr algn="just"/>
            <a:r>
              <a:rPr lang="tr-TR" sz="1800" dirty="0"/>
              <a:t>Avrupa Birliği fonları ile yurt içi ve yurt dışından kamu </a:t>
            </a:r>
            <a:r>
              <a:rPr lang="tr-TR" sz="1800" dirty="0" smtClean="0"/>
              <a:t>idarelerine sağlanan </a:t>
            </a:r>
            <a:r>
              <a:rPr lang="tr-TR" sz="1800" dirty="0"/>
              <a:t>kaynakların kullanımı ve kontrolü de uluslararası </a:t>
            </a:r>
            <a:r>
              <a:rPr lang="tr-TR" sz="1800" dirty="0" smtClean="0"/>
              <a:t>anlaşmaların hükümleri </a:t>
            </a:r>
            <a:r>
              <a:rPr lang="tr-TR" sz="1800" dirty="0"/>
              <a:t>saklı kalmak kaydıyla, bu Kanun hükümlerine tâbidir.</a:t>
            </a:r>
          </a:p>
          <a:p>
            <a:pPr algn="just"/>
            <a:r>
              <a:rPr lang="tr-TR" sz="1800" dirty="0"/>
              <a:t>Düzenleyici ve denetleyici kurumlar, bu Kanunun sadece 3, 7, 8, 12</a:t>
            </a:r>
            <a:r>
              <a:rPr lang="tr-TR" sz="1800" dirty="0" smtClean="0"/>
              <a:t>, </a:t>
            </a:r>
            <a:r>
              <a:rPr lang="es-ES" sz="1800" dirty="0" smtClean="0"/>
              <a:t>15</a:t>
            </a:r>
            <a:r>
              <a:rPr lang="es-ES" sz="1800" dirty="0"/>
              <a:t>, 17, 18, 19, 25, 42, 43, 44, 47, 48, 49, 50, 51, 52, 53, 54, 68, 76 ve 78 </a:t>
            </a:r>
            <a:r>
              <a:rPr lang="es-ES" sz="1800" dirty="0" smtClean="0"/>
              <a:t>inci</a:t>
            </a:r>
            <a:r>
              <a:rPr lang="tr-TR" sz="1800" dirty="0" smtClean="0"/>
              <a:t> maddelerine </a:t>
            </a:r>
            <a:r>
              <a:rPr lang="tr-TR" sz="1800" dirty="0"/>
              <a:t>tâbidir.</a:t>
            </a:r>
          </a:p>
        </p:txBody>
      </p:sp>
    </p:spTree>
    <p:extLst>
      <p:ext uri="{BB962C8B-B14F-4D97-AF65-F5344CB8AC3E}">
        <p14:creationId xmlns:p14="http://schemas.microsoft.com/office/powerpoint/2010/main" val="30891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0937" y="0"/>
            <a:ext cx="9144000" cy="68639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dirty="0" smtClean="0"/>
              <a:t>Tanımlar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05394" y="561703"/>
            <a:ext cx="10933612" cy="5878286"/>
          </a:xfrm>
        </p:spPr>
        <p:txBody>
          <a:bodyPr>
            <a:noAutofit/>
          </a:bodyPr>
          <a:lstStyle/>
          <a:p>
            <a:pPr algn="l"/>
            <a:r>
              <a:rPr lang="tr-TR" sz="1400" b="1" dirty="0" smtClean="0"/>
              <a:t>Madde </a:t>
            </a:r>
            <a:r>
              <a:rPr lang="tr-TR" sz="1400" b="1" dirty="0"/>
              <a:t>3- </a:t>
            </a:r>
            <a:r>
              <a:rPr lang="tr-TR" sz="1400" dirty="0"/>
              <a:t>Münhasıran bu Kanunun uygulanmasında;</a:t>
            </a:r>
          </a:p>
          <a:p>
            <a:pPr algn="l"/>
            <a:r>
              <a:rPr lang="tr-TR" sz="1400" dirty="0"/>
              <a:t>a) Genel yönetim kapsamındaki kamu idareleri: </a:t>
            </a:r>
            <a:r>
              <a:rPr lang="tr-TR" sz="1400" dirty="0" smtClean="0"/>
              <a:t>Uluslar arası sınıflandırmalara </a:t>
            </a:r>
            <a:r>
              <a:rPr lang="tr-TR" sz="1400" dirty="0"/>
              <a:t>göre belirlenmiş olan, merkezî yönetim kapsamındaki </a:t>
            </a:r>
            <a:r>
              <a:rPr lang="tr-TR" sz="1400" dirty="0" smtClean="0"/>
              <a:t>kamu idareleri</a:t>
            </a:r>
            <a:r>
              <a:rPr lang="tr-TR" sz="1400" dirty="0"/>
              <a:t>, sosyal güvenlik kurumları ve mahallî idareleri,</a:t>
            </a:r>
          </a:p>
          <a:p>
            <a:pPr algn="l"/>
            <a:r>
              <a:rPr lang="tr-TR" sz="1400" dirty="0"/>
              <a:t>b) Merkezî yönetim kapsamındaki kamu idareleri: Bu Kanuna ekli (I</a:t>
            </a:r>
            <a:r>
              <a:rPr lang="tr-TR" sz="1400" dirty="0" smtClean="0"/>
              <a:t>), (</a:t>
            </a:r>
            <a:r>
              <a:rPr lang="tr-TR" sz="1400" dirty="0"/>
              <a:t>II) ve (III) sayılı cetvellerde yer alan kamu idarelerini,</a:t>
            </a:r>
          </a:p>
          <a:p>
            <a:pPr algn="l"/>
            <a:r>
              <a:rPr lang="tr-TR" sz="1400" dirty="0"/>
              <a:t>c) Düzenleyici ve denetleyici kurumlar: Bu Kanuna ekli (III) </a:t>
            </a:r>
            <a:r>
              <a:rPr lang="tr-TR" sz="1400" dirty="0" smtClean="0"/>
              <a:t>sayılı cetvelde </a:t>
            </a:r>
            <a:r>
              <a:rPr lang="tr-TR" sz="1400" dirty="0"/>
              <a:t>yer alan kurumları,</a:t>
            </a:r>
          </a:p>
          <a:p>
            <a:pPr algn="l"/>
            <a:r>
              <a:rPr lang="tr-TR" sz="1400" dirty="0"/>
              <a:t>d) Sosyal güvenlik kurumları: Bu Kanuna ekli (IV) sayılı cetvelde </a:t>
            </a:r>
            <a:r>
              <a:rPr lang="tr-TR" sz="1400" dirty="0" smtClean="0"/>
              <a:t>yer alan </a:t>
            </a:r>
            <a:r>
              <a:rPr lang="tr-TR" sz="1400" dirty="0"/>
              <a:t>kamu kurumlarını,</a:t>
            </a:r>
          </a:p>
          <a:p>
            <a:pPr algn="l"/>
            <a:r>
              <a:rPr lang="tr-TR" sz="1400" dirty="0" smtClean="0"/>
              <a:t>e</a:t>
            </a:r>
            <a:r>
              <a:rPr lang="tr-TR" sz="1400" dirty="0"/>
              <a:t>) Mahallî idare: Yetkileri belirli bir coğrafi alan ve hizmetlerle </a:t>
            </a:r>
            <a:r>
              <a:rPr lang="tr-TR" sz="1400" dirty="0" smtClean="0"/>
              <a:t>sınırlı olarak </a:t>
            </a:r>
            <a:r>
              <a:rPr lang="tr-TR" sz="1400" dirty="0"/>
              <a:t>kamusal faaliyet gösteren belediye, il özel idaresi ile bunlara </a:t>
            </a:r>
            <a:r>
              <a:rPr lang="tr-TR" sz="1400" dirty="0" smtClean="0"/>
              <a:t>bağlı veya </a:t>
            </a:r>
            <a:r>
              <a:rPr lang="tr-TR" sz="1400" dirty="0"/>
              <a:t>bunların kurdukları veya üye oldukları birlik ve idareleri,</a:t>
            </a:r>
          </a:p>
          <a:p>
            <a:pPr algn="l"/>
            <a:r>
              <a:rPr lang="tr-TR" sz="1400" dirty="0"/>
              <a:t>f) Bütçe: Belirli bir dönemdeki gelir ve gider tahminleri ile </a:t>
            </a:r>
            <a:r>
              <a:rPr lang="tr-TR" sz="1400" dirty="0" smtClean="0"/>
              <a:t>bunların uygulanmasına </a:t>
            </a:r>
            <a:r>
              <a:rPr lang="tr-TR" sz="1400" dirty="0"/>
              <a:t>ilişkin hususları gösteren ve usulüne uygun olarak </a:t>
            </a:r>
            <a:r>
              <a:rPr lang="tr-TR" sz="1400" dirty="0" smtClean="0"/>
              <a:t>yürürlüğe konulan </a:t>
            </a:r>
            <a:r>
              <a:rPr lang="tr-TR" sz="1400" dirty="0"/>
              <a:t>belgeyi,</a:t>
            </a:r>
          </a:p>
          <a:p>
            <a:pPr algn="l"/>
            <a:r>
              <a:rPr lang="tr-TR" sz="1400" dirty="0"/>
              <a:t>g) Kamu kaynakları: Borçlanma suretiyle elde edilen imkânlar </a:t>
            </a:r>
            <a:r>
              <a:rPr lang="tr-TR" sz="1400" dirty="0" smtClean="0"/>
              <a:t>dahil kamuya </a:t>
            </a:r>
            <a:r>
              <a:rPr lang="tr-TR" sz="1400" dirty="0"/>
              <a:t>ait gelirler, taşınır ve taşınmazlar, hesaplarda bulunan para, </a:t>
            </a:r>
            <a:r>
              <a:rPr lang="tr-TR" sz="1400" dirty="0" smtClean="0"/>
              <a:t>alacak ve </a:t>
            </a:r>
            <a:r>
              <a:rPr lang="tr-TR" sz="1400" dirty="0"/>
              <a:t>haklar ile her türlü değerleri,</a:t>
            </a:r>
          </a:p>
          <a:p>
            <a:pPr algn="l"/>
            <a:r>
              <a:rPr lang="tr-TR" sz="1400" dirty="0"/>
              <a:t>h) Kamu gideri: Kanunlarına dayanılarak yaptırılan iş, alınan mal </a:t>
            </a:r>
            <a:r>
              <a:rPr lang="tr-TR" sz="1400" dirty="0" smtClean="0"/>
              <a:t>ve hizmet </a:t>
            </a:r>
            <a:r>
              <a:rPr lang="tr-TR" sz="1400" dirty="0"/>
              <a:t>bedelleri, sosyal güvenlik katkı payları, iç ve dış borç faizleri</a:t>
            </a:r>
            <a:r>
              <a:rPr lang="tr-TR" sz="1400" dirty="0" smtClean="0"/>
              <a:t>, borçlanma </a:t>
            </a:r>
            <a:r>
              <a:rPr lang="tr-TR" sz="1400" dirty="0"/>
              <a:t>genel giderleri, borçlanma araçlarının iskontolu satışından </a:t>
            </a:r>
            <a:r>
              <a:rPr lang="tr-TR" sz="1400" dirty="0" smtClean="0"/>
              <a:t>doğan farklar</a:t>
            </a:r>
            <a:r>
              <a:rPr lang="tr-TR" sz="1400" dirty="0"/>
              <a:t>, ekonomik, malî ve sosyal transferler, verilen bağış ve yardımlar </a:t>
            </a:r>
            <a:r>
              <a:rPr lang="tr-TR" sz="1400" dirty="0" smtClean="0"/>
              <a:t>ile diğer </a:t>
            </a:r>
            <a:r>
              <a:rPr lang="tr-TR" sz="1400" dirty="0"/>
              <a:t>giderleri,</a:t>
            </a:r>
          </a:p>
          <a:p>
            <a:pPr algn="l"/>
            <a:r>
              <a:rPr lang="tr-TR" sz="1400" dirty="0"/>
              <a:t>i) Kamu geliri: Kanunlarına dayanılarak toplanan vergi, resim, harç, </a:t>
            </a:r>
            <a:r>
              <a:rPr lang="tr-TR" sz="1400" dirty="0" smtClean="0"/>
              <a:t>fon kesintisi</a:t>
            </a:r>
            <a:r>
              <a:rPr lang="tr-TR" sz="1400" dirty="0"/>
              <a:t>, pay veya benzeri gelirler, faiz, zam ve ceza gelirleri, taşınır </a:t>
            </a:r>
            <a:r>
              <a:rPr lang="tr-TR" sz="1400" dirty="0" smtClean="0"/>
              <a:t>ve taşınmazlardan </a:t>
            </a:r>
            <a:r>
              <a:rPr lang="tr-TR" sz="1400" dirty="0"/>
              <a:t>elde edilen her türlü gelirler ile hizmet karşılığı elde </a:t>
            </a:r>
            <a:r>
              <a:rPr lang="tr-TR" sz="1400" dirty="0" smtClean="0"/>
              <a:t>edilen gelirler</a:t>
            </a:r>
            <a:r>
              <a:rPr lang="tr-TR" sz="1400" dirty="0"/>
              <a:t>, borçlanma araçlarının primli satışı suretiyle elde edilen gelirler</a:t>
            </a:r>
            <a:r>
              <a:rPr lang="tr-TR" sz="1400" dirty="0" smtClean="0"/>
              <a:t>, sosyal </a:t>
            </a:r>
            <a:r>
              <a:rPr lang="tr-TR" sz="1400" dirty="0"/>
              <a:t>güvenlik primi kesintileri, alınan bağış ve yardımlar ile diğer gelirleri,</a:t>
            </a:r>
          </a:p>
          <a:p>
            <a:pPr algn="l"/>
            <a:r>
              <a:rPr lang="tr-TR" sz="1400" dirty="0"/>
              <a:t>j) Özel gelir: Genel bütçe kapsamındaki idarelerin kamu görevi </a:t>
            </a:r>
            <a:r>
              <a:rPr lang="tr-TR" sz="1400" dirty="0" smtClean="0"/>
              <a:t>ve hizmeti </a:t>
            </a:r>
            <a:r>
              <a:rPr lang="tr-TR" sz="1400" dirty="0"/>
              <a:t>dışında ilgili kanunlarında </a:t>
            </a:r>
            <a:r>
              <a:rPr lang="tr-TR" sz="1400" dirty="0" smtClean="0"/>
              <a:t>belirtilen faaliyetlerinden ve fiyatlandırılabilir </a:t>
            </a:r>
            <a:r>
              <a:rPr lang="tr-TR" sz="1400" dirty="0"/>
              <a:t>nitelikteki mal ve hizmet teslimlerinden sağlanan ve </a:t>
            </a:r>
            <a:r>
              <a:rPr lang="tr-TR" sz="1400" dirty="0" smtClean="0"/>
              <a:t>genel bütçede </a:t>
            </a:r>
            <a:r>
              <a:rPr lang="tr-TR" sz="1400" dirty="0"/>
              <a:t>gösterilen gelirleri</a:t>
            </a:r>
            <a:r>
              <a:rPr lang="tr-TR" sz="1400" dirty="0" smtClean="0"/>
              <a:t>,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09995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518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DEVAM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524000" y="1489165"/>
            <a:ext cx="9144000" cy="4741817"/>
          </a:xfrm>
        </p:spPr>
        <p:txBody>
          <a:bodyPr>
            <a:normAutofit lnSpcReduction="10000"/>
          </a:bodyPr>
          <a:lstStyle/>
          <a:p>
            <a:pPr algn="l"/>
            <a:r>
              <a:rPr lang="tr-TR" dirty="0" smtClean="0"/>
              <a:t>k) Harcama birimi: Kamu idaresi bütçesinde ödenek tahsis edilen ve harcama yetkisi bulunan birimi,</a:t>
            </a:r>
          </a:p>
          <a:p>
            <a:pPr algn="l"/>
            <a:r>
              <a:rPr lang="tr-TR" dirty="0" smtClean="0"/>
              <a:t> l) Kamu malî yönetimi: Kamu kaynaklarının tanımlanmış standartlara uygun olarak etkili, ekonomik ve verimli kullanılmasını sağlayacak yasal ve yönetsel sistem ve süreçleri,</a:t>
            </a:r>
          </a:p>
          <a:p>
            <a:pPr algn="l"/>
            <a:r>
              <a:rPr lang="tr-TR" dirty="0" smtClean="0"/>
              <a:t>m) Malî kontrol: Kamu kaynaklarının belirlenmiş amaçlar doğrultusunda, ilgili mevzuatla belirlenen kurallara uygun, etkili, ekonomik ve verimli bir şekilde kullanılmasını sağlamak için oluşturulan kontrol sistemi ile </a:t>
            </a:r>
            <a:r>
              <a:rPr lang="da-DK" dirty="0" smtClean="0"/>
              <a:t>kurumsal yapı, yöntem ve süreçleri,</a:t>
            </a:r>
          </a:p>
          <a:p>
            <a:pPr algn="l"/>
            <a:r>
              <a:rPr lang="tr-TR" dirty="0" smtClean="0"/>
              <a:t>n) Stratejik plan: Kamu idarelerinin orta ve uzun vadeli amaçlarını, temel ilke ve politikalarını, hedef ve önceliklerini, performans ölçütlerini, bunlara ulaşmak için izlenecek yöntemler ile kaynak dağılımlarını içeren planı,</a:t>
            </a:r>
          </a:p>
          <a:p>
            <a:pPr algn="l"/>
            <a:r>
              <a:rPr lang="tr-TR" dirty="0" smtClean="0"/>
              <a:t>o) Malî yıl: Takvim </a:t>
            </a:r>
            <a:r>
              <a:rPr lang="tr-TR" smtClean="0"/>
              <a:t>yılını, İfade </a:t>
            </a:r>
            <a:r>
              <a:rPr lang="tr-TR" dirty="0" smtClean="0"/>
              <a:t>eder.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48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470264"/>
            <a:ext cx="9144000" cy="64008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Bütçe ilkeleri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031967"/>
            <a:ext cx="9144000" cy="4225834"/>
          </a:xfrm>
        </p:spPr>
        <p:txBody>
          <a:bodyPr>
            <a:noAutofit/>
          </a:bodyPr>
          <a:lstStyle/>
          <a:p>
            <a:r>
              <a:rPr lang="tr-TR" sz="1400" b="1" dirty="0" smtClean="0"/>
              <a:t>Madde </a:t>
            </a:r>
            <a:r>
              <a:rPr lang="tr-TR" sz="1400" b="1" dirty="0"/>
              <a:t>13- </a:t>
            </a:r>
            <a:r>
              <a:rPr lang="tr-TR" sz="1400" dirty="0"/>
              <a:t>Bütçelerin hazırlanması, uygulanması ve </a:t>
            </a:r>
            <a:r>
              <a:rPr lang="tr-TR" sz="1400" dirty="0" smtClean="0"/>
              <a:t>kontrolünde aşağıdaki </a:t>
            </a:r>
            <a:r>
              <a:rPr lang="tr-TR" sz="1400" dirty="0"/>
              <a:t>ilkelere uyulur:</a:t>
            </a:r>
          </a:p>
          <a:p>
            <a:r>
              <a:rPr lang="tr-TR" sz="1400" dirty="0"/>
              <a:t>a) Bütçelerin hazırlanması ve uygulanmasında, </a:t>
            </a:r>
            <a:r>
              <a:rPr lang="tr-TR" sz="1400" dirty="0" smtClean="0"/>
              <a:t>makroekonomik istikrarla </a:t>
            </a:r>
            <a:r>
              <a:rPr lang="tr-TR" sz="1400" dirty="0"/>
              <a:t>birlikte sürdürülebilir kalkınmayı sağlamak esastır.</a:t>
            </a:r>
          </a:p>
          <a:p>
            <a:r>
              <a:rPr lang="tr-TR" sz="1400" dirty="0"/>
              <a:t>b) Kamu idarelerine bütçeyle verilen harcama yetkisi, </a:t>
            </a:r>
            <a:r>
              <a:rPr lang="tr-TR" sz="1400" dirty="0" smtClean="0"/>
              <a:t>kanunlarla düzenlenen </a:t>
            </a:r>
            <a:r>
              <a:rPr lang="tr-TR" sz="1400" dirty="0"/>
              <a:t>görev ve hizmetlerin yerine getirilmesi amacıyla kullanılır.</a:t>
            </a:r>
          </a:p>
          <a:p>
            <a:r>
              <a:rPr lang="tr-TR" sz="1400" dirty="0"/>
              <a:t>c) Bütçeler kalkınma planı ve programlarda yer alan politika, hedef </a:t>
            </a:r>
            <a:r>
              <a:rPr lang="tr-TR" sz="1400" dirty="0" smtClean="0"/>
              <a:t>ve önceliklere </a:t>
            </a:r>
            <a:r>
              <a:rPr lang="tr-TR" sz="1400" dirty="0"/>
              <a:t>uygun şekilde, idarelerin stratejik planları ile </a:t>
            </a:r>
            <a:r>
              <a:rPr lang="tr-TR" sz="1400" dirty="0" smtClean="0"/>
              <a:t>performans ölçütlerine </a:t>
            </a:r>
            <a:r>
              <a:rPr lang="tr-TR" sz="1400" dirty="0"/>
              <a:t>ve fayda-maliyet analizine göre hazırlanır, uygulanır ve </a:t>
            </a:r>
            <a:r>
              <a:rPr lang="tr-TR" sz="1400" dirty="0" smtClean="0"/>
              <a:t>kontrol edilir</a:t>
            </a:r>
            <a:r>
              <a:rPr lang="tr-TR" sz="1400" dirty="0"/>
              <a:t>.</a:t>
            </a:r>
          </a:p>
          <a:p>
            <a:r>
              <a:rPr lang="tr-TR" sz="1400" dirty="0"/>
              <a:t>d) Bütçeler, stratejik planlar dikkate alınarak izleyen iki yılın </a:t>
            </a:r>
            <a:r>
              <a:rPr lang="tr-TR" sz="1400" dirty="0" smtClean="0"/>
              <a:t>bütçe tahminleriyle </a:t>
            </a:r>
            <a:r>
              <a:rPr lang="tr-TR" sz="1400" dirty="0"/>
              <a:t>birlikte görüşülür ve değerlendirilir.</a:t>
            </a:r>
          </a:p>
          <a:p>
            <a:r>
              <a:rPr lang="tr-TR" sz="1400" dirty="0"/>
              <a:t>e) Bütçe, kamu malî işlemlerinin kapsamlı ve saydam bir </a:t>
            </a:r>
            <a:r>
              <a:rPr lang="tr-TR" sz="1400" dirty="0" smtClean="0"/>
              <a:t>şekilde görünmesini </a:t>
            </a:r>
            <a:r>
              <a:rPr lang="tr-TR" sz="1400" dirty="0"/>
              <a:t>sağlar.</a:t>
            </a:r>
          </a:p>
          <a:p>
            <a:r>
              <a:rPr lang="tr-TR" sz="1400" dirty="0"/>
              <a:t>f) Tüm gelir ve giderler gayri safi olarak bütçelerde gösterilir.</a:t>
            </a:r>
          </a:p>
          <a:p>
            <a:r>
              <a:rPr lang="tr-TR" sz="1400" dirty="0"/>
              <a:t>g) Belirli gelirlerin belirli giderlere tahsis edilmemesi esastır.</a:t>
            </a:r>
          </a:p>
          <a:p>
            <a:r>
              <a:rPr lang="tr-TR" sz="1400" dirty="0"/>
              <a:t>h) Bütçelerde gelir ve gider denkliğinin sağlanması esastır.</a:t>
            </a:r>
          </a:p>
          <a:p>
            <a:r>
              <a:rPr lang="tr-TR" sz="1400" dirty="0"/>
              <a:t>i) Bütçeler, ait olduğu yıl başlamadan önce Türkiye Büyük </a:t>
            </a:r>
            <a:r>
              <a:rPr lang="tr-TR" sz="1400" dirty="0" smtClean="0"/>
              <a:t>Millet Meclisi </a:t>
            </a:r>
            <a:r>
              <a:rPr lang="tr-TR" sz="1400" dirty="0"/>
              <a:t>veya yetkili organlarca kabul edilmedikçe veya </a:t>
            </a:r>
            <a:r>
              <a:rPr lang="tr-TR" sz="1400" dirty="0" smtClean="0"/>
              <a:t>onaylanmadıkça uygulanamaz.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677175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3662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DEVAM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524000" y="1528355"/>
            <a:ext cx="9144000" cy="4637314"/>
          </a:xfrm>
        </p:spPr>
        <p:txBody>
          <a:bodyPr>
            <a:normAutofit lnSpcReduction="10000"/>
          </a:bodyPr>
          <a:lstStyle/>
          <a:p>
            <a:pPr algn="l"/>
            <a:r>
              <a:rPr lang="es-ES" dirty="0" smtClean="0"/>
              <a:t>j) Bütçelerde, bütçeyi ilgilendirmeyen hususlara yer verilmez.</a:t>
            </a:r>
          </a:p>
          <a:p>
            <a:pPr algn="l"/>
            <a:r>
              <a:rPr lang="tr-TR" dirty="0" smtClean="0"/>
              <a:t>k) Bütçeler kurumsal, işlevsel ve ekonomik sonuçların görülmesini sağlayacak şekilde Maliye Bakanlığınca uluslararası standartlara uygun olarak belirlenen bir sınıflandırmaya tâbi tutularak hazırlanır ve uygulanır.</a:t>
            </a:r>
          </a:p>
          <a:p>
            <a:pPr algn="l"/>
            <a:r>
              <a:rPr lang="tr-TR" dirty="0" smtClean="0"/>
              <a:t>l) Bütçe gelir ve gider tahminleri ile uygulama sonuçlarının raporlanmasında açıklık, doğruluk ve malî saydamlık esas alınır.</a:t>
            </a:r>
          </a:p>
          <a:p>
            <a:pPr algn="l"/>
            <a:r>
              <a:rPr lang="tr-TR" dirty="0" smtClean="0"/>
              <a:t>m) Kamu idarelerinin tüm gelir ve giderleri bütçelerinde gösterilir.</a:t>
            </a:r>
          </a:p>
          <a:p>
            <a:pPr algn="l"/>
            <a:r>
              <a:rPr lang="tr-TR" dirty="0" smtClean="0"/>
              <a:t>n) Kamu hizmetleri, bütçelere konulacak ödeneklerle, mevzuatla belirlenmiş yöntem, ilke ve amaçlara uygun olarak gerçekleştirilir.</a:t>
            </a:r>
          </a:p>
          <a:p>
            <a:pPr algn="l"/>
            <a:r>
              <a:rPr lang="tr-TR" dirty="0" smtClean="0"/>
              <a:t>o) Bütçelerde, ödenekler belirli amaçları gerçekleştirmek üzere tahsis edilir.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3775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326571"/>
            <a:ext cx="9144000" cy="1280160"/>
          </a:xfrm>
        </p:spPr>
        <p:txBody>
          <a:bodyPr>
            <a:normAutofit fontScale="90000"/>
          </a:bodyPr>
          <a:lstStyle/>
          <a:p>
            <a:r>
              <a:rPr lang="tr-TR" sz="4000" b="1" dirty="0"/>
              <a:t>Merkezî yönetim bütçesinin hazırlanması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70709" y="927463"/>
            <a:ext cx="10998925" cy="5551714"/>
          </a:xfrm>
        </p:spPr>
        <p:txBody>
          <a:bodyPr>
            <a:noAutofit/>
          </a:bodyPr>
          <a:lstStyle/>
          <a:p>
            <a:pPr algn="l"/>
            <a:r>
              <a:rPr lang="tr-TR" sz="1800" b="1" dirty="0" smtClean="0"/>
              <a:t>Madde </a:t>
            </a:r>
            <a:r>
              <a:rPr lang="tr-TR" sz="1800" b="1" dirty="0"/>
              <a:t>17- </a:t>
            </a:r>
            <a:r>
              <a:rPr lang="tr-TR" sz="1800" dirty="0"/>
              <a:t>Gelir ve gider tekliflerinin hazırlanmasında;</a:t>
            </a:r>
          </a:p>
          <a:p>
            <a:pPr algn="l"/>
            <a:r>
              <a:rPr lang="tr-TR" sz="1800" dirty="0"/>
              <a:t>a) Orta vadeli program ve malî planda belirlenen temel büyüklükler </a:t>
            </a:r>
            <a:r>
              <a:rPr lang="tr-TR" sz="1800" dirty="0" smtClean="0"/>
              <a:t>ile ilke </a:t>
            </a:r>
            <a:r>
              <a:rPr lang="tr-TR" sz="1800" dirty="0"/>
              <a:t>ve esaslar,</a:t>
            </a:r>
          </a:p>
          <a:p>
            <a:pPr algn="l"/>
            <a:r>
              <a:rPr lang="tr-TR" sz="1800" dirty="0"/>
              <a:t>b) Kalkınma planı ve yıllık program öncelikleri ile kurumun </a:t>
            </a:r>
            <a:r>
              <a:rPr lang="tr-TR" sz="1800" dirty="0" smtClean="0"/>
              <a:t>stratejik planları </a:t>
            </a:r>
            <a:r>
              <a:rPr lang="tr-TR" sz="1800" dirty="0"/>
              <a:t>çerçevesinde belirlenmiş ödenek tavanları,</a:t>
            </a:r>
          </a:p>
          <a:p>
            <a:pPr algn="l"/>
            <a:r>
              <a:rPr lang="tr-TR" sz="1800" dirty="0"/>
              <a:t>c) Kamu idarelerinin stratejik planları ile uyumlu çok yıllı </a:t>
            </a:r>
            <a:r>
              <a:rPr lang="tr-TR" sz="1800" dirty="0" smtClean="0"/>
              <a:t>bütçeleme anlayışı</a:t>
            </a:r>
            <a:r>
              <a:rPr lang="tr-TR" sz="1800" dirty="0"/>
              <a:t>,</a:t>
            </a:r>
          </a:p>
          <a:p>
            <a:pPr algn="l"/>
            <a:r>
              <a:rPr lang="tr-TR" sz="1800" dirty="0"/>
              <a:t>d) İdarenin performans hedefleri</a:t>
            </a:r>
            <a:r>
              <a:rPr lang="tr-TR" sz="1800" dirty="0" smtClean="0"/>
              <a:t>, Dikkate </a:t>
            </a:r>
            <a:r>
              <a:rPr lang="tr-TR" sz="1800" dirty="0"/>
              <a:t>alınır.</a:t>
            </a:r>
          </a:p>
          <a:p>
            <a:pPr algn="l"/>
            <a:r>
              <a:rPr lang="tr-TR" sz="1800" dirty="0"/>
              <a:t>Kamu idareleri, merkez ve merkez dışı birimlerinin ödenek </a:t>
            </a:r>
            <a:r>
              <a:rPr lang="tr-TR" sz="1800" dirty="0" smtClean="0"/>
              <a:t>taleplerini dikkate </a:t>
            </a:r>
            <a:r>
              <a:rPr lang="tr-TR" sz="1800" dirty="0"/>
              <a:t>alarak gider tekliflerini hazırlar. Genel bütçe gelir teklifi </a:t>
            </a:r>
            <a:r>
              <a:rPr lang="tr-TR" sz="1800" dirty="0" smtClean="0"/>
              <a:t>Maliye Bakanlığınca</a:t>
            </a:r>
            <a:r>
              <a:rPr lang="tr-TR" sz="1800" dirty="0"/>
              <a:t>, diğer bütçelerin gelir teklifleri ilgili idarelerce hazırlanır</a:t>
            </a:r>
            <a:r>
              <a:rPr lang="tr-TR" sz="1800" dirty="0" smtClean="0"/>
              <a:t>. Gider </a:t>
            </a:r>
            <a:r>
              <a:rPr lang="tr-TR" sz="1800" dirty="0"/>
              <a:t>ve gelir teklifleri, ekonomik ve malî analiz yapılmasına </a:t>
            </a:r>
            <a:r>
              <a:rPr lang="tr-TR" sz="1800" dirty="0" smtClean="0"/>
              <a:t>imkân verecek</a:t>
            </a:r>
            <a:r>
              <a:rPr lang="tr-TR" sz="1800" dirty="0"/>
              <a:t>, hesap verilebilirliği ve saydamlığı sağlayacak şekilde, </a:t>
            </a:r>
            <a:r>
              <a:rPr lang="tr-TR" sz="1800" dirty="0" smtClean="0"/>
              <a:t>Maliye Bakanlığınca </a:t>
            </a:r>
            <a:r>
              <a:rPr lang="tr-TR" sz="1800" dirty="0"/>
              <a:t>uluslararası standartlara uyumlu olarak belirlenen </a:t>
            </a:r>
            <a:r>
              <a:rPr lang="tr-TR" sz="1800" dirty="0" smtClean="0"/>
              <a:t>sınıflandırma sistemine </a:t>
            </a:r>
            <a:r>
              <a:rPr lang="tr-TR" sz="1800" dirty="0"/>
              <a:t>göre hazırlanır.</a:t>
            </a:r>
          </a:p>
          <a:p>
            <a:pPr algn="l"/>
            <a:r>
              <a:rPr lang="tr-TR" sz="1800" dirty="0"/>
              <a:t>Kamu idareleri, stratejik planları ile Bütçe Hazırlama Rehberinde </a:t>
            </a:r>
            <a:r>
              <a:rPr lang="tr-TR" sz="1800" dirty="0" smtClean="0"/>
              <a:t>yer alan </a:t>
            </a:r>
            <a:r>
              <a:rPr lang="tr-TR" sz="1800" dirty="0"/>
              <a:t>esaslar çerçevesinde, bütçe gelir ve gider </a:t>
            </a:r>
            <a:r>
              <a:rPr lang="tr-TR" sz="1800" dirty="0" smtClean="0"/>
              <a:t> tekliflerini </a:t>
            </a:r>
            <a:r>
              <a:rPr lang="tr-TR" sz="1800" dirty="0"/>
              <a:t>gerekçeli </a:t>
            </a:r>
            <a:r>
              <a:rPr lang="tr-TR" sz="1800" dirty="0" smtClean="0"/>
              <a:t>olarak hazırlar </a:t>
            </a:r>
            <a:r>
              <a:rPr lang="tr-TR" sz="1800" dirty="0"/>
              <a:t>ve yetkilileri tarafından imzalanmış olarak Temmuz ayı sonuna </a:t>
            </a:r>
            <a:r>
              <a:rPr lang="tr-TR" sz="1800" dirty="0" smtClean="0"/>
              <a:t>kadar Maliye </a:t>
            </a:r>
            <a:r>
              <a:rPr lang="tr-TR" sz="1800" dirty="0"/>
              <a:t>Bakanlığına gönderir. Kamu idarelerinin yatırım teklifleri</a:t>
            </a:r>
            <a:r>
              <a:rPr lang="tr-TR" sz="1800" dirty="0" smtClean="0"/>
              <a:t>, değerlendirilmek </a:t>
            </a:r>
            <a:r>
              <a:rPr lang="tr-TR" sz="1800" dirty="0"/>
              <a:t>üzere aynı süre içinde Devlet Planlama </a:t>
            </a:r>
            <a:r>
              <a:rPr lang="tr-TR" sz="1800" dirty="0" smtClean="0"/>
              <a:t>Teşkilatı Müsteşarlığına </a:t>
            </a:r>
            <a:r>
              <a:rPr lang="tr-TR" sz="1800" dirty="0"/>
              <a:t>verilir.</a:t>
            </a:r>
          </a:p>
          <a:p>
            <a:pPr algn="l"/>
            <a:r>
              <a:rPr lang="tr-TR" sz="1800" dirty="0"/>
              <a:t>Bütçe teklifleri Maliye Bakanlığına verildikten sonra, kamu </a:t>
            </a:r>
            <a:r>
              <a:rPr lang="tr-TR" sz="1800" dirty="0" smtClean="0"/>
              <a:t>idarelerinin yetkilileriyle </a:t>
            </a:r>
            <a:r>
              <a:rPr lang="tr-TR" sz="1800" dirty="0"/>
              <a:t>gider ve gelir teklifleri hakkında görüşmeler yapılabilir</a:t>
            </a:r>
            <a:r>
              <a:rPr lang="tr-TR" sz="1800" dirty="0" smtClean="0"/>
              <a:t>. Düzenleyici </a:t>
            </a:r>
            <a:r>
              <a:rPr lang="tr-TR" sz="1800" dirty="0"/>
              <a:t>ve denetleyici kurumlar, bütçelerini üç yıllık </a:t>
            </a:r>
            <a:r>
              <a:rPr lang="tr-TR" sz="1800" dirty="0" smtClean="0"/>
              <a:t>bütçeleme anlayışı</a:t>
            </a:r>
            <a:r>
              <a:rPr lang="tr-TR" sz="1800" dirty="0"/>
              <a:t>, stratejik planları ve performans hedefleri ile kurumsal, işlevsel </a:t>
            </a:r>
            <a:r>
              <a:rPr lang="tr-TR" sz="1800" dirty="0" smtClean="0"/>
              <a:t>ve ekonomik </a:t>
            </a:r>
            <a:r>
              <a:rPr lang="tr-TR" sz="1800" dirty="0"/>
              <a:t>sınıflandırma sistemine göre hazırlarlar.</a:t>
            </a:r>
          </a:p>
        </p:txBody>
      </p:sp>
    </p:spTree>
    <p:extLst>
      <p:ext uri="{BB962C8B-B14F-4D97-AF65-F5344CB8AC3E}">
        <p14:creationId xmlns:p14="http://schemas.microsoft.com/office/powerpoint/2010/main" val="1958753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457201"/>
            <a:ext cx="9144000" cy="1214846"/>
          </a:xfrm>
        </p:spPr>
        <p:txBody>
          <a:bodyPr>
            <a:normAutofit fontScale="90000"/>
          </a:bodyPr>
          <a:lstStyle/>
          <a:p>
            <a:r>
              <a:rPr lang="tr-TR" sz="3100" b="1" dirty="0"/>
              <a:t>Orta vadeli program, malî plan ve bütçe hazırlama rehberi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110343"/>
            <a:ext cx="9144000" cy="5381897"/>
          </a:xfrm>
        </p:spPr>
        <p:txBody>
          <a:bodyPr>
            <a:noAutofit/>
          </a:bodyPr>
          <a:lstStyle/>
          <a:p>
            <a:pPr algn="l"/>
            <a:r>
              <a:rPr lang="tr-TR" sz="1600" b="1" dirty="0" smtClean="0"/>
              <a:t>Madde </a:t>
            </a:r>
            <a:r>
              <a:rPr lang="tr-TR" sz="1600" b="1" dirty="0"/>
              <a:t>16- </a:t>
            </a:r>
            <a:r>
              <a:rPr lang="tr-TR" sz="1600" dirty="0"/>
              <a:t>Maliye Bakanlığı, merkezî yönetim bütçe </a:t>
            </a:r>
            <a:r>
              <a:rPr lang="tr-TR" sz="1600" dirty="0" smtClean="0"/>
              <a:t>kanunu tasarısının </a:t>
            </a:r>
            <a:r>
              <a:rPr lang="tr-TR" sz="1600" dirty="0"/>
              <a:t>hazırlanmasından ve bu amaçla ilgili kamu idareleri </a:t>
            </a:r>
            <a:r>
              <a:rPr lang="tr-TR" sz="1600" dirty="0" smtClean="0"/>
              <a:t>arasında koordinasyonun </a:t>
            </a:r>
            <a:r>
              <a:rPr lang="tr-TR" sz="1600" dirty="0"/>
              <a:t>sağlanmasından sorumludur</a:t>
            </a:r>
            <a:r>
              <a:rPr lang="tr-TR" sz="1600" dirty="0" smtClean="0"/>
              <a:t>. Merkezî </a:t>
            </a:r>
            <a:r>
              <a:rPr lang="tr-TR" sz="1600" dirty="0"/>
              <a:t>yönetim bütçesinin hazırlanma süreci, Bakanlar Kurulunun</a:t>
            </a:r>
          </a:p>
          <a:p>
            <a:pPr algn="l"/>
            <a:r>
              <a:rPr lang="tr-TR" sz="1600" dirty="0"/>
              <a:t>Mayıs ayının sonuna kadar toplanarak kalkınma planları, stratejik planlar </a:t>
            </a:r>
            <a:r>
              <a:rPr lang="tr-TR" sz="1600" dirty="0" smtClean="0"/>
              <a:t>ve genel </a:t>
            </a:r>
            <a:r>
              <a:rPr lang="tr-TR" sz="1600" dirty="0"/>
              <a:t>ekonomik koşulların gerekleri </a:t>
            </a:r>
            <a:r>
              <a:rPr lang="tr-TR" sz="1600" dirty="0" smtClean="0"/>
              <a:t> doğrultusunda </a:t>
            </a:r>
            <a:r>
              <a:rPr lang="tr-TR" sz="1600" dirty="0"/>
              <a:t>makro politikaları, ilkeleri</a:t>
            </a:r>
            <a:r>
              <a:rPr lang="tr-TR" sz="1600" dirty="0" smtClean="0"/>
              <a:t>, hedef </a:t>
            </a:r>
            <a:r>
              <a:rPr lang="tr-TR" sz="1600" dirty="0"/>
              <a:t>ve gösterge niteliğindeki temel ekonomik büyüklükleri de kapsayacak</a:t>
            </a:r>
          </a:p>
          <a:p>
            <a:pPr algn="l"/>
            <a:r>
              <a:rPr lang="tr-TR" sz="1600" dirty="0"/>
              <a:t>şekilde Devlet Planlama Teşkilatı Müsteşarlığınca hazırlanan orta </a:t>
            </a:r>
            <a:r>
              <a:rPr lang="tr-TR" sz="1600" dirty="0" smtClean="0"/>
              <a:t>vadeli programı </a:t>
            </a:r>
            <a:r>
              <a:rPr lang="tr-TR" sz="1600" dirty="0"/>
              <a:t>kabul etmesiyle başlar. Orta vadeli program, aynı süre </a:t>
            </a:r>
            <a:r>
              <a:rPr lang="tr-TR" sz="1600" dirty="0" smtClean="0"/>
              <a:t>içinde Resmî </a:t>
            </a:r>
            <a:r>
              <a:rPr lang="tr-TR" sz="1600" dirty="0"/>
              <a:t>Gazetede yayımlanır</a:t>
            </a:r>
            <a:r>
              <a:rPr lang="tr-TR" sz="1600" dirty="0" smtClean="0"/>
              <a:t>.</a:t>
            </a:r>
          </a:p>
          <a:p>
            <a:pPr algn="l"/>
            <a:r>
              <a:rPr lang="tr-TR" sz="1600" dirty="0"/>
              <a:t>Orta vadeli program ile uyumlu olmak üzere, gelecek üç yıla </a:t>
            </a:r>
            <a:r>
              <a:rPr lang="tr-TR" sz="1600" dirty="0" smtClean="0"/>
              <a:t>ilişkin toplam </a:t>
            </a:r>
            <a:r>
              <a:rPr lang="tr-TR" sz="1600" dirty="0"/>
              <a:t>gelir ve gider tahminleri ile birlikte hedef açık ve borçlanma </a:t>
            </a:r>
            <a:r>
              <a:rPr lang="tr-TR" sz="1600" dirty="0" smtClean="0"/>
              <a:t>durumu ile </a:t>
            </a:r>
            <a:r>
              <a:rPr lang="tr-TR" sz="1600" dirty="0"/>
              <a:t>kamu idarelerinin ödenek teklif tavanlarını içeren ve Maliye </a:t>
            </a:r>
            <a:r>
              <a:rPr lang="tr-TR" sz="1600" dirty="0" smtClean="0"/>
              <a:t>Bakanlığı tarafından </a:t>
            </a:r>
            <a:r>
              <a:rPr lang="tr-TR" sz="1600" dirty="0"/>
              <a:t>hazırlanan orta vadeli malî plan, Haziran ayının </a:t>
            </a:r>
            <a:r>
              <a:rPr lang="tr-TR" sz="1600" dirty="0" err="1"/>
              <a:t>onbeşine</a:t>
            </a:r>
            <a:r>
              <a:rPr lang="tr-TR" sz="1600" dirty="0"/>
              <a:t> </a:t>
            </a:r>
            <a:r>
              <a:rPr lang="tr-TR" sz="1600" dirty="0" smtClean="0"/>
              <a:t>kadar Yüksek </a:t>
            </a:r>
            <a:r>
              <a:rPr lang="tr-TR" sz="1600" dirty="0"/>
              <a:t>Planlama Kurulu tarafından karara bağlanır ve Resmî Gazetede</a:t>
            </a:r>
          </a:p>
          <a:p>
            <a:pPr algn="l"/>
            <a:r>
              <a:rPr lang="tr-TR" sz="1600" dirty="0"/>
              <a:t>yayımlanır.</a:t>
            </a:r>
          </a:p>
          <a:p>
            <a:pPr algn="l"/>
            <a:r>
              <a:rPr lang="tr-TR" sz="1600" dirty="0"/>
              <a:t>Bu doğrultuda, kamu idarelerinin bütçe tekliflerini ve </a:t>
            </a:r>
            <a:r>
              <a:rPr lang="tr-TR" sz="1600" dirty="0" smtClean="0"/>
              <a:t>yatırım programını </a:t>
            </a:r>
            <a:r>
              <a:rPr lang="tr-TR" sz="1600" dirty="0"/>
              <a:t>hazırlama </a:t>
            </a:r>
            <a:r>
              <a:rPr lang="tr-TR" sz="1600" dirty="0" smtClean="0"/>
              <a:t>sürecini </a:t>
            </a:r>
            <a:r>
              <a:rPr lang="tr-TR" sz="1600" dirty="0"/>
              <a:t>yönlendirmek üzere; Bütçe Çağrısı ve </a:t>
            </a:r>
            <a:r>
              <a:rPr lang="tr-TR" sz="1600" dirty="0" smtClean="0"/>
              <a:t>eki Bütçe </a:t>
            </a:r>
            <a:r>
              <a:rPr lang="tr-TR" sz="1600" dirty="0"/>
              <a:t>Hazırlama Rehberi Maliye Bakanlığınca, Yatırım Genelgesi ve </a:t>
            </a:r>
            <a:r>
              <a:rPr lang="tr-TR" sz="1600" dirty="0" smtClean="0"/>
              <a:t>eki Yatırım </a:t>
            </a:r>
            <a:r>
              <a:rPr lang="tr-TR" sz="1600" dirty="0"/>
              <a:t>Programı Hazırlama Rehberi ise Devlet Planlama </a:t>
            </a:r>
            <a:r>
              <a:rPr lang="tr-TR" sz="1600" dirty="0" smtClean="0"/>
              <a:t>Teşkilatı Müsteşarlığınca </a:t>
            </a:r>
            <a:r>
              <a:rPr lang="tr-TR" sz="1600" dirty="0"/>
              <a:t>hazırlanarak Haziran ayının sonuna kadar Resmî </a:t>
            </a:r>
            <a:r>
              <a:rPr lang="tr-TR" sz="1600" dirty="0" smtClean="0"/>
              <a:t>Gazetede yayımlanır</a:t>
            </a:r>
            <a:r>
              <a:rPr lang="tr-TR" sz="1600" dirty="0"/>
              <a:t>.</a:t>
            </a:r>
          </a:p>
          <a:p>
            <a:pPr algn="l"/>
            <a:r>
              <a:rPr lang="tr-TR" sz="1600" dirty="0"/>
              <a:t>Bütçe Hazırlama Rehberi ile Yatırım Programı Hazırlama Rehberi</a:t>
            </a:r>
            <a:r>
              <a:rPr lang="tr-TR" sz="1600" dirty="0" smtClean="0"/>
              <a:t>, bütçe </a:t>
            </a:r>
            <a:r>
              <a:rPr lang="tr-TR" sz="1600" dirty="0"/>
              <a:t>tekliflerinin hazırlanmasına esas olmak üzere, kamu </a:t>
            </a:r>
            <a:r>
              <a:rPr lang="tr-TR" sz="1600" dirty="0" smtClean="0"/>
              <a:t>idarelerince uyulması </a:t>
            </a:r>
            <a:r>
              <a:rPr lang="tr-TR" sz="1600" dirty="0"/>
              <a:t>gereken genel ilkeleri, nesnel ve ölçülebilir standartları, </a:t>
            </a:r>
            <a:r>
              <a:rPr lang="tr-TR" sz="1600" dirty="0" smtClean="0"/>
              <a:t>hesaplama yöntemlerini</a:t>
            </a:r>
            <a:r>
              <a:rPr lang="tr-TR" sz="1600" dirty="0"/>
              <a:t>, bunlara ilişkin olarak kullanılacak cetvel ve tablo örneklerini </a:t>
            </a:r>
            <a:r>
              <a:rPr lang="tr-TR" sz="1600" dirty="0" smtClean="0"/>
              <a:t>ve diğer </a:t>
            </a:r>
            <a:r>
              <a:rPr lang="tr-TR" sz="1600" dirty="0"/>
              <a:t>bilgileri içerir.</a:t>
            </a:r>
          </a:p>
        </p:txBody>
      </p:sp>
    </p:spTree>
    <p:extLst>
      <p:ext uri="{BB962C8B-B14F-4D97-AF65-F5344CB8AC3E}">
        <p14:creationId xmlns:p14="http://schemas.microsoft.com/office/powerpoint/2010/main" val="3695085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88228"/>
          </a:xfrm>
        </p:spPr>
        <p:txBody>
          <a:bodyPr>
            <a:noAutofit/>
          </a:bodyPr>
          <a:lstStyle/>
          <a:p>
            <a:r>
              <a:rPr lang="tr-TR" sz="4800" dirty="0" smtClean="0"/>
              <a:t>Gelir tahminlerinde başlıca usuller</a:t>
            </a:r>
            <a:endParaRPr lang="tr-TR" sz="4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15737"/>
            <a:ext cx="9144000" cy="344206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Otomatik usul</a:t>
            </a:r>
          </a:p>
          <a:p>
            <a:r>
              <a:rPr lang="tr-TR" dirty="0" smtClean="0"/>
              <a:t>1.1. Bir önceki yıl usulü</a:t>
            </a:r>
          </a:p>
          <a:p>
            <a:r>
              <a:rPr lang="tr-TR" dirty="0" smtClean="0"/>
              <a:t>1.2. Ortalama usulü</a:t>
            </a:r>
          </a:p>
          <a:p>
            <a:r>
              <a:rPr lang="tr-TR" dirty="0" smtClean="0"/>
              <a:t>1.3. Ortalama artışlara göre artırma usulü</a:t>
            </a:r>
          </a:p>
          <a:p>
            <a:r>
              <a:rPr lang="tr-TR" dirty="0" smtClean="0"/>
              <a:t>2. Doğrudan doğruya takdir usulü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0486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5037"/>
          </a:xfrm>
        </p:spPr>
        <p:txBody>
          <a:bodyPr/>
          <a:lstStyle/>
          <a:p>
            <a:r>
              <a:rPr lang="tr-TR" dirty="0" smtClean="0"/>
              <a:t>Plan ve bütçe komisyonu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057400"/>
            <a:ext cx="9144000" cy="3200400"/>
          </a:xfrm>
        </p:spPr>
        <p:txBody>
          <a:bodyPr/>
          <a:lstStyle/>
          <a:p>
            <a:r>
              <a:rPr lang="tr-TR" dirty="0"/>
              <a:t>Plan ve bütçe </a:t>
            </a:r>
            <a:r>
              <a:rPr lang="tr-TR" dirty="0" smtClean="0"/>
              <a:t>komisyonu aşağıdaki gibi bir ayrıma tabi tutulur:</a:t>
            </a:r>
          </a:p>
          <a:p>
            <a:pPr marL="457200" indent="-457200">
              <a:buAutoNum type="arabicPeriod"/>
            </a:pPr>
            <a:r>
              <a:rPr lang="tr-TR" dirty="0" smtClean="0"/>
              <a:t>Daimi komisyon</a:t>
            </a:r>
          </a:p>
          <a:p>
            <a:pPr marL="457200" indent="-457200">
              <a:buAutoNum type="arabicPeriod"/>
            </a:pPr>
            <a:r>
              <a:rPr lang="tr-TR" dirty="0" smtClean="0"/>
              <a:t>Yıllık komisyon</a:t>
            </a:r>
          </a:p>
          <a:p>
            <a:pPr marL="457200" indent="-457200">
              <a:buAutoNum type="arabicPeriod"/>
            </a:pPr>
            <a:r>
              <a:rPr lang="tr-TR" dirty="0" smtClean="0"/>
              <a:t>Sınırlı üyeli komisyon</a:t>
            </a:r>
          </a:p>
          <a:p>
            <a:pPr marL="457200" indent="-457200">
              <a:buAutoNum type="arabicPeriod"/>
            </a:pPr>
            <a:r>
              <a:rPr lang="tr-TR" dirty="0" smtClean="0"/>
              <a:t>Sınırsız üyeli komisyon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7941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1462</Words>
  <Application>Microsoft Office PowerPoint</Application>
  <PresentationFormat>Geniş ekran</PresentationFormat>
  <Paragraphs>75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Türkiye’de Bütçe Sistemi</vt:lpstr>
      <vt:lpstr> Tanımlar</vt:lpstr>
      <vt:lpstr>DEVAM</vt:lpstr>
      <vt:lpstr> Bütçe ilkeleri</vt:lpstr>
      <vt:lpstr>DEVAM</vt:lpstr>
      <vt:lpstr>Merkezî yönetim bütçesinin hazırlanması </vt:lpstr>
      <vt:lpstr>Orta vadeli program, malî plan ve bütçe hazırlama rehberi </vt:lpstr>
      <vt:lpstr>Gelir tahminlerinde başlıca usuller</vt:lpstr>
      <vt:lpstr>Plan ve bütçe komisyonu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4</cp:revision>
  <dcterms:created xsi:type="dcterms:W3CDTF">2018-01-09T06:45:52Z</dcterms:created>
  <dcterms:modified xsi:type="dcterms:W3CDTF">2019-11-20T08:37:03Z</dcterms:modified>
</cp:coreProperties>
</file>