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20" r:id="rId3"/>
    <p:sldId id="348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4" r:id="rId27"/>
    <p:sldId id="343" r:id="rId28"/>
    <p:sldId id="345" r:id="rId29"/>
    <p:sldId id="346" r:id="rId30"/>
    <p:sldId id="347" r:id="rId31"/>
    <p:sldId id="349" r:id="rId32"/>
    <p:sldId id="286" r:id="rId33"/>
    <p:sldId id="319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3.01.2021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3.01.2021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3.01.2021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3.01.2021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3.01.2021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3.01.2021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3.01.2021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3.01.2021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3.01.2021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3.01.2021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3.01.2021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3.01.2021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3.01.2021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3.01.2021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26B8C9-F3A1-694A-ABB2-095828331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3AF005-CC13-4D4C-986D-1A3919A68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yabancı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yapması da yeni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kapitalizme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sonucu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Soğuk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merkez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güçsüz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yapmaktaydı.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Soğuk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merkez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yönetim-üretim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etrafında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şirketler-fabrikalar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Yaygın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modeli ise tek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hattı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Fordist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Taylorist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anılır).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219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6848E5-97E3-8647-88FB-ECBF4C2F3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379893-169B-A645-A97B-BB014C4FD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Oysa </a:t>
            </a:r>
            <a:r>
              <a:rPr lang="tr-TR" dirty="0" err="1"/>
              <a:t>şimdi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uluslu </a:t>
            </a:r>
            <a:r>
              <a:rPr lang="tr-TR" dirty="0" err="1"/>
              <a:t>şirketler</a:t>
            </a:r>
            <a:r>
              <a:rPr lang="tr-TR" dirty="0"/>
              <a:t>, bant tipi </a:t>
            </a:r>
            <a:r>
              <a:rPr lang="tr-TR" dirty="0" err="1"/>
              <a:t>üretimin</a:t>
            </a:r>
            <a:r>
              <a:rPr lang="tr-TR" dirty="0"/>
              <a:t> yerine </a:t>
            </a:r>
            <a:r>
              <a:rPr lang="tr-TR" dirty="0" err="1"/>
              <a:t>çok</a:t>
            </a:r>
            <a:r>
              <a:rPr lang="tr-TR" dirty="0"/>
              <a:t> farklı </a:t>
            </a:r>
            <a:r>
              <a:rPr lang="tr-TR" dirty="0" err="1"/>
              <a:t>beğenilere</a:t>
            </a:r>
            <a:r>
              <a:rPr lang="tr-TR" dirty="0"/>
              <a:t> ve gelir gruplarına hitap edebilen bir </a:t>
            </a:r>
            <a:r>
              <a:rPr lang="tr-TR" dirty="0" err="1"/>
              <a:t>ürün</a:t>
            </a:r>
            <a:r>
              <a:rPr lang="tr-TR" dirty="0"/>
              <a:t> </a:t>
            </a:r>
            <a:r>
              <a:rPr lang="tr-TR" dirty="0" err="1"/>
              <a:t>çeşitliliği</a:t>
            </a:r>
            <a:r>
              <a:rPr lang="tr-TR" dirty="0"/>
              <a:t> </a:t>
            </a:r>
            <a:r>
              <a:rPr lang="tr-TR" dirty="0" err="1"/>
              <a:t>içeren</a:t>
            </a:r>
            <a:r>
              <a:rPr lang="tr-TR" dirty="0"/>
              <a:t> post-</a:t>
            </a:r>
            <a:r>
              <a:rPr lang="tr-TR" dirty="0" err="1"/>
              <a:t>Fordist</a:t>
            </a:r>
            <a:r>
              <a:rPr lang="tr-TR" dirty="0"/>
              <a:t> </a:t>
            </a:r>
            <a:r>
              <a:rPr lang="tr-TR" dirty="0" err="1"/>
              <a:t>üretime</a:t>
            </a:r>
            <a:r>
              <a:rPr lang="tr-TR" dirty="0"/>
              <a:t> </a:t>
            </a:r>
            <a:r>
              <a:rPr lang="tr-TR" dirty="0" err="1"/>
              <a:t>kaymıs</a:t>
            </a:r>
            <a:r>
              <a:rPr lang="tr-TR" dirty="0"/>
              <a:t>̧ durumdadır. </a:t>
            </a:r>
          </a:p>
          <a:p>
            <a:r>
              <a:rPr lang="tr-TR" dirty="0"/>
              <a:t>Yeni teknolojik olanaklar sayesinde </a:t>
            </a:r>
            <a:r>
              <a:rPr lang="tr-TR" dirty="0" err="1"/>
              <a:t>üretim</a:t>
            </a:r>
            <a:r>
              <a:rPr lang="tr-TR" dirty="0"/>
              <a:t> ya da </a:t>
            </a:r>
            <a:r>
              <a:rPr lang="tr-TR" dirty="0" err="1"/>
              <a:t>yönetimin</a:t>
            </a:r>
            <a:r>
              <a:rPr lang="tr-TR" dirty="0"/>
              <a:t> </a:t>
            </a:r>
            <a:r>
              <a:rPr lang="tr-TR" dirty="0" err="1"/>
              <a:t>çeşitli</a:t>
            </a:r>
            <a:r>
              <a:rPr lang="tr-TR" dirty="0"/>
              <a:t> </a:t>
            </a:r>
            <a:r>
              <a:rPr lang="tr-TR" dirty="0" err="1"/>
              <a:t>aşamalarını</a:t>
            </a:r>
            <a:r>
              <a:rPr lang="tr-TR" dirty="0"/>
              <a:t> </a:t>
            </a:r>
            <a:r>
              <a:rPr lang="tr-TR" dirty="0" err="1"/>
              <a:t>parçalayarak</a:t>
            </a:r>
            <a:r>
              <a:rPr lang="tr-TR" dirty="0"/>
              <a:t>, her birini kendileri </a:t>
            </a:r>
            <a:r>
              <a:rPr lang="tr-TR" dirty="0" err="1"/>
              <a:t>için</a:t>
            </a:r>
            <a:r>
              <a:rPr lang="tr-TR" dirty="0"/>
              <a:t> avantajlı </a:t>
            </a:r>
            <a:r>
              <a:rPr lang="tr-TR" dirty="0" err="1"/>
              <a:t>başka</a:t>
            </a:r>
            <a:r>
              <a:rPr lang="tr-TR" dirty="0"/>
              <a:t> bir </a:t>
            </a:r>
            <a:r>
              <a:rPr lang="tr-TR" dirty="0" err="1"/>
              <a:t>ülkede</a:t>
            </a:r>
            <a:r>
              <a:rPr lang="tr-TR" dirty="0"/>
              <a:t> </a:t>
            </a:r>
            <a:r>
              <a:rPr lang="tr-TR" dirty="0" err="1"/>
              <a:t>gerçekleştirmekteler</a:t>
            </a:r>
            <a:r>
              <a:rPr lang="tr-TR" dirty="0"/>
              <a:t>. </a:t>
            </a:r>
          </a:p>
          <a:p>
            <a:r>
              <a:rPr lang="tr-TR" dirty="0"/>
              <a:t>Elbette bu yabancı yatırımlar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dünyaya</a:t>
            </a:r>
            <a:r>
              <a:rPr lang="tr-TR" dirty="0"/>
              <a:t> </a:t>
            </a:r>
            <a:r>
              <a:rPr lang="tr-TR" dirty="0" err="1"/>
              <a:t>eşit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dağılmıyor</a:t>
            </a:r>
            <a:r>
              <a:rPr lang="tr-TR" dirty="0"/>
              <a:t>. Zaten yatırımın </a:t>
            </a:r>
            <a:r>
              <a:rPr lang="tr-TR" dirty="0" err="1"/>
              <a:t>hâlen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kısmı ABD, Japonya ve Avrupa </a:t>
            </a:r>
            <a:r>
              <a:rPr lang="tr-TR" dirty="0" err="1"/>
              <a:t>Birliği’nde</a:t>
            </a:r>
            <a:r>
              <a:rPr lang="tr-TR" dirty="0"/>
              <a:t> </a:t>
            </a:r>
            <a:r>
              <a:rPr lang="tr-TR" dirty="0" err="1"/>
              <a:t>yoğunlaşmaktadır</a:t>
            </a:r>
            <a:r>
              <a:rPr lang="tr-TR" dirty="0"/>
              <a:t>. </a:t>
            </a:r>
          </a:p>
          <a:p>
            <a:r>
              <a:rPr lang="tr-TR" dirty="0"/>
              <a:t>Yatırım yapanların </a:t>
            </a:r>
            <a:r>
              <a:rPr lang="tr-TR" dirty="0" err="1"/>
              <a:t>çoğu</a:t>
            </a:r>
            <a:r>
              <a:rPr lang="tr-TR" dirty="0"/>
              <a:t> da gene bu </a:t>
            </a:r>
            <a:r>
              <a:rPr lang="tr-TR" dirty="0" err="1"/>
              <a:t>ülkelerdir</a:t>
            </a:r>
            <a:r>
              <a:rPr lang="tr-TR" dirty="0"/>
              <a:t>. Bunların </a:t>
            </a:r>
            <a:r>
              <a:rPr lang="tr-TR" dirty="0" err="1"/>
              <a:t>dışında</a:t>
            </a:r>
            <a:r>
              <a:rPr lang="tr-TR" dirty="0"/>
              <a:t> kalan </a:t>
            </a:r>
            <a:r>
              <a:rPr lang="tr-TR" dirty="0" err="1"/>
              <a:t>bölgelerde</a:t>
            </a:r>
            <a:r>
              <a:rPr lang="tr-TR" dirty="0"/>
              <a:t> </a:t>
            </a:r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Güneydoğu</a:t>
            </a:r>
            <a:r>
              <a:rPr lang="tr-TR" dirty="0"/>
              <a:t> Asya ve Latin Amerika ciddi yabancı yatırım </a:t>
            </a:r>
            <a:r>
              <a:rPr lang="tr-TR" dirty="0" err="1"/>
              <a:t>çekmektedir</a:t>
            </a:r>
            <a:r>
              <a:rPr lang="tr-TR" dirty="0"/>
              <a:t>.</a:t>
            </a:r>
          </a:p>
          <a:p>
            <a:r>
              <a:rPr lang="tr-TR" dirty="0"/>
              <a:t>Az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en </a:t>
            </a:r>
            <a:r>
              <a:rPr lang="tr-TR" dirty="0" err="1"/>
              <a:t>aşağıdakilerde</a:t>
            </a:r>
            <a:r>
              <a:rPr lang="tr-TR" dirty="0"/>
              <a:t> yabancı yatırım yok denecek kadar azdır. Yani yatırım </a:t>
            </a:r>
            <a:r>
              <a:rPr lang="tr-TR" dirty="0" err="1"/>
              <a:t>azgelişmis</a:t>
            </a:r>
            <a:r>
              <a:rPr lang="tr-TR" dirty="0"/>
              <a:t>̧ </a:t>
            </a:r>
            <a:r>
              <a:rPr lang="tr-TR" dirty="0" err="1"/>
              <a:t>ülkeler</a:t>
            </a:r>
            <a:r>
              <a:rPr lang="tr-TR" dirty="0"/>
              <a:t> arasında da </a:t>
            </a:r>
            <a:r>
              <a:rPr lang="tr-TR" dirty="0" err="1"/>
              <a:t>eşit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dağılmamaktadır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888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326839-F858-274E-9230-4430A18E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F7C856-B7F5-1840-8D92-1FAA4964D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döneminde</a:t>
            </a:r>
            <a:r>
              <a:rPr lang="tr-TR" dirty="0"/>
              <a:t> yaygın olan </a:t>
            </a:r>
            <a:r>
              <a:rPr lang="tr-TR" dirty="0" err="1"/>
              <a:t>Fordist</a:t>
            </a:r>
            <a:r>
              <a:rPr lang="tr-TR" dirty="0"/>
              <a:t> </a:t>
            </a:r>
            <a:r>
              <a:rPr lang="tr-TR" dirty="0" err="1"/>
              <a:t>üretim</a:t>
            </a:r>
            <a:r>
              <a:rPr lang="tr-TR" dirty="0"/>
              <a:t> modeli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emeğin</a:t>
            </a:r>
            <a:r>
              <a:rPr lang="tr-TR" dirty="0"/>
              <a:t> </a:t>
            </a:r>
            <a:r>
              <a:rPr lang="tr-TR" dirty="0" err="1"/>
              <a:t>verimliliğinin</a:t>
            </a:r>
            <a:r>
              <a:rPr lang="tr-TR" dirty="0"/>
              <a:t> giderek azalması </a:t>
            </a:r>
          </a:p>
          <a:p>
            <a:r>
              <a:rPr lang="tr-TR" dirty="0"/>
              <a:t>2. Batı sermayesinin, </a:t>
            </a:r>
            <a:r>
              <a:rPr lang="tr-TR" dirty="0" err="1"/>
              <a:t>özellikle</a:t>
            </a:r>
            <a:r>
              <a:rPr lang="tr-TR" dirty="0"/>
              <a:t> Tayland gibi </a:t>
            </a:r>
            <a:r>
              <a:rPr lang="tr-TR" dirty="0" err="1"/>
              <a:t>Doğu</a:t>
            </a:r>
            <a:r>
              <a:rPr lang="tr-TR" dirty="0"/>
              <a:t> Asya </a:t>
            </a:r>
            <a:r>
              <a:rPr lang="tr-TR" dirty="0" err="1"/>
              <a:t>ülkelerinden</a:t>
            </a:r>
            <a:r>
              <a:rPr lang="tr-TR" dirty="0"/>
              <a:t> gelen ucuz mallarla rekabet etmekte zorlanması ve bunun </a:t>
            </a:r>
            <a:r>
              <a:rPr lang="tr-TR" dirty="0" err="1"/>
              <a:t>yarattığı</a:t>
            </a:r>
            <a:r>
              <a:rPr lang="tr-TR" dirty="0"/>
              <a:t> baskı </a:t>
            </a:r>
          </a:p>
          <a:p>
            <a:r>
              <a:rPr lang="tr-TR" dirty="0"/>
              <a:t>3. Yine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döneminde</a:t>
            </a:r>
            <a:r>
              <a:rPr lang="tr-TR" dirty="0"/>
              <a:t> </a:t>
            </a:r>
            <a:r>
              <a:rPr lang="tr-TR" dirty="0" err="1"/>
              <a:t>geçerli</a:t>
            </a:r>
            <a:r>
              <a:rPr lang="tr-TR" dirty="0"/>
              <a:t> olan sosyal refah devleti </a:t>
            </a:r>
            <a:r>
              <a:rPr lang="tr-TR" dirty="0" err="1"/>
              <a:t>şemsiyesi</a:t>
            </a:r>
            <a:r>
              <a:rPr lang="tr-TR" dirty="0"/>
              <a:t> altında, sigorta vb. kalemlerle Batı’daki </a:t>
            </a:r>
            <a:r>
              <a:rPr lang="tr-TR" dirty="0" err="1"/>
              <a:t>işçi</a:t>
            </a:r>
            <a:r>
              <a:rPr lang="tr-TR" dirty="0"/>
              <a:t> maliyetinin </a:t>
            </a:r>
            <a:r>
              <a:rPr lang="tr-TR" dirty="0" err="1"/>
              <a:t>şişkinleşmesi</a:t>
            </a:r>
            <a:r>
              <a:rPr lang="tr-TR" dirty="0"/>
              <a:t> ve bunları azaltmak </a:t>
            </a:r>
            <a:r>
              <a:rPr lang="tr-TR" dirty="0" err="1"/>
              <a:t>yönündeki</a:t>
            </a:r>
            <a:r>
              <a:rPr lang="tr-TR" dirty="0"/>
              <a:t> </a:t>
            </a:r>
            <a:r>
              <a:rPr lang="tr-TR" dirty="0" err="1"/>
              <a:t>işveren</a:t>
            </a:r>
            <a:r>
              <a:rPr lang="tr-TR" dirty="0"/>
              <a:t> etkinlikleri </a:t>
            </a:r>
            <a:r>
              <a:rPr lang="tr-TR" dirty="0" err="1"/>
              <a:t>karşısındaki</a:t>
            </a:r>
            <a:r>
              <a:rPr lang="tr-TR" dirty="0"/>
              <a:t> </a:t>
            </a:r>
            <a:r>
              <a:rPr lang="tr-TR" dirty="0" err="1"/>
              <a:t>güçlu</a:t>
            </a:r>
            <a:r>
              <a:rPr lang="tr-TR" dirty="0"/>
              <a:t>̈ </a:t>
            </a:r>
            <a:r>
              <a:rPr lang="tr-TR" dirty="0" err="1"/>
              <a:t>direnis</a:t>
            </a:r>
            <a:r>
              <a:rPr lang="tr-TR" dirty="0"/>
              <a:t>̧.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3186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12AE1F-0F96-5948-BFEE-569D09195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Ekonomik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331078-8CCE-544F-88B5-29C617B34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Birincisi, uluslararası ticaret </a:t>
            </a:r>
            <a:r>
              <a:rPr lang="tr-TR" dirty="0" err="1"/>
              <a:t>geçmis</a:t>
            </a:r>
            <a:r>
              <a:rPr lang="tr-TR" dirty="0"/>
              <a:t>̧ </a:t>
            </a:r>
            <a:r>
              <a:rPr lang="tr-TR" dirty="0" err="1"/>
              <a:t>dönemdekinden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daha </a:t>
            </a:r>
            <a:r>
              <a:rPr lang="tr-TR" dirty="0" err="1"/>
              <a:t>karmaşık</a:t>
            </a:r>
            <a:r>
              <a:rPr lang="tr-TR" dirty="0"/>
              <a:t> ve belirsiz bir </a:t>
            </a:r>
            <a:r>
              <a:rPr lang="tr-TR" dirty="0" err="1"/>
              <a:t>hâl</a:t>
            </a:r>
            <a:r>
              <a:rPr lang="tr-TR" dirty="0"/>
              <a:t> </a:t>
            </a:r>
            <a:r>
              <a:rPr lang="tr-TR" dirty="0" err="1"/>
              <a:t>almıştır</a:t>
            </a:r>
            <a:r>
              <a:rPr lang="tr-TR" dirty="0"/>
              <a:t>. </a:t>
            </a:r>
          </a:p>
          <a:p>
            <a:r>
              <a:rPr lang="tr-TR" dirty="0" err="1"/>
              <a:t>İkinci</a:t>
            </a:r>
            <a:r>
              <a:rPr lang="tr-TR" dirty="0"/>
              <a:t> olarak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‘80’li yıllardan itibaren toplumun zengin kesimlerinin vergileriyle toplumun daha az avantajlı kesimlerini desteklemeye dayalı refah devleti politikaları </a:t>
            </a:r>
            <a:r>
              <a:rPr lang="tr-TR" dirty="0" err="1"/>
              <a:t>gerilemis</a:t>
            </a:r>
            <a:r>
              <a:rPr lang="tr-TR" dirty="0"/>
              <a:t>̧ ve </a:t>
            </a:r>
            <a:r>
              <a:rPr lang="tr-TR" dirty="0" err="1"/>
              <a:t>neo</a:t>
            </a:r>
            <a:r>
              <a:rPr lang="tr-TR" dirty="0"/>
              <a:t>-liberal politikalar giderek </a:t>
            </a:r>
            <a:r>
              <a:rPr lang="tr-TR" dirty="0" err="1"/>
              <a:t>yükselmiştir</a:t>
            </a:r>
            <a:r>
              <a:rPr lang="tr-TR" dirty="0"/>
              <a:t>. Ayrıca ulusal kalkınmaya dayalı model terk </a:t>
            </a:r>
            <a:r>
              <a:rPr lang="tr-TR" dirty="0" err="1"/>
              <a:t>edilmiştir</a:t>
            </a:r>
            <a:r>
              <a:rPr lang="tr-TR" dirty="0"/>
              <a:t>. </a:t>
            </a:r>
          </a:p>
          <a:p>
            <a:r>
              <a:rPr lang="tr-TR" dirty="0" err="1"/>
              <a:t>Küresel</a:t>
            </a:r>
            <a:r>
              <a:rPr lang="tr-TR" dirty="0"/>
              <a:t> pazara yapısal uyum, kamu kesiminin ve devletin ekonomi </a:t>
            </a:r>
            <a:r>
              <a:rPr lang="tr-TR" dirty="0" err="1"/>
              <a:t>içindeki</a:t>
            </a:r>
            <a:r>
              <a:rPr lang="tr-TR" dirty="0"/>
              <a:t> etkisini azaltmak ve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sektörün</a:t>
            </a:r>
            <a:r>
              <a:rPr lang="tr-TR" dirty="0"/>
              <a:t> etkisini artırmak, bu anlamda da </a:t>
            </a:r>
            <a:r>
              <a:rPr lang="tr-TR" dirty="0" err="1"/>
              <a:t>özelleştirmeyi</a:t>
            </a:r>
            <a:r>
              <a:rPr lang="tr-TR" dirty="0"/>
              <a:t> </a:t>
            </a:r>
            <a:r>
              <a:rPr lang="tr-TR" dirty="0" err="1"/>
              <a:t>yaygınlaştırmak</a:t>
            </a:r>
            <a:r>
              <a:rPr lang="tr-TR" dirty="0"/>
              <a:t> amaçları güdülmüştür.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3905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EEA53A-7A59-EF48-A67D-D27017DE8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Ekonomik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38B3F7-DCA0-1542-B371-BC2EA65D5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sürecinde</a:t>
            </a:r>
            <a:r>
              <a:rPr lang="tr-TR" dirty="0"/>
              <a:t>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ülkeleri</a:t>
            </a:r>
            <a:r>
              <a:rPr lang="tr-TR" dirty="0"/>
              <a:t> az </a:t>
            </a:r>
            <a:r>
              <a:rPr lang="tr-TR" dirty="0" err="1"/>
              <a:t>gelişmişlerden</a:t>
            </a:r>
            <a:r>
              <a:rPr lang="tr-TR" dirty="0"/>
              <a:t> ayıran asıl </a:t>
            </a:r>
            <a:r>
              <a:rPr lang="tr-TR" dirty="0" err="1"/>
              <a:t>faktör</a:t>
            </a:r>
            <a:r>
              <a:rPr lang="tr-TR" dirty="0"/>
              <a:t>, </a:t>
            </a:r>
            <a:r>
              <a:rPr lang="tr-TR" dirty="0" err="1"/>
              <a:t>geçmişte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gibi </a:t>
            </a:r>
            <a:r>
              <a:rPr lang="tr-TR" dirty="0" err="1"/>
              <a:t>sanayileşmis</a:t>
            </a:r>
            <a:r>
              <a:rPr lang="tr-TR" dirty="0"/>
              <a:t>̧ olmaları </a:t>
            </a:r>
            <a:r>
              <a:rPr lang="tr-TR" dirty="0" err="1"/>
              <a:t>değil</a:t>
            </a:r>
            <a:r>
              <a:rPr lang="tr-TR" dirty="0"/>
              <a:t> teknoloji </a:t>
            </a:r>
            <a:r>
              <a:rPr lang="tr-TR" dirty="0" err="1"/>
              <a:t>üretebilmeleridir</a:t>
            </a:r>
            <a:r>
              <a:rPr lang="tr-TR" dirty="0"/>
              <a:t>. </a:t>
            </a:r>
          </a:p>
          <a:p>
            <a:r>
              <a:rPr lang="tr-TR" dirty="0"/>
              <a:t>Buna </a:t>
            </a:r>
            <a:r>
              <a:rPr lang="tr-TR" dirty="0" err="1"/>
              <a:t>bağlı</a:t>
            </a:r>
            <a:r>
              <a:rPr lang="tr-TR" dirty="0"/>
              <a:t> olarak, bu teknolojinin </a:t>
            </a:r>
            <a:r>
              <a:rPr lang="tr-TR" dirty="0" err="1"/>
              <a:t>üretilmesini</a:t>
            </a:r>
            <a:r>
              <a:rPr lang="tr-TR" dirty="0"/>
              <a:t> </a:t>
            </a:r>
            <a:r>
              <a:rPr lang="tr-TR" dirty="0" err="1"/>
              <a:t>mümkün</a:t>
            </a:r>
            <a:r>
              <a:rPr lang="tr-TR" dirty="0"/>
              <a:t> kılan “bilgi” </a:t>
            </a:r>
            <a:r>
              <a:rPr lang="tr-TR" dirty="0" err="1"/>
              <a:t>küresel</a:t>
            </a:r>
            <a:r>
              <a:rPr lang="tr-TR" dirty="0"/>
              <a:t> ekonomi </a:t>
            </a:r>
            <a:r>
              <a:rPr lang="tr-TR" dirty="0" err="1"/>
              <a:t>içinde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değer</a:t>
            </a:r>
            <a:r>
              <a:rPr lang="tr-TR" dirty="0"/>
              <a:t> </a:t>
            </a:r>
            <a:r>
              <a:rPr lang="tr-TR" dirty="0" err="1"/>
              <a:t>hâlini</a:t>
            </a:r>
            <a:r>
              <a:rPr lang="tr-TR" dirty="0"/>
              <a:t> almaktadır. </a:t>
            </a:r>
          </a:p>
          <a:p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aynı zamanda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endüstri</a:t>
            </a:r>
            <a:r>
              <a:rPr lang="tr-TR" dirty="0"/>
              <a:t> toplumundan “bilgi </a:t>
            </a:r>
            <a:r>
              <a:rPr lang="tr-TR" dirty="0" err="1"/>
              <a:t>toplumu”na</a:t>
            </a:r>
            <a:r>
              <a:rPr lang="tr-TR" dirty="0"/>
              <a:t> </a:t>
            </a:r>
            <a:r>
              <a:rPr lang="tr-TR" dirty="0" err="1"/>
              <a:t>geçis</a:t>
            </a:r>
            <a:r>
              <a:rPr lang="tr-TR" dirty="0"/>
              <a:t>̧ olarak </a:t>
            </a:r>
            <a:r>
              <a:rPr lang="tr-TR" dirty="0" err="1"/>
              <a:t>görülebilir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3807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11B20F-2731-6543-B6A4-6904981B3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Ekonomik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F8AFB8-CEF4-BC43-9435-60AB13B28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Öte</a:t>
            </a:r>
            <a:r>
              <a:rPr lang="tr-TR" dirty="0"/>
              <a:t> yandan belli sermaye grupları </a:t>
            </a:r>
            <a:r>
              <a:rPr lang="tr-TR" dirty="0" err="1"/>
              <a:t>önünde</a:t>
            </a:r>
            <a:r>
              <a:rPr lang="tr-TR" dirty="0"/>
              <a:t> riskli de olsa yeni ve </a:t>
            </a:r>
            <a:r>
              <a:rPr lang="tr-TR" dirty="0" err="1"/>
              <a:t>görülmedik</a:t>
            </a:r>
            <a:r>
              <a:rPr lang="tr-TR" dirty="0"/>
              <a:t> birikim ve yayılma olanakları </a:t>
            </a:r>
            <a:r>
              <a:rPr lang="tr-TR" dirty="0" err="1"/>
              <a:t>açan</a:t>
            </a:r>
            <a:r>
              <a:rPr lang="tr-TR" dirty="0"/>
              <a:t>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</a:t>
            </a:r>
            <a:r>
              <a:rPr lang="tr-TR" dirty="0" err="1"/>
              <a:t>işgücu</a:t>
            </a:r>
            <a:r>
              <a:rPr lang="tr-TR" dirty="0"/>
              <a:t>̈ ya da emek </a:t>
            </a:r>
            <a:r>
              <a:rPr lang="tr-TR" dirty="0" err="1"/>
              <a:t>açısından</a:t>
            </a:r>
            <a:r>
              <a:rPr lang="tr-TR" dirty="0"/>
              <a:t> dev boyutlarda sorunlar </a:t>
            </a:r>
            <a:r>
              <a:rPr lang="tr-TR" dirty="0" err="1"/>
              <a:t>doğurmaktadır</a:t>
            </a:r>
            <a:r>
              <a:rPr lang="tr-TR" dirty="0"/>
              <a:t>. </a:t>
            </a:r>
          </a:p>
          <a:p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üretimde</a:t>
            </a:r>
            <a:r>
              <a:rPr lang="tr-TR" dirty="0"/>
              <a:t> otomasyonun artması, </a:t>
            </a:r>
            <a:r>
              <a:rPr lang="tr-TR" dirty="0" err="1"/>
              <a:t>birçok</a:t>
            </a:r>
            <a:r>
              <a:rPr lang="tr-TR" dirty="0"/>
              <a:t> </a:t>
            </a:r>
            <a:r>
              <a:rPr lang="tr-TR" dirty="0" err="1"/>
              <a:t>işin</a:t>
            </a:r>
            <a:r>
              <a:rPr lang="tr-TR" dirty="0"/>
              <a:t> robotlar tarafından </a:t>
            </a:r>
            <a:r>
              <a:rPr lang="tr-TR" dirty="0" err="1"/>
              <a:t>üstlenilmesi</a:t>
            </a:r>
            <a:r>
              <a:rPr lang="tr-TR" dirty="0"/>
              <a:t>, </a:t>
            </a:r>
            <a:r>
              <a:rPr lang="tr-TR" dirty="0" err="1"/>
              <a:t>işin</a:t>
            </a:r>
            <a:r>
              <a:rPr lang="tr-TR" dirty="0"/>
              <a:t> </a:t>
            </a:r>
            <a:r>
              <a:rPr lang="tr-TR" dirty="0" err="1"/>
              <a:t>örgütlenme</a:t>
            </a:r>
            <a:r>
              <a:rPr lang="tr-TR" dirty="0"/>
              <a:t> </a:t>
            </a:r>
            <a:r>
              <a:rPr lang="tr-TR" dirty="0" err="1"/>
              <a:t>biçimindeki</a:t>
            </a:r>
            <a:r>
              <a:rPr lang="tr-TR" dirty="0"/>
              <a:t> </a:t>
            </a:r>
            <a:r>
              <a:rPr lang="tr-TR" dirty="0" err="1"/>
              <a:t>değişiklikler</a:t>
            </a:r>
            <a:r>
              <a:rPr lang="tr-TR" dirty="0"/>
              <a:t> ve belli </a:t>
            </a:r>
            <a:r>
              <a:rPr lang="tr-TR" dirty="0" err="1"/>
              <a:t>işlerin</a:t>
            </a:r>
            <a:r>
              <a:rPr lang="tr-TR" dirty="0"/>
              <a:t> az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ülkelere</a:t>
            </a:r>
            <a:r>
              <a:rPr lang="tr-TR" dirty="0"/>
              <a:t> kaydırılması, ekonomik krizlerin de </a:t>
            </a:r>
            <a:r>
              <a:rPr lang="tr-TR" dirty="0" err="1"/>
              <a:t>küresel</a:t>
            </a:r>
            <a:r>
              <a:rPr lang="tr-TR" dirty="0"/>
              <a:t> boyuta </a:t>
            </a:r>
            <a:r>
              <a:rPr lang="tr-TR" dirty="0" err="1"/>
              <a:t>ulaşması</a:t>
            </a:r>
            <a:r>
              <a:rPr lang="tr-TR" dirty="0"/>
              <a:t> hem </a:t>
            </a:r>
            <a:r>
              <a:rPr lang="tr-TR" dirty="0" err="1"/>
              <a:t>gelişmis</a:t>
            </a:r>
            <a:r>
              <a:rPr lang="tr-TR" dirty="0"/>
              <a:t>̧ </a:t>
            </a:r>
            <a:r>
              <a:rPr lang="tr-TR" dirty="0" err="1"/>
              <a:t>ülkelerde</a:t>
            </a:r>
            <a:r>
              <a:rPr lang="tr-TR" dirty="0"/>
              <a:t> hem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yaygın </a:t>
            </a:r>
            <a:r>
              <a:rPr lang="tr-TR" dirty="0" err="1"/>
              <a:t>işsizliğe</a:t>
            </a:r>
            <a:r>
              <a:rPr lang="tr-TR" dirty="0"/>
              <a:t> yol </a:t>
            </a:r>
            <a:r>
              <a:rPr lang="tr-TR" dirty="0" err="1"/>
              <a:t>açmaktadır</a:t>
            </a:r>
            <a:r>
              <a:rPr lang="tr-TR" dirty="0"/>
              <a:t>. </a:t>
            </a:r>
          </a:p>
          <a:p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</a:t>
            </a:r>
            <a:r>
              <a:rPr lang="tr-TR" dirty="0" err="1"/>
              <a:t>işsizlik</a:t>
            </a:r>
            <a:r>
              <a:rPr lang="tr-TR" dirty="0"/>
              <a:t> hem artmakta hem kalifikasyonların altında istihdam</a:t>
            </a:r>
            <a:r>
              <a:rPr lang="tr-TR" b="1" dirty="0"/>
              <a:t> </a:t>
            </a:r>
            <a:r>
              <a:rPr lang="tr-TR" dirty="0"/>
              <a:t>gibi yeni </a:t>
            </a:r>
            <a:r>
              <a:rPr lang="tr-TR" dirty="0" err="1"/>
              <a:t>biçimler</a:t>
            </a:r>
            <a:r>
              <a:rPr lang="tr-TR" dirty="0"/>
              <a:t> alabilmektedi</a:t>
            </a:r>
            <a:r>
              <a:rPr lang="tr-TR" b="1" dirty="0"/>
              <a:t>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2643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A0D922-EBA0-A74C-9F2F-F99892CB8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Ekonomik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EC344E-C369-3843-8FEA-0FD20CE41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Tüm</a:t>
            </a:r>
            <a:r>
              <a:rPr lang="tr-TR" dirty="0"/>
              <a:t> bunların sonucunda yoksulluk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artmakta ve </a:t>
            </a:r>
            <a:r>
              <a:rPr lang="tr-TR" dirty="0" err="1"/>
              <a:t>derinleşmektedir</a:t>
            </a:r>
            <a:r>
              <a:rPr lang="tr-TR" dirty="0"/>
              <a:t>. Elbette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döneminde</a:t>
            </a:r>
            <a:r>
              <a:rPr lang="tr-TR" dirty="0"/>
              <a:t> de yoksulluk vardır; ancak yine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döneminde</a:t>
            </a:r>
            <a:r>
              <a:rPr lang="tr-TR" dirty="0"/>
              <a:t> yoksullukla </a:t>
            </a:r>
            <a:r>
              <a:rPr lang="tr-TR" dirty="0" err="1"/>
              <a:t>mücadeleye</a:t>
            </a:r>
            <a:r>
              <a:rPr lang="tr-TR" dirty="0"/>
              <a:t> </a:t>
            </a:r>
            <a:r>
              <a:rPr lang="tr-TR" dirty="0" err="1"/>
              <a:t>dönük</a:t>
            </a:r>
            <a:r>
              <a:rPr lang="tr-TR" dirty="0"/>
              <a:t> </a:t>
            </a:r>
            <a:r>
              <a:rPr lang="tr-TR" dirty="0" err="1"/>
              <a:t>güçlu</a:t>
            </a:r>
            <a:r>
              <a:rPr lang="tr-TR" dirty="0"/>
              <a:t>̈ politikalar, bundan da </a:t>
            </a:r>
            <a:r>
              <a:rPr lang="tr-TR" dirty="0" err="1"/>
              <a:t>önemlisi</a:t>
            </a:r>
            <a:r>
              <a:rPr lang="tr-TR" dirty="0"/>
              <a:t> </a:t>
            </a:r>
            <a:r>
              <a:rPr lang="tr-TR" dirty="0" err="1"/>
              <a:t>yoksulluğu</a:t>
            </a:r>
            <a:r>
              <a:rPr lang="tr-TR" dirty="0"/>
              <a:t> bir insanî sorun olarak algılayan yaygın bir zihniyet de mevcuttur. </a:t>
            </a:r>
          </a:p>
          <a:p>
            <a:r>
              <a:rPr lang="tr-TR" dirty="0" err="1"/>
              <a:t>Küreselleşme</a:t>
            </a:r>
            <a:r>
              <a:rPr lang="tr-TR" dirty="0"/>
              <a:t> ile </a:t>
            </a:r>
            <a:r>
              <a:rPr lang="tr-TR" dirty="0" err="1"/>
              <a:t>değişen</a:t>
            </a:r>
            <a:r>
              <a:rPr lang="tr-TR" dirty="0"/>
              <a:t>, yoksullukla </a:t>
            </a:r>
            <a:r>
              <a:rPr lang="tr-TR" dirty="0" err="1"/>
              <a:t>mücadelenin</a:t>
            </a:r>
            <a:r>
              <a:rPr lang="tr-TR" dirty="0"/>
              <a:t> bir </a:t>
            </a:r>
            <a:r>
              <a:rPr lang="tr-TR" dirty="0" err="1"/>
              <a:t>öncelik</a:t>
            </a:r>
            <a:r>
              <a:rPr lang="tr-TR" dirty="0"/>
              <a:t> olmaktan </a:t>
            </a:r>
            <a:r>
              <a:rPr lang="tr-TR" dirty="0" err="1"/>
              <a:t>çıkması</a:t>
            </a:r>
            <a:r>
              <a:rPr lang="tr-TR" dirty="0"/>
              <a:t> ve bunun insanî &amp; </a:t>
            </a:r>
            <a:r>
              <a:rPr lang="tr-TR" dirty="0" err="1"/>
              <a:t>ahlâki</a:t>
            </a:r>
            <a:r>
              <a:rPr lang="tr-TR" dirty="0"/>
              <a:t>̂ bir sorun olarak algılanmamasıdır. </a:t>
            </a:r>
          </a:p>
          <a:p>
            <a:r>
              <a:rPr lang="tr-TR" dirty="0"/>
              <a:t>Sermayeyi, arzı ya da </a:t>
            </a:r>
            <a:r>
              <a:rPr lang="tr-TR" dirty="0" err="1"/>
              <a:t>üretimi</a:t>
            </a:r>
            <a:r>
              <a:rPr lang="tr-TR" dirty="0"/>
              <a:t> merkeze alan bu ekonomi politikaları, insanların reel </a:t>
            </a:r>
            <a:r>
              <a:rPr lang="tr-TR" dirty="0" err="1"/>
              <a:t>ücretlerindeki</a:t>
            </a:r>
            <a:r>
              <a:rPr lang="tr-TR" dirty="0"/>
              <a:t> </a:t>
            </a:r>
            <a:r>
              <a:rPr lang="tr-TR" dirty="0" err="1"/>
              <a:t>düşüs</a:t>
            </a:r>
            <a:r>
              <a:rPr lang="tr-TR" dirty="0"/>
              <a:t>̧ nedeniyle talep ya da </a:t>
            </a:r>
            <a:r>
              <a:rPr lang="tr-TR" dirty="0" err="1"/>
              <a:t>tüketimde</a:t>
            </a:r>
            <a:r>
              <a:rPr lang="tr-TR" dirty="0"/>
              <a:t> </a:t>
            </a:r>
            <a:r>
              <a:rPr lang="tr-TR" dirty="0" err="1"/>
              <a:t>dengesizliğe</a:t>
            </a:r>
            <a:r>
              <a:rPr lang="tr-TR" dirty="0"/>
              <a:t> yol </a:t>
            </a:r>
            <a:r>
              <a:rPr lang="tr-TR" dirty="0" err="1"/>
              <a:t>açmakta</a:t>
            </a:r>
            <a:r>
              <a:rPr lang="tr-TR" dirty="0"/>
              <a:t> ve ekonomiler bu dengesizlik sonucu sık sık krize girmektedir; </a:t>
            </a:r>
          </a:p>
          <a:p>
            <a:r>
              <a:rPr lang="tr-TR" dirty="0"/>
              <a:t>Üstelik ulusal ekonomiler birbirine </a:t>
            </a:r>
            <a:r>
              <a:rPr lang="tr-TR" dirty="0" err="1"/>
              <a:t>geçmiştekinden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daha sıkı </a:t>
            </a:r>
            <a:r>
              <a:rPr lang="tr-TR" dirty="0" err="1"/>
              <a:t>bağlarla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</a:t>
            </a:r>
            <a:r>
              <a:rPr lang="tr-TR" dirty="0" err="1"/>
              <a:t>olduğundan</a:t>
            </a:r>
            <a:r>
              <a:rPr lang="tr-TR" dirty="0"/>
              <a:t> bu krizler kısa </a:t>
            </a:r>
            <a:r>
              <a:rPr lang="tr-TR" dirty="0" err="1"/>
              <a:t>sürede</a:t>
            </a:r>
            <a:r>
              <a:rPr lang="tr-TR" dirty="0"/>
              <a:t>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ölçeğinde</a:t>
            </a:r>
            <a:r>
              <a:rPr lang="tr-TR" dirty="0"/>
              <a:t> ekonomik kriz </a:t>
            </a:r>
            <a:r>
              <a:rPr lang="tr-TR" dirty="0" err="1"/>
              <a:t>görünümu</a:t>
            </a:r>
            <a:r>
              <a:rPr lang="tr-TR" dirty="0"/>
              <a:t>̈ almaktadır.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9469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35DCDB-78E0-EC4F-9830-91BAC1046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Küreselleşme ve Ekonomik Sonuçlar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0E02B7-3F5E-7A44-97EC-0E35FE55E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̧’</a:t>
            </a:r>
            <a:r>
              <a:rPr lang="tr-TR" dirty="0" err="1"/>
              <a:t>ın</a:t>
            </a:r>
            <a:r>
              <a:rPr lang="tr-TR" dirty="0"/>
              <a:t> </a:t>
            </a:r>
            <a:r>
              <a:rPr lang="tr-TR" dirty="0" err="1"/>
              <a:t>görece</a:t>
            </a:r>
            <a:r>
              <a:rPr lang="tr-TR" dirty="0"/>
              <a:t> belirli, kurallı, sadakate dayalı ve </a:t>
            </a:r>
            <a:r>
              <a:rPr lang="tr-TR" dirty="0" err="1"/>
              <a:t>güvenli</a:t>
            </a:r>
            <a:r>
              <a:rPr lang="tr-TR" dirty="0"/>
              <a:t> yapısından; belirsiz, kuralsız, riskli daha “serbest” bir yapıya </a:t>
            </a:r>
            <a:r>
              <a:rPr lang="tr-TR" dirty="0" err="1"/>
              <a:t>doğru</a:t>
            </a:r>
            <a:r>
              <a:rPr lang="tr-TR" dirty="0"/>
              <a:t> kaymaktadır.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032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354C35-B219-8942-B976-97C5A1C0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32A523-00E9-DE47-8116-CE91953EC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Toplumsal </a:t>
            </a:r>
            <a:r>
              <a:rPr lang="tr-TR" dirty="0" err="1"/>
              <a:t>açıdan</a:t>
            </a:r>
            <a:r>
              <a:rPr lang="tr-TR" dirty="0"/>
              <a:t>, </a:t>
            </a:r>
            <a:r>
              <a:rPr lang="tr-TR" dirty="0" err="1"/>
              <a:t>tüm</a:t>
            </a:r>
            <a:r>
              <a:rPr lang="tr-TR" dirty="0"/>
              <a:t> bu ekonomi politikaları sonucu artan </a:t>
            </a:r>
            <a:r>
              <a:rPr lang="tr-TR" dirty="0" err="1"/>
              <a:t>işsizlik</a:t>
            </a:r>
            <a:r>
              <a:rPr lang="tr-TR" dirty="0"/>
              <a:t>, </a:t>
            </a:r>
            <a:r>
              <a:rPr lang="tr-TR" dirty="0" err="1"/>
              <a:t>yoksullaşma</a:t>
            </a:r>
            <a:r>
              <a:rPr lang="tr-TR" dirty="0"/>
              <a:t> ve gelir </a:t>
            </a:r>
            <a:r>
              <a:rPr lang="tr-TR" dirty="0" err="1"/>
              <a:t>dağılımının</a:t>
            </a:r>
            <a:r>
              <a:rPr lang="tr-TR" dirty="0"/>
              <a:t> bozulması gibi etkenler ciddi toplumsal maliyetler </a:t>
            </a:r>
            <a:r>
              <a:rPr lang="tr-TR" dirty="0" err="1"/>
              <a:t>doğurmakta</a:t>
            </a:r>
            <a:r>
              <a:rPr lang="tr-TR" dirty="0"/>
              <a:t> ve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döneminin</a:t>
            </a:r>
            <a:r>
              <a:rPr lang="tr-TR" dirty="0"/>
              <a:t> yaygın orta sınıflarını daraltarak sınıfsal yapıyı </a:t>
            </a:r>
            <a:r>
              <a:rPr lang="tr-TR" dirty="0" err="1"/>
              <a:t>değiştirmektedir</a:t>
            </a:r>
            <a:r>
              <a:rPr lang="tr-TR" dirty="0"/>
              <a:t>. </a:t>
            </a:r>
          </a:p>
          <a:p>
            <a:r>
              <a:rPr lang="tr-TR" dirty="0"/>
              <a:t>Öte yandan sistemden </a:t>
            </a:r>
            <a:r>
              <a:rPr lang="tr-TR" dirty="0" err="1"/>
              <a:t>dışlanma</a:t>
            </a:r>
            <a:r>
              <a:rPr lang="tr-TR" dirty="0"/>
              <a:t> tehlikesi ile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karşıya</a:t>
            </a:r>
            <a:r>
              <a:rPr lang="tr-TR" dirty="0"/>
              <a:t> kalan </a:t>
            </a:r>
            <a:r>
              <a:rPr lang="tr-TR" dirty="0" err="1"/>
              <a:t>çaresiz</a:t>
            </a:r>
            <a:r>
              <a:rPr lang="tr-TR" dirty="0"/>
              <a:t> kent yoksulları, hayatta kalma </a:t>
            </a:r>
            <a:r>
              <a:rPr lang="tr-TR" dirty="0" err="1"/>
              <a:t>savaşı</a:t>
            </a:r>
            <a:r>
              <a:rPr lang="tr-TR" dirty="0"/>
              <a:t> verirken kentlerde ciddi </a:t>
            </a:r>
            <a:r>
              <a:rPr lang="tr-TR" dirty="0" err="1"/>
              <a:t>güvenlik</a:t>
            </a:r>
            <a:r>
              <a:rPr lang="tr-TR" dirty="0"/>
              <a:t> sorunları </a:t>
            </a:r>
            <a:r>
              <a:rPr lang="tr-TR" dirty="0" err="1"/>
              <a:t>doğmaktadır</a:t>
            </a:r>
            <a:r>
              <a:rPr lang="tr-TR" dirty="0"/>
              <a:t>. </a:t>
            </a:r>
          </a:p>
          <a:p>
            <a:r>
              <a:rPr lang="tr-TR" dirty="0" err="1"/>
              <a:t>Birçok</a:t>
            </a:r>
            <a:r>
              <a:rPr lang="tr-TR" dirty="0"/>
              <a:t> ulus </a:t>
            </a:r>
            <a:r>
              <a:rPr lang="tr-TR" dirty="0" err="1"/>
              <a:t>üstu</a:t>
            </a:r>
            <a:r>
              <a:rPr lang="tr-TR" dirty="0"/>
              <a:t>̈ </a:t>
            </a:r>
            <a:r>
              <a:rPr lang="tr-TR" dirty="0" err="1"/>
              <a:t>şirketin</a:t>
            </a:r>
            <a:r>
              <a:rPr lang="tr-TR" dirty="0"/>
              <a:t> </a:t>
            </a:r>
            <a:r>
              <a:rPr lang="tr-TR" dirty="0" err="1"/>
              <a:t>dünyanın</a:t>
            </a:r>
            <a:r>
              <a:rPr lang="tr-TR" dirty="0"/>
              <a:t> </a:t>
            </a:r>
            <a:r>
              <a:rPr lang="tr-TR" dirty="0" err="1"/>
              <a:t>dört</a:t>
            </a:r>
            <a:r>
              <a:rPr lang="tr-TR" dirty="0"/>
              <a:t> bir yanında </a:t>
            </a:r>
            <a:r>
              <a:rPr lang="tr-TR" dirty="0" err="1"/>
              <a:t>etkinliğe</a:t>
            </a:r>
            <a:r>
              <a:rPr lang="tr-TR" dirty="0"/>
              <a:t> </a:t>
            </a:r>
            <a:r>
              <a:rPr lang="tr-TR" dirty="0" err="1"/>
              <a:t>geçmesiyle</a:t>
            </a:r>
            <a:r>
              <a:rPr lang="tr-TR" dirty="0"/>
              <a:t> birlikte insanlar da bu </a:t>
            </a:r>
            <a:r>
              <a:rPr lang="tr-TR" dirty="0" err="1"/>
              <a:t>büyük</a:t>
            </a:r>
            <a:r>
              <a:rPr lang="tr-TR" dirty="0"/>
              <a:t> uluslararası sermayeyi takip etmektedir. </a:t>
            </a:r>
          </a:p>
          <a:p>
            <a:r>
              <a:rPr lang="tr-TR" dirty="0" err="1"/>
              <a:t>Büyük</a:t>
            </a:r>
            <a:r>
              <a:rPr lang="tr-TR" dirty="0"/>
              <a:t> </a:t>
            </a:r>
            <a:r>
              <a:rPr lang="tr-TR" dirty="0" err="1"/>
              <a:t>şirketlerin</a:t>
            </a:r>
            <a:r>
              <a:rPr lang="tr-TR" dirty="0"/>
              <a:t> son derece nitelikli </a:t>
            </a:r>
            <a:r>
              <a:rPr lang="tr-TR" dirty="0" err="1"/>
              <a:t>yönetici</a:t>
            </a:r>
            <a:r>
              <a:rPr lang="tr-TR" dirty="0"/>
              <a:t> ve </a:t>
            </a:r>
            <a:r>
              <a:rPr lang="tr-TR" dirty="0" err="1"/>
              <a:t>mühendis</a:t>
            </a:r>
            <a:r>
              <a:rPr lang="tr-TR" dirty="0"/>
              <a:t> kadrolarının yanı sıra sistemden </a:t>
            </a:r>
            <a:r>
              <a:rPr lang="tr-TR" dirty="0" err="1"/>
              <a:t>dışlanmamak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iş arayan, tarım politikalarının sarsılmasıyla </a:t>
            </a:r>
            <a:r>
              <a:rPr lang="tr-TR" dirty="0" err="1"/>
              <a:t>köyünden</a:t>
            </a:r>
            <a:r>
              <a:rPr lang="tr-TR" dirty="0"/>
              <a:t> ayrılmak zorunda kalan ya da sistemin </a:t>
            </a:r>
            <a:r>
              <a:rPr lang="tr-TR" dirty="0" err="1"/>
              <a:t>getirdiği</a:t>
            </a:r>
            <a:r>
              <a:rPr lang="tr-TR" dirty="0"/>
              <a:t> yeni siyasal- toplumsal </a:t>
            </a:r>
            <a:r>
              <a:rPr lang="tr-TR" dirty="0" err="1"/>
              <a:t>çalkantılarla</a:t>
            </a:r>
            <a:r>
              <a:rPr lang="tr-TR" dirty="0"/>
              <a:t> yerinden yurdundan olan </a:t>
            </a:r>
            <a:r>
              <a:rPr lang="tr-TR" dirty="0" err="1"/>
              <a:t>büyük</a:t>
            </a:r>
            <a:r>
              <a:rPr lang="tr-TR" dirty="0"/>
              <a:t> yoksul kitleler de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yüzeyinde</a:t>
            </a:r>
            <a:r>
              <a:rPr lang="tr-TR" dirty="0"/>
              <a:t> artık daha </a:t>
            </a:r>
            <a:r>
              <a:rPr lang="tr-TR" dirty="0" err="1"/>
              <a:t>çok</a:t>
            </a:r>
            <a:r>
              <a:rPr lang="tr-TR" dirty="0"/>
              <a:t> hareket etmektedir. Dünya </a:t>
            </a:r>
            <a:r>
              <a:rPr lang="tr-TR" dirty="0" err="1"/>
              <a:t>ölçeğinde</a:t>
            </a:r>
            <a:r>
              <a:rPr lang="tr-TR" dirty="0"/>
              <a:t> </a:t>
            </a:r>
            <a:r>
              <a:rPr lang="tr-TR" dirty="0" err="1"/>
              <a:t>göc</a:t>
            </a:r>
            <a:r>
              <a:rPr lang="tr-TR" dirty="0"/>
              <a:t>̧ artmaktadır.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5359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B33E4B-A739-B347-B98A-11DBC0DC7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1AC721-2EEC-B948-853F-16FA5E9A9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Ekonomik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küresel</a:t>
            </a:r>
            <a:r>
              <a:rPr lang="tr-TR" dirty="0"/>
              <a:t> kent </a:t>
            </a:r>
            <a:r>
              <a:rPr lang="tr-TR" dirty="0" err="1"/>
              <a:t>dediğimiz</a:t>
            </a:r>
            <a:r>
              <a:rPr lang="tr-TR" dirty="0"/>
              <a:t> yeni bir </a:t>
            </a:r>
            <a:r>
              <a:rPr lang="tr-TR" dirty="0" err="1"/>
              <a:t>yerleşim</a:t>
            </a:r>
            <a:r>
              <a:rPr lang="tr-TR" dirty="0"/>
              <a:t> tipi </a:t>
            </a:r>
            <a:r>
              <a:rPr lang="tr-TR" dirty="0" err="1"/>
              <a:t>doğurmuştur</a:t>
            </a:r>
            <a:r>
              <a:rPr lang="tr-TR" dirty="0"/>
              <a:t>. Bunlar </a:t>
            </a:r>
            <a:r>
              <a:rPr lang="tr-TR" dirty="0" err="1"/>
              <a:t>küresel</a:t>
            </a:r>
            <a:r>
              <a:rPr lang="tr-TR" dirty="0"/>
              <a:t> ekonomi sisteminde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düğüm</a:t>
            </a:r>
            <a:r>
              <a:rPr lang="tr-TR" dirty="0"/>
              <a:t> noktası </a:t>
            </a:r>
            <a:r>
              <a:rPr lang="tr-TR" dirty="0" err="1"/>
              <a:t>teşkil</a:t>
            </a:r>
            <a:r>
              <a:rPr lang="tr-TR" dirty="0"/>
              <a:t> eden kentlerdir. </a:t>
            </a:r>
          </a:p>
          <a:p>
            <a:r>
              <a:rPr lang="tr-TR" dirty="0"/>
              <a:t>Bilgi teknolojilerinin ve bilgi </a:t>
            </a:r>
            <a:r>
              <a:rPr lang="tr-TR" dirty="0" err="1"/>
              <a:t>akışının</a:t>
            </a:r>
            <a:r>
              <a:rPr lang="tr-TR" dirty="0"/>
              <a:t> </a:t>
            </a:r>
            <a:r>
              <a:rPr lang="tr-TR" dirty="0" err="1"/>
              <a:t>yaygınlaşması</a:t>
            </a:r>
            <a:r>
              <a:rPr lang="tr-TR" dirty="0"/>
              <a:t> hem toplumsal anlamda bilgiyi en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değer</a:t>
            </a:r>
            <a:r>
              <a:rPr lang="tr-TR" dirty="0"/>
              <a:t> </a:t>
            </a:r>
            <a:r>
              <a:rPr lang="tr-TR" dirty="0" err="1"/>
              <a:t>hâline</a:t>
            </a:r>
            <a:r>
              <a:rPr lang="tr-TR" dirty="0"/>
              <a:t> </a:t>
            </a:r>
            <a:r>
              <a:rPr lang="tr-TR" dirty="0" err="1"/>
              <a:t>getirmis</a:t>
            </a:r>
            <a:r>
              <a:rPr lang="tr-TR" dirty="0"/>
              <a:t>̧ hem de ulus </a:t>
            </a:r>
            <a:r>
              <a:rPr lang="tr-TR" dirty="0" err="1"/>
              <a:t>üstu</a:t>
            </a:r>
            <a:r>
              <a:rPr lang="tr-TR" dirty="0"/>
              <a:t>̈ </a:t>
            </a:r>
            <a:r>
              <a:rPr lang="tr-TR" dirty="0" err="1"/>
              <a:t>şirketlerin</a:t>
            </a:r>
            <a:r>
              <a:rPr lang="tr-TR" dirty="0"/>
              <a:t> merkezlerini ve </a:t>
            </a:r>
            <a:r>
              <a:rPr lang="tr-TR" dirty="0" err="1"/>
              <a:t>söz</a:t>
            </a:r>
            <a:r>
              <a:rPr lang="tr-TR" dirty="0"/>
              <a:t> konusu hizmet ve teknolojileri </a:t>
            </a:r>
            <a:r>
              <a:rPr lang="tr-TR" dirty="0" err="1"/>
              <a:t>bünyesinde</a:t>
            </a:r>
            <a:r>
              <a:rPr lang="tr-TR" dirty="0"/>
              <a:t> barındırabilen bazı kentleri </a:t>
            </a:r>
            <a:r>
              <a:rPr lang="tr-TR" dirty="0" err="1"/>
              <a:t>diğerlerinin</a:t>
            </a:r>
            <a:r>
              <a:rPr lang="tr-TR" dirty="0"/>
              <a:t> </a:t>
            </a:r>
            <a:r>
              <a:rPr lang="tr-TR" dirty="0" err="1"/>
              <a:t>önüne</a:t>
            </a:r>
            <a:r>
              <a:rPr lang="tr-TR" dirty="0"/>
              <a:t> </a:t>
            </a:r>
            <a:r>
              <a:rPr lang="tr-TR" dirty="0" err="1"/>
              <a:t>geçirmiştir</a:t>
            </a:r>
            <a:r>
              <a:rPr lang="tr-TR" dirty="0"/>
              <a:t>. </a:t>
            </a:r>
          </a:p>
          <a:p>
            <a:r>
              <a:rPr lang="tr-TR" dirty="0"/>
              <a:t>Kentler arasında da </a:t>
            </a:r>
            <a:r>
              <a:rPr lang="tr-TR" dirty="0" err="1"/>
              <a:t>küresel</a:t>
            </a:r>
            <a:r>
              <a:rPr lang="tr-TR" dirty="0"/>
              <a:t> rekabet </a:t>
            </a:r>
            <a:r>
              <a:rPr lang="tr-TR" dirty="0" err="1"/>
              <a:t>yükselmekte</a:t>
            </a:r>
            <a:r>
              <a:rPr lang="tr-TR" dirty="0"/>
              <a:t> ve kentler uluslararası sermayeyi kendine </a:t>
            </a:r>
            <a:r>
              <a:rPr lang="tr-TR" dirty="0" err="1"/>
              <a:t>çekebilecek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ve </a:t>
            </a:r>
            <a:r>
              <a:rPr lang="tr-TR" dirty="0" err="1"/>
              <a:t>ulaşım</a:t>
            </a:r>
            <a:r>
              <a:rPr lang="tr-TR" dirty="0"/>
              <a:t> altyapısı, </a:t>
            </a:r>
            <a:r>
              <a:rPr lang="tr-TR" dirty="0" err="1"/>
              <a:t>lüks</a:t>
            </a:r>
            <a:r>
              <a:rPr lang="tr-TR" dirty="0"/>
              <a:t> konut ve otel vb. hizmetleri sunmak </a:t>
            </a:r>
            <a:r>
              <a:rPr lang="tr-TR" dirty="0" err="1"/>
              <a:t>üzere</a:t>
            </a:r>
            <a:r>
              <a:rPr lang="tr-TR" dirty="0"/>
              <a:t> tasarlanmaktadır. </a:t>
            </a:r>
          </a:p>
          <a:p>
            <a:r>
              <a:rPr lang="tr-TR" dirty="0"/>
              <a:t>Kenti tanımlayan </a:t>
            </a:r>
            <a:r>
              <a:rPr lang="tr-TR" dirty="0" err="1"/>
              <a:t>geçmişteki</a:t>
            </a:r>
            <a:r>
              <a:rPr lang="tr-TR" dirty="0"/>
              <a:t> gibi </a:t>
            </a:r>
            <a:r>
              <a:rPr lang="tr-TR" dirty="0" err="1"/>
              <a:t>barındırdığı</a:t>
            </a:r>
            <a:r>
              <a:rPr lang="tr-TR" dirty="0"/>
              <a:t> </a:t>
            </a:r>
            <a:r>
              <a:rPr lang="tr-TR" dirty="0" err="1"/>
              <a:t>nüfus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, </a:t>
            </a:r>
            <a:r>
              <a:rPr lang="tr-TR" dirty="0" err="1"/>
              <a:t>sunduğu</a:t>
            </a:r>
            <a:r>
              <a:rPr lang="tr-TR" dirty="0"/>
              <a:t> hizmetlerdir.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014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F19B09-7F5E-2C4E-9DE1-BED17626F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KÜRESELLEŞME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241DB5-43B4-284D-824B-B78ED31C0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Bugün</a:t>
            </a:r>
            <a:r>
              <a:rPr lang="tr-TR" dirty="0"/>
              <a:t> “</a:t>
            </a:r>
            <a:r>
              <a:rPr lang="tr-TR" dirty="0" err="1"/>
              <a:t>küreselleşme</a:t>
            </a:r>
            <a:r>
              <a:rPr lang="tr-TR" dirty="0"/>
              <a:t>” </a:t>
            </a:r>
            <a:r>
              <a:rPr lang="tr-TR" dirty="0" err="1"/>
              <a:t>günlük</a:t>
            </a:r>
            <a:r>
              <a:rPr lang="tr-TR" dirty="0"/>
              <a:t> hayatta ya da kamusal </a:t>
            </a:r>
            <a:r>
              <a:rPr lang="tr-TR" dirty="0" err="1"/>
              <a:t>tartışmada</a:t>
            </a:r>
            <a:r>
              <a:rPr lang="tr-TR" dirty="0"/>
              <a:t> en sık </a:t>
            </a:r>
            <a:r>
              <a:rPr lang="tr-TR" dirty="0" err="1"/>
              <a:t>başvurulan</a:t>
            </a:r>
            <a:r>
              <a:rPr lang="tr-TR" dirty="0"/>
              <a:t> kavramlardan biridir. </a:t>
            </a:r>
          </a:p>
          <a:p>
            <a:endParaRPr lang="tr-TR" dirty="0"/>
          </a:p>
          <a:p>
            <a:r>
              <a:rPr lang="tr-TR" dirty="0"/>
              <a:t>Uluslararası düzlemde yaygınlaşmış iktisadi etkinliklerin işlevsel anlamda birbirlerine eklemlenmesi olarak sözlükte tanımlanmaktadır.</a:t>
            </a:r>
          </a:p>
          <a:p>
            <a:endParaRPr lang="tr-TR" dirty="0"/>
          </a:p>
          <a:p>
            <a:r>
              <a:rPr lang="tr-TR" dirty="0"/>
              <a:t>Sosyal bilimlerde genel kanının aksine küreselleşmenin de üzerinde net bir tanım yapılamamaktadır.</a:t>
            </a:r>
          </a:p>
        </p:txBody>
      </p:sp>
    </p:spTree>
    <p:extLst>
      <p:ext uri="{BB962C8B-B14F-4D97-AF65-F5344CB8AC3E}">
        <p14:creationId xmlns:p14="http://schemas.microsoft.com/office/powerpoint/2010/main" val="398257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DEA966-742B-C840-82B1-E76EF188A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76FE3-C545-634E-99C4-1F1B98E75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Mevcut </a:t>
            </a:r>
            <a:r>
              <a:rPr lang="tr-TR" dirty="0" err="1"/>
              <a:t>işgücu</a:t>
            </a:r>
            <a:r>
              <a:rPr lang="tr-TR" dirty="0"/>
              <a:t>̈ </a:t>
            </a:r>
            <a:r>
              <a:rPr lang="tr-TR" dirty="0" err="1"/>
              <a:t>içinde</a:t>
            </a:r>
            <a:r>
              <a:rPr lang="tr-TR" dirty="0"/>
              <a:t>, artan </a:t>
            </a:r>
            <a:r>
              <a:rPr lang="tr-TR" dirty="0" err="1"/>
              <a:t>yoksulluğa</a:t>
            </a:r>
            <a:r>
              <a:rPr lang="tr-TR" dirty="0"/>
              <a:t> </a:t>
            </a:r>
            <a:r>
              <a:rPr lang="tr-TR" dirty="0" err="1"/>
              <a:t>rağmen</a:t>
            </a:r>
            <a:r>
              <a:rPr lang="tr-TR" dirty="0"/>
              <a:t>, </a:t>
            </a:r>
            <a:r>
              <a:rPr lang="tr-TR" dirty="0" err="1"/>
              <a:t>uzmanlaşmıs</a:t>
            </a:r>
            <a:r>
              <a:rPr lang="tr-TR" dirty="0"/>
              <a:t>̧ bilgiye sahip ve geliri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yüksek</a:t>
            </a:r>
            <a:r>
              <a:rPr lang="tr-TR" dirty="0"/>
              <a:t> </a:t>
            </a:r>
            <a:r>
              <a:rPr lang="tr-TR" dirty="0" err="1"/>
              <a:t>küçük</a:t>
            </a:r>
            <a:r>
              <a:rPr lang="tr-TR" dirty="0"/>
              <a:t> bir uluslararası profesyonel kesim </a:t>
            </a:r>
            <a:r>
              <a:rPr lang="tr-TR" dirty="0" err="1"/>
              <a:t>önem</a:t>
            </a:r>
            <a:r>
              <a:rPr lang="tr-TR" dirty="0"/>
              <a:t> </a:t>
            </a:r>
            <a:r>
              <a:rPr lang="tr-TR" dirty="0" err="1"/>
              <a:t>kazanmıs</a:t>
            </a:r>
            <a:r>
              <a:rPr lang="tr-TR" dirty="0"/>
              <a:t>̧ ve bu kesimin </a:t>
            </a:r>
            <a:r>
              <a:rPr lang="tr-TR" dirty="0" err="1"/>
              <a:t>söz</a:t>
            </a:r>
            <a:r>
              <a:rPr lang="tr-TR" dirty="0"/>
              <a:t> konusu kentler arasındaki </a:t>
            </a:r>
            <a:r>
              <a:rPr lang="tr-TR" dirty="0" err="1"/>
              <a:t>dolaşımı</a:t>
            </a:r>
            <a:r>
              <a:rPr lang="tr-TR" dirty="0"/>
              <a:t> </a:t>
            </a:r>
            <a:r>
              <a:rPr lang="tr-TR" dirty="0" err="1"/>
              <a:t>artmıştır</a:t>
            </a:r>
            <a:r>
              <a:rPr lang="tr-TR" dirty="0"/>
              <a:t>. </a:t>
            </a:r>
          </a:p>
          <a:p>
            <a:r>
              <a:rPr lang="tr-TR" dirty="0" err="1"/>
              <a:t>Küresel</a:t>
            </a:r>
            <a:r>
              <a:rPr lang="tr-TR" dirty="0"/>
              <a:t> kentler aynı zamanda, gittikleri kentlerin </a:t>
            </a:r>
            <a:r>
              <a:rPr lang="tr-TR" dirty="0" err="1"/>
              <a:t>değerini</a:t>
            </a:r>
            <a:r>
              <a:rPr lang="tr-TR" dirty="0"/>
              <a:t> artıran bu kesimin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kültürel</a:t>
            </a:r>
            <a:r>
              <a:rPr lang="tr-TR" dirty="0"/>
              <a:t> </a:t>
            </a:r>
            <a:r>
              <a:rPr lang="tr-TR" dirty="0" err="1"/>
              <a:t>tüketim</a:t>
            </a:r>
            <a:r>
              <a:rPr lang="tr-TR" dirty="0"/>
              <a:t> taleplerine, </a:t>
            </a:r>
            <a:r>
              <a:rPr lang="tr-TR" dirty="0" err="1"/>
              <a:t>yüksek</a:t>
            </a:r>
            <a:r>
              <a:rPr lang="tr-TR" dirty="0"/>
              <a:t> kalite </a:t>
            </a:r>
            <a:r>
              <a:rPr lang="tr-TR" dirty="0" err="1"/>
              <a:t>açısından</a:t>
            </a:r>
            <a:r>
              <a:rPr lang="tr-TR" dirty="0"/>
              <a:t> belli oranda </a:t>
            </a:r>
            <a:r>
              <a:rPr lang="tr-TR" dirty="0" err="1"/>
              <a:t>standartlaştırılmıs</a:t>
            </a:r>
            <a:r>
              <a:rPr lang="tr-TR" dirty="0"/>
              <a:t>̧, ancak </a:t>
            </a:r>
            <a:r>
              <a:rPr lang="tr-TR" dirty="0" err="1"/>
              <a:t>içerik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yerel tatlar da </a:t>
            </a:r>
            <a:r>
              <a:rPr lang="tr-TR" dirty="0" err="1"/>
              <a:t>taşıyarak</a:t>
            </a:r>
            <a:r>
              <a:rPr lang="tr-TR" dirty="0"/>
              <a:t> </a:t>
            </a:r>
            <a:r>
              <a:rPr lang="tr-TR" dirty="0" err="1"/>
              <a:t>farklılaşan</a:t>
            </a:r>
            <a:r>
              <a:rPr lang="tr-TR" dirty="0"/>
              <a:t> </a:t>
            </a:r>
            <a:r>
              <a:rPr lang="tr-TR" dirty="0" err="1"/>
              <a:t>ürünlerle</a:t>
            </a:r>
            <a:r>
              <a:rPr lang="tr-TR" dirty="0"/>
              <a:t> yanıt verebilen </a:t>
            </a:r>
            <a:r>
              <a:rPr lang="tr-TR" dirty="0" err="1"/>
              <a:t>mekânlardır</a:t>
            </a:r>
            <a:r>
              <a:rPr lang="tr-TR" dirty="0"/>
              <a:t>. </a:t>
            </a:r>
          </a:p>
          <a:p>
            <a:r>
              <a:rPr lang="tr-TR" dirty="0" err="1"/>
              <a:t>Böylece</a:t>
            </a:r>
            <a:r>
              <a:rPr lang="tr-TR" dirty="0"/>
              <a:t> kent </a:t>
            </a:r>
            <a:r>
              <a:rPr lang="tr-TR" dirty="0" err="1"/>
              <a:t>içinde</a:t>
            </a:r>
            <a:r>
              <a:rPr lang="tr-TR" dirty="0"/>
              <a:t> belli </a:t>
            </a:r>
            <a:r>
              <a:rPr lang="tr-TR" dirty="0" err="1"/>
              <a:t>bölgeler</a:t>
            </a:r>
            <a:r>
              <a:rPr lang="tr-TR" dirty="0"/>
              <a:t> restore edilerek, </a:t>
            </a:r>
            <a:r>
              <a:rPr lang="tr-TR" dirty="0" err="1"/>
              <a:t>başka</a:t>
            </a:r>
            <a:r>
              <a:rPr lang="tr-TR" dirty="0"/>
              <a:t> bir </a:t>
            </a:r>
            <a:r>
              <a:rPr lang="tr-TR" dirty="0" err="1"/>
              <a:t>deyişle</a:t>
            </a:r>
            <a:r>
              <a:rPr lang="tr-TR" dirty="0"/>
              <a:t> “</a:t>
            </a:r>
            <a:r>
              <a:rPr lang="tr-TR" dirty="0" err="1"/>
              <a:t>mutenalaştırılarak</a:t>
            </a:r>
            <a:r>
              <a:rPr lang="tr-TR" dirty="0"/>
              <a:t>” bu kesimin, kendini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sınıf ve toplumsal gruplardan </a:t>
            </a:r>
            <a:r>
              <a:rPr lang="tr-TR" dirty="0" err="1"/>
              <a:t>farklılaştırmak</a:t>
            </a:r>
            <a:r>
              <a:rPr lang="tr-TR" dirty="0"/>
              <a:t> isteyen </a:t>
            </a:r>
            <a:r>
              <a:rPr lang="tr-TR" dirty="0" err="1"/>
              <a:t>seçkin</a:t>
            </a:r>
            <a:r>
              <a:rPr lang="tr-TR" dirty="0"/>
              <a:t> zevklerine hitap eden, farklı, </a:t>
            </a:r>
            <a:r>
              <a:rPr lang="tr-TR" dirty="0" err="1"/>
              <a:t>değişik</a:t>
            </a:r>
            <a:r>
              <a:rPr lang="tr-TR" dirty="0"/>
              <a:t> </a:t>
            </a:r>
            <a:r>
              <a:rPr lang="tr-TR" dirty="0" err="1"/>
              <a:t>ürünler</a:t>
            </a:r>
            <a:r>
              <a:rPr lang="tr-TR" dirty="0"/>
              <a:t> </a:t>
            </a:r>
            <a:r>
              <a:rPr lang="tr-TR" dirty="0" err="1"/>
              <a:t>hâline</a:t>
            </a:r>
            <a:r>
              <a:rPr lang="tr-TR" dirty="0"/>
              <a:t> getirilmektedir. </a:t>
            </a:r>
          </a:p>
          <a:p>
            <a:r>
              <a:rPr lang="tr-TR" dirty="0"/>
              <a:t>Bu </a:t>
            </a:r>
            <a:r>
              <a:rPr lang="tr-TR" dirty="0" err="1"/>
              <a:t>dönüşüm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toplumsal sınıflar gelir kadar, zevk ve </a:t>
            </a:r>
            <a:r>
              <a:rPr lang="tr-TR" dirty="0" err="1"/>
              <a:t>yaşam</a:t>
            </a:r>
            <a:r>
              <a:rPr lang="tr-TR" dirty="0"/>
              <a:t> </a:t>
            </a:r>
            <a:r>
              <a:rPr lang="tr-TR" dirty="0" err="1"/>
              <a:t>biçimi</a:t>
            </a:r>
            <a:r>
              <a:rPr lang="tr-TR" dirty="0"/>
              <a:t> etrafında da </a:t>
            </a:r>
            <a:r>
              <a:rPr lang="tr-TR" dirty="0" err="1"/>
              <a:t>oluşmaktadır</a:t>
            </a:r>
            <a:r>
              <a:rPr lang="tr-TR" dirty="0"/>
              <a:t> ve </a:t>
            </a:r>
            <a:r>
              <a:rPr lang="tr-TR" dirty="0" err="1"/>
              <a:t>farklılaşan</a:t>
            </a:r>
            <a:r>
              <a:rPr lang="tr-TR" dirty="0"/>
              <a:t> </a:t>
            </a:r>
            <a:r>
              <a:rPr lang="tr-TR" dirty="0" err="1"/>
              <a:t>yaşam</a:t>
            </a:r>
            <a:r>
              <a:rPr lang="tr-TR" dirty="0"/>
              <a:t> </a:t>
            </a:r>
            <a:r>
              <a:rPr lang="tr-TR" dirty="0" err="1"/>
              <a:t>biçimleri</a:t>
            </a:r>
            <a:r>
              <a:rPr lang="tr-TR" dirty="0"/>
              <a:t> </a:t>
            </a:r>
            <a:r>
              <a:rPr lang="tr-TR" dirty="0" err="1"/>
              <a:t>tüketim</a:t>
            </a:r>
            <a:r>
              <a:rPr lang="tr-TR" dirty="0"/>
              <a:t> toplumu sayesinde </a:t>
            </a:r>
            <a:r>
              <a:rPr lang="tr-TR" dirty="0" err="1"/>
              <a:t>oluşmaktadır</a:t>
            </a:r>
            <a:r>
              <a:rPr lang="tr-TR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155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164154-3652-B343-B5A7-973A3F996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14779B-3E69-B143-AE2D-FBFEAC080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Kentler arasında rekabet artmaktadır.</a:t>
            </a:r>
          </a:p>
          <a:p>
            <a:r>
              <a:rPr lang="tr-TR" dirty="0"/>
              <a:t>Bu </a:t>
            </a:r>
            <a:r>
              <a:rPr lang="tr-TR" dirty="0" err="1"/>
              <a:t>gelişmelere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olarak kentin </a:t>
            </a:r>
            <a:r>
              <a:rPr lang="tr-TR" dirty="0" err="1"/>
              <a:t>şekillenmesinde</a:t>
            </a:r>
            <a:r>
              <a:rPr lang="tr-TR" dirty="0"/>
              <a:t> kentlilerin </a:t>
            </a:r>
            <a:r>
              <a:rPr lang="tr-TR" dirty="0" err="1"/>
              <a:t>müdahalesi</a:t>
            </a:r>
            <a:r>
              <a:rPr lang="tr-TR" dirty="0"/>
              <a:t> ve </a:t>
            </a:r>
            <a:r>
              <a:rPr lang="tr-TR" dirty="0" err="1"/>
              <a:t>söz</a:t>
            </a:r>
            <a:r>
              <a:rPr lang="tr-TR" dirty="0"/>
              <a:t> hakkı giderek sınırlanmakta, kentin </a:t>
            </a:r>
            <a:r>
              <a:rPr lang="tr-TR" dirty="0" err="1"/>
              <a:t>şekillenmesinde</a:t>
            </a:r>
            <a:r>
              <a:rPr lang="tr-TR" dirty="0"/>
              <a:t> kentlilerin talepleri </a:t>
            </a:r>
            <a:r>
              <a:rPr lang="tr-TR" dirty="0" err="1"/>
              <a:t>göz</a:t>
            </a:r>
            <a:r>
              <a:rPr lang="tr-TR" dirty="0"/>
              <a:t> ardı edilmekte, kente </a:t>
            </a:r>
            <a:r>
              <a:rPr lang="tr-TR" dirty="0" err="1"/>
              <a:t>ilişkin</a:t>
            </a:r>
            <a:r>
              <a:rPr lang="tr-TR" dirty="0"/>
              <a:t> asıl </a:t>
            </a:r>
            <a:r>
              <a:rPr lang="tr-TR" dirty="0" err="1"/>
              <a:t>önemli</a:t>
            </a:r>
            <a:r>
              <a:rPr lang="tr-TR" dirty="0"/>
              <a:t> kararların alınması </a:t>
            </a:r>
            <a:r>
              <a:rPr lang="tr-TR" dirty="0" err="1"/>
              <a:t>sürecinden</a:t>
            </a:r>
            <a:r>
              <a:rPr lang="tr-TR" dirty="0"/>
              <a:t> kentliler </a:t>
            </a:r>
            <a:r>
              <a:rPr lang="tr-TR" dirty="0" err="1"/>
              <a:t>dışlanmakta</a:t>
            </a:r>
            <a:r>
              <a:rPr lang="tr-TR" dirty="0"/>
              <a:t> ve kentler sermayenin </a:t>
            </a:r>
            <a:r>
              <a:rPr lang="tr-TR" dirty="0" err="1"/>
              <a:t>ihtiyac</a:t>
            </a:r>
            <a:r>
              <a:rPr lang="tr-TR" dirty="0"/>
              <a:t>̧ ve talepleriyle, </a:t>
            </a:r>
            <a:r>
              <a:rPr lang="tr-TR" dirty="0" err="1"/>
              <a:t>çoğunlukla</a:t>
            </a:r>
            <a:r>
              <a:rPr lang="tr-TR" dirty="0"/>
              <a:t> kent merkezlerindeki kamusal alan ve yapıların yerine </a:t>
            </a:r>
            <a:r>
              <a:rPr lang="tr-TR" dirty="0" err="1"/>
              <a:t>inşa</a:t>
            </a:r>
            <a:r>
              <a:rPr lang="tr-TR" dirty="0"/>
              <a:t> edilen, AVM, rezidans, otel vb. yapılar ekseninde </a:t>
            </a:r>
            <a:r>
              <a:rPr lang="tr-TR" dirty="0" err="1"/>
              <a:t>şekillenmektedir</a:t>
            </a:r>
            <a:r>
              <a:rPr lang="tr-TR" dirty="0"/>
              <a:t>. </a:t>
            </a:r>
          </a:p>
          <a:p>
            <a:r>
              <a:rPr lang="tr-TR" dirty="0"/>
              <a:t>Bu ise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kent hakkı talebiyle yola </a:t>
            </a:r>
            <a:r>
              <a:rPr lang="tr-TR" dirty="0" err="1"/>
              <a:t>çıkan</a:t>
            </a:r>
            <a:r>
              <a:rPr lang="tr-TR" dirty="0"/>
              <a:t> </a:t>
            </a:r>
            <a:r>
              <a:rPr lang="tr-TR" dirty="0" err="1"/>
              <a:t>güçlu</a:t>
            </a:r>
            <a:r>
              <a:rPr lang="tr-TR" dirty="0"/>
              <a:t>̈ hareketler ve isyan kentleri </a:t>
            </a:r>
            <a:r>
              <a:rPr lang="tr-TR" dirty="0" err="1"/>
              <a:t>çıkarmaktadır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7073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2D7447-4E86-0842-B1FE-854945259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A0F1B0-A5A6-BA42-91F7-0916BC813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İşgücu</a:t>
            </a:r>
            <a:r>
              <a:rPr lang="tr-TR" dirty="0"/>
              <a:t>̈ piyasasındaki </a:t>
            </a:r>
            <a:r>
              <a:rPr lang="tr-TR" dirty="0" err="1"/>
              <a:t>kutuplaşmaya</a:t>
            </a:r>
            <a:r>
              <a:rPr lang="tr-TR" dirty="0"/>
              <a:t> paralel giden yeni toplumsal </a:t>
            </a:r>
            <a:r>
              <a:rPr lang="tr-TR" dirty="0" err="1"/>
              <a:t>tabakalaşma</a:t>
            </a:r>
            <a:r>
              <a:rPr lang="tr-TR" dirty="0"/>
              <a:t> ve </a:t>
            </a:r>
            <a:r>
              <a:rPr lang="tr-TR" dirty="0" err="1"/>
              <a:t>kutuplaşmalar</a:t>
            </a:r>
            <a:r>
              <a:rPr lang="tr-TR" dirty="0"/>
              <a:t>, kentte de belli bir </a:t>
            </a:r>
            <a:r>
              <a:rPr lang="tr-TR" dirty="0" err="1"/>
              <a:t>ayrışma</a:t>
            </a:r>
            <a:r>
              <a:rPr lang="tr-TR" dirty="0"/>
              <a:t> </a:t>
            </a:r>
            <a:r>
              <a:rPr lang="tr-TR" dirty="0" err="1"/>
              <a:t>doğurmakta</a:t>
            </a:r>
            <a:r>
              <a:rPr lang="tr-TR" dirty="0"/>
              <a:t> ve bu, yeni </a:t>
            </a:r>
            <a:r>
              <a:rPr lang="tr-TR" dirty="0" err="1"/>
              <a:t>küresel</a:t>
            </a:r>
            <a:r>
              <a:rPr lang="tr-TR" dirty="0"/>
              <a:t> kenti </a:t>
            </a:r>
            <a:r>
              <a:rPr lang="tr-TR" dirty="0" err="1"/>
              <a:t>mekânsal</a:t>
            </a:r>
            <a:r>
              <a:rPr lang="tr-TR" dirty="0"/>
              <a:t> olarak da </a:t>
            </a:r>
            <a:r>
              <a:rPr lang="tr-TR" dirty="0" err="1"/>
              <a:t>şekillendirmektedir</a:t>
            </a:r>
            <a:r>
              <a:rPr lang="tr-TR" dirty="0"/>
              <a:t>. </a:t>
            </a:r>
          </a:p>
          <a:p>
            <a:r>
              <a:rPr lang="tr-TR" dirty="0"/>
              <a:t>Kentsel </a:t>
            </a:r>
            <a:r>
              <a:rPr lang="tr-TR" dirty="0" err="1"/>
              <a:t>mekân</a:t>
            </a:r>
            <a:r>
              <a:rPr lang="tr-TR" dirty="0"/>
              <a:t>, kentlerin merkezleri dahi, ekonomik </a:t>
            </a:r>
            <a:r>
              <a:rPr lang="tr-TR" dirty="0" err="1"/>
              <a:t>küreselleşmenin</a:t>
            </a:r>
            <a:r>
              <a:rPr lang="tr-TR" dirty="0"/>
              <a:t> sonucu ortaya </a:t>
            </a:r>
            <a:r>
              <a:rPr lang="tr-TR" dirty="0" err="1"/>
              <a:t>çıkan</a:t>
            </a:r>
            <a:r>
              <a:rPr lang="tr-TR" dirty="0"/>
              <a:t> </a:t>
            </a:r>
            <a:r>
              <a:rPr lang="tr-TR" dirty="0" err="1"/>
              <a:t>tüketim</a:t>
            </a:r>
            <a:r>
              <a:rPr lang="tr-TR" dirty="0"/>
              <a:t> toplumu ve onun dinamikleri tarafından, yani sermayenin </a:t>
            </a:r>
            <a:r>
              <a:rPr lang="tr-TR" dirty="0" err="1"/>
              <a:t>çıkarlarına</a:t>
            </a:r>
            <a:r>
              <a:rPr lang="tr-TR" dirty="0"/>
              <a:t> </a:t>
            </a:r>
            <a:r>
              <a:rPr lang="tr-TR" dirty="0" err="1"/>
              <a:t>göre</a:t>
            </a:r>
            <a:r>
              <a:rPr lang="tr-TR" dirty="0"/>
              <a:t> yeniden tasarlanmaktadır. </a:t>
            </a:r>
          </a:p>
          <a:p>
            <a:r>
              <a:rPr lang="tr-TR" dirty="0"/>
              <a:t>Bu anlamda kent </a:t>
            </a:r>
            <a:r>
              <a:rPr lang="tr-TR" dirty="0" err="1"/>
              <a:t>geçmişin</a:t>
            </a:r>
            <a:r>
              <a:rPr lang="tr-TR" dirty="0"/>
              <a:t> </a:t>
            </a:r>
            <a:r>
              <a:rPr lang="tr-TR" dirty="0" err="1"/>
              <a:t>bütünleşme</a:t>
            </a:r>
            <a:r>
              <a:rPr lang="tr-TR" dirty="0"/>
              <a:t> </a:t>
            </a:r>
            <a:r>
              <a:rPr lang="tr-TR" dirty="0" err="1"/>
              <a:t>mekânı</a:t>
            </a:r>
            <a:r>
              <a:rPr lang="tr-TR" dirty="0"/>
              <a:t> olmaktan </a:t>
            </a:r>
            <a:r>
              <a:rPr lang="tr-TR" dirty="0" err="1"/>
              <a:t>çıkmaktadır</a:t>
            </a:r>
            <a:r>
              <a:rPr lang="tr-TR" dirty="0"/>
              <a:t>, farklı grup ve sınıfların </a:t>
            </a:r>
            <a:r>
              <a:rPr lang="tr-TR" dirty="0" err="1"/>
              <a:t>karşılaşabileceği</a:t>
            </a:r>
            <a:r>
              <a:rPr lang="tr-TR" dirty="0"/>
              <a:t> </a:t>
            </a:r>
            <a:r>
              <a:rPr lang="tr-TR" dirty="0" err="1"/>
              <a:t>mekânların</a:t>
            </a:r>
            <a:r>
              <a:rPr lang="tr-TR" dirty="0"/>
              <a:t> oranı kentte giderek azalmaktadır ve kentler, birbiriyle fazla da </a:t>
            </a:r>
            <a:r>
              <a:rPr lang="tr-TR" dirty="0" err="1"/>
              <a:t>karşılaşmadan</a:t>
            </a:r>
            <a:r>
              <a:rPr lang="tr-TR" dirty="0"/>
              <a:t> </a:t>
            </a:r>
            <a:r>
              <a:rPr lang="tr-TR" dirty="0" err="1"/>
              <a:t>yaşayan</a:t>
            </a:r>
            <a:r>
              <a:rPr lang="tr-TR" dirty="0"/>
              <a:t> farklı </a:t>
            </a:r>
            <a:r>
              <a:rPr lang="tr-TR" dirty="0" err="1"/>
              <a:t>işlev</a:t>
            </a:r>
            <a:r>
              <a:rPr lang="tr-TR" dirty="0"/>
              <a:t> ve sınıflar arasında </a:t>
            </a:r>
            <a:r>
              <a:rPr lang="tr-TR" dirty="0" err="1"/>
              <a:t>kırılmıs</a:t>
            </a:r>
            <a:r>
              <a:rPr lang="tr-TR" dirty="0"/>
              <a:t>̧, </a:t>
            </a:r>
            <a:r>
              <a:rPr lang="tr-TR" dirty="0" err="1"/>
              <a:t>parçalanmıs</a:t>
            </a:r>
            <a:r>
              <a:rPr lang="tr-TR" dirty="0"/>
              <a:t>̧ bir </a:t>
            </a:r>
            <a:r>
              <a:rPr lang="tr-TR" dirty="0" err="1"/>
              <a:t>görünüm</a:t>
            </a:r>
            <a:r>
              <a:rPr lang="tr-TR" dirty="0"/>
              <a:t> kazanmaktadır.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009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69F3F3-B241-5F4A-85CE-DA9442CE2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6B0D14-C9A4-BB48-A005-7846C187B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Siyasal alana </a:t>
            </a:r>
            <a:r>
              <a:rPr lang="tr-TR" dirty="0" err="1"/>
              <a:t>baktığımızda</a:t>
            </a:r>
            <a:r>
              <a:rPr lang="tr-TR" dirty="0"/>
              <a:t> ise, Sovyetlerin </a:t>
            </a:r>
            <a:r>
              <a:rPr lang="tr-TR" dirty="0" err="1"/>
              <a:t>dağılması</a:t>
            </a:r>
            <a:r>
              <a:rPr lang="tr-TR" dirty="0"/>
              <a:t> ve </a:t>
            </a:r>
            <a:r>
              <a:rPr lang="tr-TR" dirty="0" err="1"/>
              <a:t>dünyanın</a:t>
            </a:r>
            <a:r>
              <a:rPr lang="tr-TR" dirty="0"/>
              <a:t> tek kutuplu bir yapıya </a:t>
            </a:r>
            <a:r>
              <a:rPr lang="tr-TR" dirty="0" err="1"/>
              <a:t>bürünmesiyle</a:t>
            </a:r>
            <a:r>
              <a:rPr lang="tr-TR" dirty="0"/>
              <a:t> temel siyasal konumlanmalar da giderek </a:t>
            </a:r>
            <a:r>
              <a:rPr lang="tr-TR" dirty="0" err="1"/>
              <a:t>geçmişteki</a:t>
            </a:r>
            <a:r>
              <a:rPr lang="tr-TR" dirty="0"/>
              <a:t> ideolojiler yerine kimliklerin, aynı zamanda da </a:t>
            </a:r>
            <a:r>
              <a:rPr lang="tr-TR" dirty="0" err="1"/>
              <a:t>kültürel</a:t>
            </a:r>
            <a:r>
              <a:rPr lang="tr-TR" dirty="0"/>
              <a:t> anlamda yerelliklerin </a:t>
            </a:r>
            <a:r>
              <a:rPr lang="tr-TR" dirty="0" err="1"/>
              <a:t>yükselişi</a:t>
            </a:r>
            <a:r>
              <a:rPr lang="tr-TR" dirty="0"/>
              <a:t> ve toplumların artık yeni </a:t>
            </a:r>
            <a:r>
              <a:rPr lang="tr-TR" dirty="0" err="1"/>
              <a:t>tüketim</a:t>
            </a:r>
            <a:r>
              <a:rPr lang="tr-TR" dirty="0"/>
              <a:t> kalıpları etrafında </a:t>
            </a:r>
            <a:r>
              <a:rPr lang="tr-TR" dirty="0" err="1"/>
              <a:t>ayrışması</a:t>
            </a:r>
            <a:r>
              <a:rPr lang="tr-TR" dirty="0"/>
              <a:t> etrafında </a:t>
            </a:r>
            <a:r>
              <a:rPr lang="tr-TR" dirty="0" err="1"/>
              <a:t>şekillenmektedir</a:t>
            </a:r>
            <a:r>
              <a:rPr lang="tr-TR" dirty="0"/>
              <a:t>.</a:t>
            </a:r>
          </a:p>
          <a:p>
            <a:r>
              <a:rPr lang="tr-TR" dirty="0" err="1"/>
              <a:t>Söz</a:t>
            </a:r>
            <a:r>
              <a:rPr lang="tr-TR" dirty="0"/>
              <a:t> konusu siyasal talepler, </a:t>
            </a:r>
            <a:r>
              <a:rPr lang="tr-TR" dirty="0" err="1"/>
              <a:t>kültürel</a:t>
            </a:r>
            <a:r>
              <a:rPr lang="tr-TR" dirty="0"/>
              <a:t> alanda (</a:t>
            </a:r>
            <a:r>
              <a:rPr lang="tr-TR" dirty="0" err="1"/>
              <a:t>özellikle</a:t>
            </a:r>
            <a:r>
              <a:rPr lang="tr-TR" dirty="0"/>
              <a:t> de </a:t>
            </a:r>
            <a:r>
              <a:rPr lang="tr-TR" dirty="0" err="1"/>
              <a:t>milliyetçilik</a:t>
            </a:r>
            <a:r>
              <a:rPr lang="tr-TR" dirty="0"/>
              <a:t> ve/veya etnik </a:t>
            </a:r>
            <a:r>
              <a:rPr lang="tr-TR" dirty="0" err="1"/>
              <a:t>yerelcilik</a:t>
            </a:r>
            <a:r>
              <a:rPr lang="tr-TR" dirty="0"/>
              <a:t> ekseninde) sayıları giderek artan </a:t>
            </a:r>
            <a:r>
              <a:rPr lang="tr-TR" dirty="0" err="1"/>
              <a:t>göçmenlere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nefretle </a:t>
            </a:r>
            <a:r>
              <a:rPr lang="tr-TR" dirty="0" err="1"/>
              <a:t>birleşen</a:t>
            </a:r>
            <a:r>
              <a:rPr lang="tr-TR" dirty="0"/>
              <a:t> duygular ya da artan </a:t>
            </a:r>
            <a:r>
              <a:rPr lang="tr-TR" dirty="0" err="1"/>
              <a:t>muhafazakârlık</a:t>
            </a:r>
            <a:r>
              <a:rPr lang="tr-TR" dirty="0"/>
              <a:t> </a:t>
            </a:r>
            <a:r>
              <a:rPr lang="tr-TR" dirty="0" err="1"/>
              <a:t>şeklinde</a:t>
            </a:r>
            <a:r>
              <a:rPr lang="tr-TR" dirty="0"/>
              <a:t> </a:t>
            </a:r>
            <a:r>
              <a:rPr lang="tr-TR" dirty="0" err="1"/>
              <a:t>açığa</a:t>
            </a:r>
            <a:r>
              <a:rPr lang="tr-TR" dirty="0"/>
              <a:t> </a:t>
            </a:r>
            <a:r>
              <a:rPr lang="tr-TR" dirty="0" err="1"/>
              <a:t>çıktığı</a:t>
            </a:r>
            <a:r>
              <a:rPr lang="tr-TR" dirty="0"/>
              <a:t> gibi ekonominin </a:t>
            </a:r>
            <a:r>
              <a:rPr lang="tr-TR" dirty="0" err="1"/>
              <a:t>aşındırıcı</a:t>
            </a:r>
            <a:r>
              <a:rPr lang="tr-TR" dirty="0"/>
              <a:t> etkilerinden </a:t>
            </a:r>
            <a:r>
              <a:rPr lang="tr-TR" dirty="0" err="1"/>
              <a:t>kaçıs</a:t>
            </a:r>
            <a:r>
              <a:rPr lang="tr-TR" dirty="0"/>
              <a:t>̧ ve/veya bu etkilere </a:t>
            </a:r>
            <a:r>
              <a:rPr lang="tr-TR" dirty="0" err="1"/>
              <a:t>direnis</a:t>
            </a:r>
            <a:r>
              <a:rPr lang="tr-TR" dirty="0"/>
              <a:t>̧ alanları ve </a:t>
            </a:r>
            <a:r>
              <a:rPr lang="tr-TR" dirty="0" err="1"/>
              <a:t>çeşitliliğe</a:t>
            </a:r>
            <a:r>
              <a:rPr lang="tr-TR" dirty="0"/>
              <a:t> </a:t>
            </a:r>
            <a:r>
              <a:rPr lang="tr-TR" dirty="0" err="1"/>
              <a:t>karşı</a:t>
            </a:r>
            <a:r>
              <a:rPr lang="tr-TR" dirty="0"/>
              <a:t> </a:t>
            </a:r>
            <a:r>
              <a:rPr lang="tr-TR" dirty="0" err="1"/>
              <a:t>hoşgöru</a:t>
            </a:r>
            <a:r>
              <a:rPr lang="tr-TR" dirty="0"/>
              <a:t>̈ </a:t>
            </a:r>
            <a:r>
              <a:rPr lang="tr-TR" dirty="0" err="1"/>
              <a:t>şeklinde</a:t>
            </a:r>
            <a:r>
              <a:rPr lang="tr-TR" dirty="0"/>
              <a:t> de belirebilmektedir.</a:t>
            </a:r>
          </a:p>
          <a:p>
            <a:r>
              <a:rPr lang="tr-TR" dirty="0"/>
              <a:t>Bu anlamda kimlik insanlara, giderek kaybettikleri ve </a:t>
            </a:r>
            <a:r>
              <a:rPr lang="tr-TR" dirty="0" err="1"/>
              <a:t>şiddetle</a:t>
            </a:r>
            <a:r>
              <a:rPr lang="tr-TR" dirty="0"/>
              <a:t> </a:t>
            </a:r>
            <a:r>
              <a:rPr lang="tr-TR" dirty="0" err="1"/>
              <a:t>ihtiyac</a:t>
            </a:r>
            <a:r>
              <a:rPr lang="tr-TR" dirty="0"/>
              <a:t>̧ duydukları dayanıklı ve tutarlı bir benlik duygusunu geri kazandırabilecek yeni bir dayanak ve yeni bir kamusallık tanımının zemini olarak </a:t>
            </a:r>
            <a:r>
              <a:rPr lang="tr-TR" dirty="0" err="1"/>
              <a:t>işlev</a:t>
            </a:r>
            <a:r>
              <a:rPr lang="tr-TR" dirty="0"/>
              <a:t> </a:t>
            </a:r>
            <a:r>
              <a:rPr lang="tr-TR" dirty="0" err="1"/>
              <a:t>görebilmektedir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5374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DDA7CE-9ED1-7F4C-B1BB-2CA826F18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D006C2-080E-0B42-ACA4-AA1E5B074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Öte</a:t>
            </a:r>
            <a:r>
              <a:rPr lang="tr-TR" dirty="0"/>
              <a:t> yandan siyasetin sadece </a:t>
            </a:r>
            <a:r>
              <a:rPr lang="tr-TR" dirty="0" err="1"/>
              <a:t>içeriği</a:t>
            </a:r>
            <a:r>
              <a:rPr lang="tr-TR" dirty="0"/>
              <a:t> </a:t>
            </a:r>
            <a:r>
              <a:rPr lang="tr-TR" dirty="0" err="1"/>
              <a:t>değil</a:t>
            </a:r>
            <a:r>
              <a:rPr lang="tr-TR" dirty="0"/>
              <a:t>, </a:t>
            </a:r>
            <a:r>
              <a:rPr lang="tr-TR" dirty="0" err="1"/>
              <a:t>biçimi</a:t>
            </a:r>
            <a:r>
              <a:rPr lang="tr-TR" dirty="0"/>
              <a:t> de </a:t>
            </a:r>
            <a:r>
              <a:rPr lang="tr-TR" dirty="0" err="1"/>
              <a:t>köklu</a:t>
            </a:r>
            <a:r>
              <a:rPr lang="tr-TR" dirty="0"/>
              <a:t>̈ bir </a:t>
            </a:r>
            <a:r>
              <a:rPr lang="tr-TR" dirty="0" err="1"/>
              <a:t>biçimde</a:t>
            </a:r>
            <a:r>
              <a:rPr lang="tr-TR" dirty="0"/>
              <a:t> </a:t>
            </a:r>
            <a:r>
              <a:rPr lang="tr-TR" dirty="0" err="1"/>
              <a:t>değişmiştir</a:t>
            </a:r>
            <a:r>
              <a:rPr lang="tr-TR" dirty="0"/>
              <a:t>. </a:t>
            </a:r>
            <a:r>
              <a:rPr lang="tr-TR" dirty="0" err="1"/>
              <a:t>Hükûmet</a:t>
            </a:r>
            <a:r>
              <a:rPr lang="tr-TR" dirty="0"/>
              <a:t> </a:t>
            </a:r>
            <a:r>
              <a:rPr lang="tr-TR" dirty="0" err="1"/>
              <a:t>dışı</a:t>
            </a:r>
            <a:r>
              <a:rPr lang="tr-TR" dirty="0"/>
              <a:t> </a:t>
            </a:r>
            <a:r>
              <a:rPr lang="tr-TR" dirty="0" err="1"/>
              <a:t>örgütler</a:t>
            </a:r>
            <a:r>
              <a:rPr lang="tr-TR" dirty="0"/>
              <a:t> ve benzeri sivil toplum </a:t>
            </a:r>
            <a:r>
              <a:rPr lang="tr-TR" dirty="0" err="1"/>
              <a:t>kuruluşları</a:t>
            </a:r>
            <a:r>
              <a:rPr lang="tr-TR" dirty="0"/>
              <a:t>, </a:t>
            </a:r>
            <a:r>
              <a:rPr lang="tr-TR" dirty="0" err="1"/>
              <a:t>bugün</a:t>
            </a:r>
            <a:r>
              <a:rPr lang="tr-TR" dirty="0"/>
              <a:t> </a:t>
            </a:r>
            <a:r>
              <a:rPr lang="tr-TR" dirty="0" err="1"/>
              <a:t>dünya</a:t>
            </a:r>
            <a:r>
              <a:rPr lang="tr-TR" dirty="0"/>
              <a:t> siyasal arenasında, kimi sorunlarda parlamentolar kadar </a:t>
            </a:r>
            <a:r>
              <a:rPr lang="tr-TR" dirty="0" err="1"/>
              <a:t>önemli</a:t>
            </a:r>
            <a:r>
              <a:rPr lang="tr-TR" dirty="0"/>
              <a:t> rol oynar </a:t>
            </a:r>
            <a:r>
              <a:rPr lang="tr-TR" dirty="0" err="1"/>
              <a:t>hâle</a:t>
            </a:r>
            <a:r>
              <a:rPr lang="tr-TR" dirty="0"/>
              <a:t> </a:t>
            </a:r>
            <a:r>
              <a:rPr lang="tr-TR" dirty="0" err="1"/>
              <a:t>gelmiştir</a:t>
            </a:r>
            <a:r>
              <a:rPr lang="tr-TR" dirty="0"/>
              <a:t>. </a:t>
            </a:r>
          </a:p>
          <a:p>
            <a:r>
              <a:rPr lang="tr-TR" dirty="0"/>
              <a:t>Bunun yanı sıra </a:t>
            </a:r>
            <a:r>
              <a:rPr lang="tr-TR" dirty="0" err="1"/>
              <a:t>geçmis</a:t>
            </a:r>
            <a:r>
              <a:rPr lang="tr-TR" dirty="0"/>
              <a:t>̧ </a:t>
            </a:r>
            <a:r>
              <a:rPr lang="tr-TR" dirty="0" err="1"/>
              <a:t>direnis</a:t>
            </a:r>
            <a:r>
              <a:rPr lang="tr-TR" dirty="0"/>
              <a:t>̧ </a:t>
            </a:r>
            <a:r>
              <a:rPr lang="tr-TR" dirty="0" err="1"/>
              <a:t>biçimleri</a:t>
            </a:r>
            <a:r>
              <a:rPr lang="tr-TR" dirty="0"/>
              <a:t> gerilerken ve ekonomi uluslar </a:t>
            </a:r>
            <a:r>
              <a:rPr lang="tr-TR" dirty="0" err="1"/>
              <a:t>arasılaşırken</a:t>
            </a:r>
            <a:r>
              <a:rPr lang="tr-TR" dirty="0"/>
              <a:t> uluslararası </a:t>
            </a:r>
            <a:r>
              <a:rPr lang="tr-TR" dirty="0" err="1"/>
              <a:t>terörizm</a:t>
            </a:r>
            <a:r>
              <a:rPr lang="tr-TR" dirty="0"/>
              <a:t> de </a:t>
            </a:r>
            <a:r>
              <a:rPr lang="tr-TR" dirty="0" err="1"/>
              <a:t>yükselmekte</a:t>
            </a:r>
            <a:r>
              <a:rPr lang="tr-TR" dirty="0"/>
              <a:t> ve bu </a:t>
            </a:r>
            <a:r>
              <a:rPr lang="tr-TR" dirty="0" err="1"/>
              <a:t>süreçte</a:t>
            </a:r>
            <a:r>
              <a:rPr lang="tr-TR" dirty="0"/>
              <a:t>, yine ulus devletlerin gerilemesiyle tezat </a:t>
            </a:r>
            <a:r>
              <a:rPr lang="tr-TR" dirty="0" err="1"/>
              <a:t>oluşturacak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ve </a:t>
            </a:r>
            <a:r>
              <a:rPr lang="tr-TR" dirty="0" err="1"/>
              <a:t>baştaki</a:t>
            </a:r>
            <a:r>
              <a:rPr lang="tr-TR" dirty="0"/>
              <a:t> beklentilerin aksine askerî kurumların </a:t>
            </a:r>
            <a:r>
              <a:rPr lang="tr-TR" dirty="0" err="1"/>
              <a:t>önemi</a:t>
            </a:r>
            <a:r>
              <a:rPr lang="tr-TR" dirty="0"/>
              <a:t> </a:t>
            </a:r>
            <a:r>
              <a:rPr lang="tr-TR" dirty="0" err="1"/>
              <a:t>artmıştır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2478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08F83-A9EB-584A-9C75-196ED4694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19D538-1B1B-AA44-B84D-7306653F6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düzeninde</a:t>
            </a:r>
            <a:r>
              <a:rPr lang="tr-TR" dirty="0"/>
              <a:t> siyasal alanda da ulus devletlerin giderek </a:t>
            </a:r>
            <a:r>
              <a:rPr lang="tr-TR" dirty="0" err="1"/>
              <a:t>güc</a:t>
            </a:r>
            <a:r>
              <a:rPr lang="tr-TR" dirty="0"/>
              <a:t>̧ </a:t>
            </a:r>
            <a:r>
              <a:rPr lang="tr-TR" dirty="0" err="1"/>
              <a:t>yitirdiği</a:t>
            </a:r>
            <a:r>
              <a:rPr lang="tr-TR" dirty="0"/>
              <a:t> </a:t>
            </a:r>
            <a:r>
              <a:rPr lang="tr-TR" dirty="0" err="1"/>
              <a:t>söylenebilir</a:t>
            </a:r>
            <a:r>
              <a:rPr lang="tr-TR" dirty="0"/>
              <a:t>; hatta genel hatlarıyla siyasal alan ekonominin </a:t>
            </a:r>
            <a:r>
              <a:rPr lang="tr-TR" dirty="0" err="1"/>
              <a:t>gücu</a:t>
            </a:r>
            <a:r>
              <a:rPr lang="tr-TR" dirty="0"/>
              <a:t>̈ </a:t>
            </a:r>
            <a:r>
              <a:rPr lang="tr-TR" dirty="0" err="1"/>
              <a:t>karşısında</a:t>
            </a:r>
            <a:r>
              <a:rPr lang="tr-TR" dirty="0"/>
              <a:t> gerilemektedir. </a:t>
            </a:r>
          </a:p>
          <a:p>
            <a:r>
              <a:rPr lang="tr-TR" dirty="0"/>
              <a:t>Ulus devletler, AB vs. gibi artan </a:t>
            </a:r>
            <a:r>
              <a:rPr lang="tr-TR" dirty="0" err="1"/>
              <a:t>bölgeselleşme</a:t>
            </a:r>
            <a:r>
              <a:rPr lang="tr-TR" dirty="0"/>
              <a:t> </a:t>
            </a:r>
            <a:r>
              <a:rPr lang="tr-TR" dirty="0" err="1"/>
              <a:t>eğilimleri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neredeyse </a:t>
            </a:r>
            <a:r>
              <a:rPr lang="tr-TR" dirty="0" err="1"/>
              <a:t>gönüllu</a:t>
            </a:r>
            <a:r>
              <a:rPr lang="tr-TR" dirty="0"/>
              <a:t>̈ olarak erimektedirler. </a:t>
            </a:r>
          </a:p>
          <a:p>
            <a:r>
              <a:rPr lang="tr-TR" dirty="0" err="1"/>
              <a:t>Başka</a:t>
            </a:r>
            <a:r>
              <a:rPr lang="tr-TR" dirty="0"/>
              <a:t> bir </a:t>
            </a:r>
            <a:r>
              <a:rPr lang="tr-TR" dirty="0" err="1"/>
              <a:t>deyişle</a:t>
            </a:r>
            <a:r>
              <a:rPr lang="tr-TR" dirty="0"/>
              <a:t> ulus devlet, hem ekonomi </a:t>
            </a:r>
            <a:r>
              <a:rPr lang="tr-TR" dirty="0" err="1"/>
              <a:t>üzerindeki</a:t>
            </a:r>
            <a:r>
              <a:rPr lang="tr-TR" dirty="0"/>
              <a:t> </a:t>
            </a:r>
            <a:r>
              <a:rPr lang="tr-TR" dirty="0" err="1"/>
              <a:t>gücünu</a:t>
            </a:r>
            <a:r>
              <a:rPr lang="tr-TR" dirty="0"/>
              <a:t>̈ ve </a:t>
            </a:r>
            <a:r>
              <a:rPr lang="tr-TR" dirty="0" err="1"/>
              <a:t>küresel</a:t>
            </a:r>
            <a:r>
              <a:rPr lang="tr-TR" dirty="0"/>
              <a:t> sermaye ile pazarlık olanaklarını yitirmekte; hem de buna </a:t>
            </a:r>
            <a:r>
              <a:rPr lang="tr-TR" dirty="0" err="1"/>
              <a:t>bağlı</a:t>
            </a:r>
            <a:r>
              <a:rPr lang="tr-TR" dirty="0"/>
              <a:t> olarak siyasal anlamda eski </a:t>
            </a:r>
            <a:r>
              <a:rPr lang="tr-TR" dirty="0" err="1"/>
              <a:t>gücünu</a:t>
            </a:r>
            <a:r>
              <a:rPr lang="tr-TR" dirty="0"/>
              <a:t>̈ kaybetmektedir.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61377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614394-29E9-5445-B7C5-B5586C952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172011-65D8-7B42-ADC9-DC1B5DF44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dirty="0"/>
              <a:t>Ulus Devletin Gerilemesi süreci</a:t>
            </a:r>
          </a:p>
          <a:p>
            <a:r>
              <a:rPr lang="tr-TR" dirty="0"/>
              <a:t>Özerklik kaybı, ya da “devletin kontrol kabiliyetini ve </a:t>
            </a:r>
            <a:r>
              <a:rPr lang="tr-TR" dirty="0" err="1"/>
              <a:t>gücünu</a:t>
            </a:r>
            <a:r>
              <a:rPr lang="tr-TR" dirty="0"/>
              <a:t>̈ yitirmesi, </a:t>
            </a:r>
          </a:p>
          <a:p>
            <a:r>
              <a:rPr lang="tr-TR" dirty="0"/>
              <a:t>Karar mekanizmasında ortaya </a:t>
            </a:r>
            <a:r>
              <a:rPr lang="tr-TR" dirty="0" err="1"/>
              <a:t>çıkan</a:t>
            </a:r>
            <a:r>
              <a:rPr lang="tr-TR" dirty="0"/>
              <a:t> </a:t>
            </a:r>
            <a:r>
              <a:rPr lang="tr-TR" dirty="0" err="1"/>
              <a:t>meşruiyet</a:t>
            </a:r>
            <a:r>
              <a:rPr lang="tr-TR" dirty="0"/>
              <a:t> </a:t>
            </a:r>
            <a:r>
              <a:rPr lang="tr-TR" dirty="0" err="1"/>
              <a:t>eksikliği</a:t>
            </a:r>
            <a:r>
              <a:rPr lang="tr-TR" dirty="0"/>
              <a:t> </a:t>
            </a:r>
          </a:p>
          <a:p>
            <a:r>
              <a:rPr lang="tr-TR" dirty="0"/>
              <a:t>Devletin </a:t>
            </a:r>
            <a:r>
              <a:rPr lang="tr-TR" dirty="0" err="1"/>
              <a:t>meşruiyet</a:t>
            </a:r>
            <a:r>
              <a:rPr lang="tr-TR" dirty="0"/>
              <a:t> temin edici idari ve </a:t>
            </a:r>
            <a:r>
              <a:rPr lang="tr-TR" dirty="0" err="1"/>
              <a:t>düzenleme</a:t>
            </a:r>
            <a:r>
              <a:rPr lang="tr-TR" dirty="0"/>
              <a:t> hizmetleri sunmadaki </a:t>
            </a:r>
            <a:r>
              <a:rPr lang="tr-TR" dirty="0" err="1"/>
              <a:t>yetersizliği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03261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4F38BA-9A5C-4146-A6CB-20B95FF73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4AF0C-A55F-8945-8CD2-35CC05D1F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</a:t>
            </a:r>
            <a:r>
              <a:rPr lang="tr-TR" dirty="0" err="1"/>
              <a:t>kültürel</a:t>
            </a:r>
            <a:r>
              <a:rPr lang="tr-TR" dirty="0"/>
              <a:t> alanda umulmadık bir </a:t>
            </a:r>
            <a:r>
              <a:rPr lang="tr-TR" dirty="0" err="1"/>
              <a:t>sonuc</a:t>
            </a:r>
            <a:r>
              <a:rPr lang="tr-TR" dirty="0"/>
              <a:t>̧ </a:t>
            </a:r>
            <a:r>
              <a:rPr lang="tr-TR" dirty="0" err="1"/>
              <a:t>doğurmuştur</a:t>
            </a:r>
            <a:r>
              <a:rPr lang="tr-TR" dirty="0"/>
              <a:t>: bir yandan ortak </a:t>
            </a:r>
            <a:r>
              <a:rPr lang="tr-TR" dirty="0" err="1"/>
              <a:t>tüketim</a:t>
            </a:r>
            <a:r>
              <a:rPr lang="tr-TR" dirty="0"/>
              <a:t> kalıpları etrafında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</a:t>
            </a:r>
            <a:r>
              <a:rPr lang="tr-TR" dirty="0" err="1"/>
              <a:t>geçerli</a:t>
            </a:r>
            <a:r>
              <a:rPr lang="tr-TR" dirty="0"/>
              <a:t> </a:t>
            </a:r>
            <a:r>
              <a:rPr lang="tr-TR" dirty="0" err="1"/>
              <a:t>standartlaşmıs</a:t>
            </a:r>
            <a:r>
              <a:rPr lang="tr-TR" dirty="0"/>
              <a:t>̧ </a:t>
            </a:r>
            <a:r>
              <a:rPr lang="tr-TR" dirty="0" err="1"/>
              <a:t>kültür</a:t>
            </a:r>
            <a:r>
              <a:rPr lang="tr-TR" dirty="0"/>
              <a:t> </a:t>
            </a:r>
            <a:r>
              <a:rPr lang="tr-TR" dirty="0" err="1"/>
              <a:t>biçimleri</a:t>
            </a:r>
            <a:r>
              <a:rPr lang="tr-TR" dirty="0"/>
              <a:t> ortaya </a:t>
            </a:r>
            <a:r>
              <a:rPr lang="tr-TR" dirty="0" err="1"/>
              <a:t>çıkmakta</a:t>
            </a:r>
            <a:r>
              <a:rPr lang="tr-TR" dirty="0"/>
              <a:t> (</a:t>
            </a:r>
            <a:r>
              <a:rPr lang="tr-TR" dirty="0" err="1"/>
              <a:t>örneğin</a:t>
            </a:r>
            <a:r>
              <a:rPr lang="tr-TR" dirty="0"/>
              <a:t>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Donalds</a:t>
            </a:r>
            <a:r>
              <a:rPr lang="tr-TR" dirty="0"/>
              <a:t> ve </a:t>
            </a:r>
            <a:r>
              <a:rPr lang="tr-TR" dirty="0" err="1"/>
              <a:t>fast</a:t>
            </a:r>
            <a:r>
              <a:rPr lang="tr-TR" dirty="0"/>
              <a:t> </a:t>
            </a:r>
            <a:r>
              <a:rPr lang="tr-TR" dirty="0" err="1"/>
              <a:t>food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dünyaya</a:t>
            </a:r>
            <a:r>
              <a:rPr lang="tr-TR" dirty="0"/>
              <a:t> yayılmakta); bir yandan da bir </a:t>
            </a:r>
            <a:r>
              <a:rPr lang="tr-TR" dirty="0" err="1"/>
              <a:t>yerelleşme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, </a:t>
            </a:r>
            <a:r>
              <a:rPr lang="tr-TR" dirty="0" err="1"/>
              <a:t>geleneğe</a:t>
            </a:r>
            <a:r>
              <a:rPr lang="tr-TR" dirty="0"/>
              <a:t> ve dine </a:t>
            </a:r>
            <a:r>
              <a:rPr lang="tr-TR" dirty="0" err="1"/>
              <a:t>dönüs</a:t>
            </a:r>
            <a:r>
              <a:rPr lang="tr-TR" dirty="0"/>
              <a:t>̧ </a:t>
            </a:r>
            <a:r>
              <a:rPr lang="tr-TR" dirty="0" err="1"/>
              <a:t>yaşanmaktadır</a:t>
            </a:r>
            <a:r>
              <a:rPr lang="tr-TR" dirty="0"/>
              <a:t>. </a:t>
            </a:r>
          </a:p>
          <a:p>
            <a:r>
              <a:rPr lang="tr-TR" dirty="0"/>
              <a:t>Bu noktada siyaset alanında </a:t>
            </a:r>
            <a:r>
              <a:rPr lang="tr-TR" dirty="0" err="1"/>
              <a:t>olduğu</a:t>
            </a:r>
            <a:r>
              <a:rPr lang="tr-TR" dirty="0"/>
              <a:t> gibi </a:t>
            </a:r>
            <a:r>
              <a:rPr lang="tr-TR" dirty="0" err="1"/>
              <a:t>kültür</a:t>
            </a:r>
            <a:r>
              <a:rPr lang="tr-TR" dirty="0"/>
              <a:t> alanında da kimlik merkezli aidiyetler </a:t>
            </a:r>
            <a:r>
              <a:rPr lang="tr-TR" dirty="0" err="1"/>
              <a:t>önem</a:t>
            </a:r>
            <a:r>
              <a:rPr lang="tr-TR" dirty="0"/>
              <a:t> kazanmaktadır. Aynı zamanda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döneminde</a:t>
            </a:r>
            <a:r>
              <a:rPr lang="tr-TR" dirty="0"/>
              <a:t> yaygın olan sınıf ve siyaset temelli akımlar yerini, ekonomi ve siyasette </a:t>
            </a:r>
            <a:r>
              <a:rPr lang="tr-TR" dirty="0" err="1"/>
              <a:t>olduğu</a:t>
            </a:r>
            <a:r>
              <a:rPr lang="tr-TR" dirty="0"/>
              <a:t> gibi sanat alanında da bireyi merkez alan </a:t>
            </a:r>
            <a:r>
              <a:rPr lang="tr-TR" dirty="0" err="1"/>
              <a:t>yaklaşımlara</a:t>
            </a:r>
            <a:r>
              <a:rPr lang="tr-TR" dirty="0"/>
              <a:t> bırakmaktadır.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7736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DEDB7B-ECFF-B948-BC53-D2629BC09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4ECC5D-18A8-9B4D-9F7F-7E36A2923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 olarak </a:t>
            </a:r>
            <a:r>
              <a:rPr lang="tr-TR" dirty="0" err="1"/>
              <a:t>görsel</a:t>
            </a:r>
            <a:r>
              <a:rPr lang="tr-TR" dirty="0"/>
              <a:t> </a:t>
            </a:r>
            <a:r>
              <a:rPr lang="tr-TR" dirty="0" err="1"/>
              <a:t>kültürün</a:t>
            </a:r>
            <a:r>
              <a:rPr lang="tr-TR" dirty="0"/>
              <a:t> yazılı </a:t>
            </a:r>
            <a:r>
              <a:rPr lang="tr-TR" dirty="0" err="1"/>
              <a:t>kültürün</a:t>
            </a:r>
            <a:r>
              <a:rPr lang="tr-TR" dirty="0"/>
              <a:t> </a:t>
            </a:r>
            <a:r>
              <a:rPr lang="tr-TR" dirty="0" err="1"/>
              <a:t>önüne</a:t>
            </a:r>
            <a:r>
              <a:rPr lang="tr-TR" dirty="0"/>
              <a:t> </a:t>
            </a:r>
            <a:r>
              <a:rPr lang="tr-TR" dirty="0" err="1"/>
              <a:t>geçmesi</a:t>
            </a:r>
            <a:r>
              <a:rPr lang="tr-TR" dirty="0"/>
              <a:t> </a:t>
            </a:r>
            <a:r>
              <a:rPr lang="tr-TR" dirty="0" err="1"/>
              <a:t>kültür</a:t>
            </a:r>
            <a:r>
              <a:rPr lang="tr-TR" dirty="0"/>
              <a:t> algımızı </a:t>
            </a:r>
            <a:r>
              <a:rPr lang="tr-TR" dirty="0" err="1"/>
              <a:t>köklu</a:t>
            </a:r>
            <a:r>
              <a:rPr lang="tr-TR" dirty="0"/>
              <a:t>̈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değiştirmektedir</a:t>
            </a:r>
            <a:r>
              <a:rPr lang="tr-TR" dirty="0"/>
              <a:t>. </a:t>
            </a:r>
          </a:p>
          <a:p>
            <a:r>
              <a:rPr lang="tr-TR" dirty="0" err="1"/>
              <a:t>Tüketim</a:t>
            </a:r>
            <a:r>
              <a:rPr lang="tr-TR" dirty="0"/>
              <a:t> toplumu yaratan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 </a:t>
            </a:r>
            <a:r>
              <a:rPr lang="tr-TR" dirty="0" err="1"/>
              <a:t>kültürel</a:t>
            </a:r>
            <a:r>
              <a:rPr lang="tr-TR" dirty="0"/>
              <a:t> </a:t>
            </a:r>
            <a:r>
              <a:rPr lang="tr-TR" dirty="0" err="1"/>
              <a:t>ürünu</a:t>
            </a:r>
            <a:r>
              <a:rPr lang="tr-TR" dirty="0"/>
              <a:t>̈ de bir ‘hakikat </a:t>
            </a:r>
            <a:r>
              <a:rPr lang="tr-TR" dirty="0" err="1"/>
              <a:t>arayışı</a:t>
            </a:r>
            <a:r>
              <a:rPr lang="tr-TR" dirty="0"/>
              <a:t>’ olmaktan </a:t>
            </a:r>
            <a:r>
              <a:rPr lang="tr-TR" dirty="0" err="1"/>
              <a:t>çıkararak</a:t>
            </a:r>
            <a:r>
              <a:rPr lang="tr-TR" dirty="0"/>
              <a:t> giderek </a:t>
            </a:r>
            <a:r>
              <a:rPr lang="tr-TR" dirty="0" err="1"/>
              <a:t>metaya</a:t>
            </a:r>
            <a:r>
              <a:rPr lang="tr-TR" dirty="0"/>
              <a:t> </a:t>
            </a:r>
            <a:r>
              <a:rPr lang="tr-TR" dirty="0" err="1"/>
              <a:t>dönüştürmekte</a:t>
            </a:r>
            <a:r>
              <a:rPr lang="tr-TR" dirty="0"/>
              <a:t> ve </a:t>
            </a:r>
            <a:r>
              <a:rPr lang="tr-TR" dirty="0" err="1"/>
              <a:t>tüm</a:t>
            </a:r>
            <a:r>
              <a:rPr lang="tr-TR" dirty="0"/>
              <a:t> bu yeni </a:t>
            </a:r>
            <a:r>
              <a:rPr lang="tr-TR" dirty="0" err="1"/>
              <a:t>görsel</a:t>
            </a:r>
            <a:r>
              <a:rPr lang="tr-TR" dirty="0"/>
              <a:t> ve interaktif </a:t>
            </a:r>
            <a:r>
              <a:rPr lang="tr-TR" dirty="0" err="1"/>
              <a:t>imkânlarla</a:t>
            </a:r>
            <a:r>
              <a:rPr lang="tr-TR" dirty="0"/>
              <a:t> da </a:t>
            </a:r>
            <a:r>
              <a:rPr lang="tr-TR" dirty="0" err="1"/>
              <a:t>donanmıs</a:t>
            </a:r>
            <a:r>
              <a:rPr lang="tr-TR" dirty="0"/>
              <a:t>̧ </a:t>
            </a:r>
            <a:r>
              <a:rPr lang="tr-TR" dirty="0" err="1"/>
              <a:t>güçlu</a:t>
            </a:r>
            <a:r>
              <a:rPr lang="tr-TR" dirty="0"/>
              <a:t>̈ bir </a:t>
            </a:r>
            <a:r>
              <a:rPr lang="tr-TR" dirty="0" err="1"/>
              <a:t>kültür</a:t>
            </a:r>
            <a:r>
              <a:rPr lang="tr-TR" dirty="0"/>
              <a:t> </a:t>
            </a:r>
            <a:r>
              <a:rPr lang="tr-TR" dirty="0" err="1"/>
              <a:t>endüstrisi</a:t>
            </a:r>
            <a:r>
              <a:rPr lang="tr-TR" dirty="0"/>
              <a:t> ve piyasası </a:t>
            </a:r>
            <a:r>
              <a:rPr lang="tr-TR" dirty="0" err="1"/>
              <a:t>gelişmektedir</a:t>
            </a:r>
            <a:r>
              <a:rPr lang="tr-TR" dirty="0"/>
              <a:t>. </a:t>
            </a:r>
          </a:p>
          <a:p>
            <a:r>
              <a:rPr lang="tr-TR" dirty="0"/>
              <a:t>Siyaseti daraltan ve her </a:t>
            </a:r>
            <a:r>
              <a:rPr lang="tr-TR" dirty="0" err="1"/>
              <a:t>gelişme</a:t>
            </a:r>
            <a:r>
              <a:rPr lang="tr-TR" dirty="0"/>
              <a:t> ya da sorunu ekonomiyle </a:t>
            </a:r>
            <a:r>
              <a:rPr lang="tr-TR" dirty="0" err="1"/>
              <a:t>ilişkilendiren</a:t>
            </a:r>
            <a:r>
              <a:rPr lang="tr-TR" dirty="0"/>
              <a:t> </a:t>
            </a:r>
            <a:r>
              <a:rPr lang="tr-TR" dirty="0" err="1"/>
              <a:t>yaklaşımdan</a:t>
            </a:r>
            <a:r>
              <a:rPr lang="tr-TR" dirty="0"/>
              <a:t> bilimsel alan da etkilenmektedir: </a:t>
            </a:r>
            <a:r>
              <a:rPr lang="tr-TR" dirty="0" err="1"/>
              <a:t>Küresel</a:t>
            </a:r>
            <a:r>
              <a:rPr lang="tr-TR" dirty="0"/>
              <a:t> </a:t>
            </a:r>
            <a:r>
              <a:rPr lang="tr-TR" dirty="0" err="1"/>
              <a:t>çağın</a:t>
            </a:r>
            <a:r>
              <a:rPr lang="tr-TR" dirty="0"/>
              <a:t> en </a:t>
            </a:r>
            <a:r>
              <a:rPr lang="tr-TR" dirty="0" err="1"/>
              <a:t>popüler</a:t>
            </a:r>
            <a:r>
              <a:rPr lang="tr-TR" dirty="0"/>
              <a:t> bilim dalı “</a:t>
            </a:r>
            <a:r>
              <a:rPr lang="tr-TR" dirty="0" err="1"/>
              <a:t>işletme</a:t>
            </a:r>
            <a:r>
              <a:rPr lang="tr-TR" dirty="0"/>
              <a:t> </a:t>
            </a:r>
            <a:r>
              <a:rPr lang="tr-TR" dirty="0" err="1"/>
              <a:t>teknikleri”ne</a:t>
            </a:r>
            <a:r>
              <a:rPr lang="tr-TR" dirty="0"/>
              <a:t> </a:t>
            </a:r>
            <a:r>
              <a:rPr lang="tr-TR" dirty="0" err="1"/>
              <a:t>indirgenmis</a:t>
            </a:r>
            <a:r>
              <a:rPr lang="tr-TR" dirty="0"/>
              <a:t>̧ bir </a:t>
            </a:r>
            <a:r>
              <a:rPr lang="tr-TR" dirty="0" err="1"/>
              <a:t>hâlde</a:t>
            </a:r>
            <a:r>
              <a:rPr lang="tr-TR" dirty="0"/>
              <a:t> ekonomidir.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622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669300-CB63-774E-AE78-5EB77E66D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5D3AC6-35B3-4A4F-A3C4-A989B7B4E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Sonuçta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dünyada</a:t>
            </a:r>
            <a:r>
              <a:rPr lang="tr-TR" dirty="0"/>
              <a:t> ‘80’li yıllardan itibaren toplumun zengin kesimlerinin vergileriyle toplumun daha az avantajlı kesimlerini desteklemeye dayalı refah devleti politikaları geriledi ve </a:t>
            </a:r>
            <a:r>
              <a:rPr lang="tr-TR" dirty="0" err="1"/>
              <a:t>neo</a:t>
            </a:r>
            <a:r>
              <a:rPr lang="tr-TR" dirty="0"/>
              <a:t>-liberal politikalar giderek </a:t>
            </a:r>
            <a:r>
              <a:rPr lang="tr-TR" dirty="0" err="1"/>
              <a:t>yükseldi</a:t>
            </a:r>
            <a:r>
              <a:rPr lang="tr-TR" dirty="0"/>
              <a:t>. Fakat arzı ya da </a:t>
            </a:r>
            <a:r>
              <a:rPr lang="tr-TR" dirty="0" err="1"/>
              <a:t>üretimi</a:t>
            </a:r>
            <a:r>
              <a:rPr lang="tr-TR" dirty="0"/>
              <a:t> merkeze alan bu ekonomiler aynı zamanda sık sık krize girmekte; </a:t>
            </a:r>
            <a:r>
              <a:rPr lang="tr-TR" dirty="0" err="1"/>
              <a:t>üstelik</a:t>
            </a:r>
            <a:r>
              <a:rPr lang="tr-TR" dirty="0"/>
              <a:t> bu krizler kısa </a:t>
            </a:r>
            <a:r>
              <a:rPr lang="tr-TR" dirty="0" err="1"/>
              <a:t>sürede</a:t>
            </a:r>
            <a:r>
              <a:rPr lang="tr-TR" dirty="0"/>
              <a:t>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ölçeğinde</a:t>
            </a:r>
            <a:r>
              <a:rPr lang="tr-TR" dirty="0"/>
              <a:t> ekonomik kriz </a:t>
            </a:r>
            <a:r>
              <a:rPr lang="tr-TR" dirty="0" err="1"/>
              <a:t>görünümu</a:t>
            </a:r>
            <a:r>
              <a:rPr lang="tr-TR" dirty="0"/>
              <a:t>̈ almaktadır. </a:t>
            </a:r>
          </a:p>
          <a:p>
            <a:r>
              <a:rPr lang="tr-TR" dirty="0" err="1"/>
              <a:t>Tüm</a:t>
            </a:r>
            <a:r>
              <a:rPr lang="tr-TR" dirty="0"/>
              <a:t> bu ekonomi politikaları sonucu artan </a:t>
            </a:r>
            <a:r>
              <a:rPr lang="tr-TR" dirty="0" err="1"/>
              <a:t>işsizlik</a:t>
            </a:r>
            <a:r>
              <a:rPr lang="tr-TR" dirty="0"/>
              <a:t>, </a:t>
            </a:r>
            <a:r>
              <a:rPr lang="tr-TR" dirty="0" err="1"/>
              <a:t>yoksullaşma</a:t>
            </a:r>
            <a:r>
              <a:rPr lang="tr-TR" dirty="0"/>
              <a:t> ve gelir </a:t>
            </a:r>
            <a:r>
              <a:rPr lang="tr-TR" dirty="0" err="1"/>
              <a:t>dağılımının</a:t>
            </a:r>
            <a:r>
              <a:rPr lang="tr-TR" dirty="0"/>
              <a:t> bozulması gibi etkenler ciddi toplumsal maliyetler </a:t>
            </a:r>
            <a:r>
              <a:rPr lang="tr-TR" dirty="0" err="1"/>
              <a:t>doğurmakta</a:t>
            </a:r>
            <a:r>
              <a:rPr lang="tr-TR" dirty="0"/>
              <a:t> ve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döneminin</a:t>
            </a:r>
            <a:r>
              <a:rPr lang="tr-TR" dirty="0"/>
              <a:t> yaygın orta sınıflarını daraltarak sınıfsal yapıyı </a:t>
            </a:r>
            <a:r>
              <a:rPr lang="tr-TR" dirty="0" err="1"/>
              <a:t>değiştirmektedir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50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D15D4C-4190-AD4A-B8A8-5962B4AD0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AB3A65-122C-5540-ABDC-01A7C199E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dediğimiz</a:t>
            </a:r>
            <a:r>
              <a:rPr lang="tr-TR" dirty="0"/>
              <a:t> olguyu, ekonomik, siyasal, toplumsal ve </a:t>
            </a:r>
            <a:r>
              <a:rPr lang="tr-TR" dirty="0" err="1"/>
              <a:t>kültürel</a:t>
            </a:r>
            <a:r>
              <a:rPr lang="tr-TR" dirty="0"/>
              <a:t> boyutları ile bir </a:t>
            </a:r>
            <a:r>
              <a:rPr lang="tr-TR" dirty="0" err="1"/>
              <a:t>bütün</a:t>
            </a:r>
            <a:r>
              <a:rPr lang="tr-TR" dirty="0"/>
              <a:t> olarak olanaklı kılan temel etken ise ‘60’lı yıllardan </a:t>
            </a:r>
            <a:r>
              <a:rPr lang="tr-TR" dirty="0" err="1"/>
              <a:t>başlayarak</a:t>
            </a:r>
            <a:r>
              <a:rPr lang="tr-TR" dirty="0"/>
              <a:t> </a:t>
            </a:r>
            <a:r>
              <a:rPr lang="tr-TR" dirty="0" err="1"/>
              <a:t>ulaşım</a:t>
            </a:r>
            <a:r>
              <a:rPr lang="tr-TR" dirty="0"/>
              <a:t> ve enformasyon teknolojilerinde </a:t>
            </a:r>
            <a:r>
              <a:rPr lang="tr-TR" dirty="0" err="1"/>
              <a:t>yaşanan</a:t>
            </a:r>
            <a:r>
              <a:rPr lang="tr-TR" dirty="0"/>
              <a:t> baş </a:t>
            </a:r>
            <a:r>
              <a:rPr lang="tr-TR" dirty="0" err="1"/>
              <a:t>döndürücu</a:t>
            </a:r>
            <a:r>
              <a:rPr lang="tr-TR" dirty="0"/>
              <a:t>̈ </a:t>
            </a:r>
            <a:r>
              <a:rPr lang="tr-TR" dirty="0" err="1"/>
              <a:t>değişim</a:t>
            </a:r>
            <a:r>
              <a:rPr lang="tr-TR" dirty="0"/>
              <a:t>, yani daha hızlı </a:t>
            </a:r>
            <a:r>
              <a:rPr lang="tr-TR" dirty="0" err="1"/>
              <a:t>ulaşım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gelişmesi</a:t>
            </a:r>
            <a:r>
              <a:rPr lang="tr-TR" dirty="0"/>
              <a:t>, bilgisayar teknolojilerinin </a:t>
            </a:r>
            <a:r>
              <a:rPr lang="tr-TR" dirty="0" err="1"/>
              <a:t>geliştirilmesi</a:t>
            </a:r>
            <a:r>
              <a:rPr lang="tr-TR" dirty="0"/>
              <a:t>, </a:t>
            </a:r>
            <a:r>
              <a:rPr lang="tr-TR" dirty="0" err="1"/>
              <a:t>yetkinleştirilmesi</a:t>
            </a:r>
            <a:r>
              <a:rPr lang="tr-TR" dirty="0"/>
              <a:t> ve </a:t>
            </a:r>
            <a:r>
              <a:rPr lang="tr-TR" dirty="0" err="1"/>
              <a:t>yaygınlaşması</a:t>
            </a:r>
            <a:r>
              <a:rPr lang="tr-TR" dirty="0"/>
              <a:t> ve elbette </a:t>
            </a:r>
            <a:r>
              <a:rPr lang="tr-TR" dirty="0" err="1"/>
              <a:t>İnternet’tir</a:t>
            </a:r>
            <a:r>
              <a:rPr lang="tr-TR" dirty="0"/>
              <a:t>. </a:t>
            </a:r>
          </a:p>
          <a:p>
            <a:r>
              <a:rPr lang="tr-TR" dirty="0"/>
              <a:t>Bu teknolojik olanaklar sayesinde sermayenin </a:t>
            </a:r>
            <a:r>
              <a:rPr lang="tr-TR" dirty="0" err="1"/>
              <a:t>üretimi</a:t>
            </a:r>
            <a:r>
              <a:rPr lang="tr-TR" dirty="0"/>
              <a:t> farklı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örgütleyebilmesi</a:t>
            </a:r>
            <a:r>
              <a:rPr lang="tr-TR" dirty="0"/>
              <a:t> ve daha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görmediğimiz</a:t>
            </a:r>
            <a:r>
              <a:rPr lang="tr-TR" dirty="0"/>
              <a:t> bir </a:t>
            </a:r>
            <a:r>
              <a:rPr lang="tr-TR" dirty="0" err="1"/>
              <a:t>güc</a:t>
            </a:r>
            <a:r>
              <a:rPr lang="tr-TR" dirty="0"/>
              <a:t>̧, esneklik ve hareketlilik kazanması </a:t>
            </a:r>
            <a:r>
              <a:rPr lang="tr-TR" dirty="0" err="1"/>
              <a:t>mümkün</a:t>
            </a:r>
            <a:r>
              <a:rPr lang="tr-TR" dirty="0"/>
              <a:t>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44259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FE30CF-CEA5-9049-9355-611D006A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Küreselleşmenin Genel Etkileri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AF4EAD-2CF6-C548-B3F7-59358471A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Siyasal alana </a:t>
            </a:r>
            <a:r>
              <a:rPr lang="tr-TR" dirty="0" err="1"/>
              <a:t>baktığımızda</a:t>
            </a:r>
            <a:r>
              <a:rPr lang="tr-TR" dirty="0"/>
              <a:t> ise, giderek </a:t>
            </a:r>
            <a:r>
              <a:rPr lang="tr-TR" dirty="0" err="1"/>
              <a:t>geçmişteki</a:t>
            </a:r>
            <a:r>
              <a:rPr lang="tr-TR" dirty="0"/>
              <a:t> ideolojiler yerine kimliklerin </a:t>
            </a:r>
            <a:r>
              <a:rPr lang="tr-TR" dirty="0" err="1"/>
              <a:t>önem</a:t>
            </a:r>
            <a:r>
              <a:rPr lang="tr-TR" dirty="0"/>
              <a:t> </a:t>
            </a:r>
            <a:r>
              <a:rPr lang="tr-TR" dirty="0" err="1"/>
              <a:t>kazandığını</a:t>
            </a:r>
            <a:r>
              <a:rPr lang="tr-TR" dirty="0"/>
              <a:t> </a:t>
            </a:r>
            <a:r>
              <a:rPr lang="tr-TR" dirty="0" err="1"/>
              <a:t>gözlemliyoruz</a:t>
            </a:r>
            <a:r>
              <a:rPr lang="tr-TR" dirty="0"/>
              <a:t>. Ulus devlet ise hem ekonomi </a:t>
            </a:r>
            <a:r>
              <a:rPr lang="tr-TR" dirty="0" err="1"/>
              <a:t>üzerindeki</a:t>
            </a:r>
            <a:r>
              <a:rPr lang="tr-TR" dirty="0"/>
              <a:t> </a:t>
            </a:r>
            <a:r>
              <a:rPr lang="tr-TR" dirty="0" err="1"/>
              <a:t>gücünu</a:t>
            </a:r>
            <a:r>
              <a:rPr lang="tr-TR" dirty="0"/>
              <a:t>̈ ve </a:t>
            </a:r>
            <a:r>
              <a:rPr lang="tr-TR" dirty="0" err="1"/>
              <a:t>küresel</a:t>
            </a:r>
            <a:r>
              <a:rPr lang="tr-TR" dirty="0"/>
              <a:t> sermaye ile pazarlık olanaklarını yitirmekte; hem de buna </a:t>
            </a:r>
            <a:r>
              <a:rPr lang="tr-TR" dirty="0" err="1"/>
              <a:t>bağlı</a:t>
            </a:r>
            <a:r>
              <a:rPr lang="tr-TR" dirty="0"/>
              <a:t> olarak siyasal anlamda eski </a:t>
            </a:r>
            <a:r>
              <a:rPr lang="tr-TR" dirty="0" err="1"/>
              <a:t>gücünu</a:t>
            </a:r>
            <a:r>
              <a:rPr lang="tr-TR" dirty="0"/>
              <a:t>̈ kaybetmektedir. </a:t>
            </a:r>
          </a:p>
          <a:p>
            <a:endParaRPr lang="tr-TR" dirty="0"/>
          </a:p>
          <a:p>
            <a:r>
              <a:rPr lang="tr-TR" dirty="0"/>
              <a:t>Yine de ulus devletler </a:t>
            </a:r>
            <a:r>
              <a:rPr lang="tr-TR" dirty="0" err="1"/>
              <a:t>hâlen</a:t>
            </a:r>
            <a:r>
              <a:rPr lang="tr-TR" dirty="0"/>
              <a:t> oyunun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aktörleri</a:t>
            </a:r>
            <a:r>
              <a:rPr lang="tr-TR" dirty="0"/>
              <a:t> arasındadır.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9045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4056F2-AAA6-6B46-A068-F4B59869D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Kitap Önerileri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D8815-BE16-4A47-9B56-9602E85FA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Küreselleşme - Toplumsal Sonuçları   -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Zygmunt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Bauman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Font typeface="Wingdings" pitchFamily="2" charset="2"/>
              <a:buChar char="v"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McDonald'laştırılması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-George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Ritzer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Font typeface="Wingdings" pitchFamily="2" charset="2"/>
              <a:buChar char="v"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Küreselleşme   -Joseph E.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Stiglitz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Font typeface="Wingdings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6564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339575"/>
            <a:ext cx="1047434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Ural, T. (2019). </a:t>
            </a:r>
            <a:r>
              <a:rPr lang="tr-TR" altLang="tr-TR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lang="tr-TR" altLang="tr-T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altLang="tr-TR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İstanbul:İstanbul</a:t>
            </a:r>
            <a:r>
              <a:rPr lang="tr-TR" altLang="tr-T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6D6956-1ADF-A349-B26E-05E58F723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585D5A-4279-2042-A56E-2417DB538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Küreselleşmenin</a:t>
            </a:r>
            <a:r>
              <a:rPr lang="tr-TR" dirty="0"/>
              <a:t> </a:t>
            </a:r>
            <a:r>
              <a:rPr lang="tr-TR" dirty="0" err="1"/>
              <a:t>önünu</a:t>
            </a:r>
            <a:r>
              <a:rPr lang="tr-TR" dirty="0"/>
              <a:t>̈ </a:t>
            </a:r>
            <a:r>
              <a:rPr lang="tr-TR" dirty="0" err="1"/>
              <a:t>açan</a:t>
            </a:r>
            <a:r>
              <a:rPr lang="tr-TR" dirty="0"/>
              <a:t> somut tarihsel olay aslında bir </a:t>
            </a:r>
            <a:r>
              <a:rPr lang="tr-TR" dirty="0" err="1"/>
              <a:t>parçalanma</a:t>
            </a:r>
            <a:r>
              <a:rPr lang="tr-TR" dirty="0"/>
              <a:t> </a:t>
            </a:r>
            <a:r>
              <a:rPr lang="tr-TR" dirty="0" err="1"/>
              <a:t>sürecidir</a:t>
            </a:r>
            <a:r>
              <a:rPr lang="tr-TR" dirty="0"/>
              <a:t>. Bu </a:t>
            </a:r>
            <a:r>
              <a:rPr lang="tr-TR" dirty="0" err="1"/>
              <a:t>süreci</a:t>
            </a:r>
            <a:r>
              <a:rPr lang="tr-TR" dirty="0"/>
              <a:t> </a:t>
            </a:r>
            <a:r>
              <a:rPr lang="tr-TR" dirty="0" err="1"/>
              <a:t>başlatan</a:t>
            </a:r>
            <a:r>
              <a:rPr lang="tr-TR" dirty="0"/>
              <a:t> ilk </a:t>
            </a:r>
            <a:r>
              <a:rPr lang="tr-TR" dirty="0" err="1"/>
              <a:t>işaret</a:t>
            </a:r>
            <a:r>
              <a:rPr lang="tr-TR" dirty="0"/>
              <a:t> Sovyet </a:t>
            </a:r>
            <a:r>
              <a:rPr lang="tr-TR" dirty="0" err="1"/>
              <a:t>Komünist</a:t>
            </a:r>
            <a:r>
              <a:rPr lang="tr-TR" dirty="0"/>
              <a:t> Parti genel </a:t>
            </a:r>
            <a:r>
              <a:rPr lang="tr-TR" dirty="0" err="1"/>
              <a:t>sekreterliğine</a:t>
            </a:r>
            <a:r>
              <a:rPr lang="tr-TR" dirty="0"/>
              <a:t> getirilen </a:t>
            </a:r>
            <a:r>
              <a:rPr lang="tr-TR" dirty="0" err="1"/>
              <a:t>Gorbaçov’un</a:t>
            </a:r>
            <a:r>
              <a:rPr lang="tr-TR" dirty="0"/>
              <a:t> glasnost (</a:t>
            </a:r>
            <a:r>
              <a:rPr lang="tr-TR" dirty="0" err="1"/>
              <a:t>açıklık</a:t>
            </a:r>
            <a:r>
              <a:rPr lang="tr-TR" dirty="0"/>
              <a:t>) ve </a:t>
            </a:r>
            <a:r>
              <a:rPr lang="tr-TR" dirty="0" err="1"/>
              <a:t>prestroyka</a:t>
            </a:r>
            <a:r>
              <a:rPr lang="tr-TR" dirty="0"/>
              <a:t> (yeniden yapılanma) politikalarını hayata </a:t>
            </a:r>
            <a:r>
              <a:rPr lang="tr-TR" dirty="0" err="1"/>
              <a:t>geçirmeye</a:t>
            </a:r>
            <a:r>
              <a:rPr lang="tr-TR" dirty="0"/>
              <a:t> </a:t>
            </a:r>
            <a:r>
              <a:rPr lang="tr-TR" dirty="0" err="1"/>
              <a:t>başlamasıdır</a:t>
            </a:r>
            <a:r>
              <a:rPr lang="tr-TR" dirty="0"/>
              <a:t>. </a:t>
            </a:r>
          </a:p>
          <a:p>
            <a:r>
              <a:rPr lang="tr-TR" dirty="0"/>
              <a:t>Bu politikalar sosyalist sistemin yıkılmasından </a:t>
            </a:r>
            <a:r>
              <a:rPr lang="tr-TR" dirty="0" err="1"/>
              <a:t>çok</a:t>
            </a:r>
            <a:r>
              <a:rPr lang="tr-TR" dirty="0"/>
              <a:t> siyasal olarak </a:t>
            </a:r>
            <a:r>
              <a:rPr lang="tr-TR" dirty="0" err="1"/>
              <a:t>şeffaflaşması</a:t>
            </a:r>
            <a:r>
              <a:rPr lang="tr-TR" dirty="0"/>
              <a:t> ve </a:t>
            </a:r>
            <a:r>
              <a:rPr lang="tr-TR" dirty="0" err="1"/>
              <a:t>demokratikleşmesini</a:t>
            </a:r>
            <a:r>
              <a:rPr lang="tr-TR" dirty="0"/>
              <a:t>, Sovyet Sosyalist Cumhuriyetler </a:t>
            </a:r>
            <a:r>
              <a:rPr lang="tr-TR" dirty="0" err="1"/>
              <a:t>Birliği’ni</a:t>
            </a:r>
            <a:r>
              <a:rPr lang="tr-TR" dirty="0"/>
              <a:t> </a:t>
            </a:r>
            <a:r>
              <a:rPr lang="tr-TR" dirty="0" err="1"/>
              <a:t>oluşturan</a:t>
            </a:r>
            <a:r>
              <a:rPr lang="tr-TR" dirty="0"/>
              <a:t> </a:t>
            </a:r>
            <a:r>
              <a:rPr lang="tr-TR" dirty="0" err="1"/>
              <a:t>çeşitli</a:t>
            </a:r>
            <a:r>
              <a:rPr lang="tr-TR" dirty="0"/>
              <a:t> toplulukların belli alanlarda </a:t>
            </a:r>
            <a:r>
              <a:rPr lang="tr-TR" dirty="0" err="1"/>
              <a:t>özerklik</a:t>
            </a:r>
            <a:r>
              <a:rPr lang="tr-TR" dirty="0"/>
              <a:t> kazanmasını ve sosyalist ekonominin biraz daha </a:t>
            </a:r>
            <a:r>
              <a:rPr lang="tr-TR" dirty="0" err="1"/>
              <a:t>dışa</a:t>
            </a:r>
            <a:r>
              <a:rPr lang="tr-TR" dirty="0"/>
              <a:t> </a:t>
            </a:r>
            <a:r>
              <a:rPr lang="tr-TR" dirty="0" err="1"/>
              <a:t>açılmasını</a:t>
            </a:r>
            <a:r>
              <a:rPr lang="tr-TR" dirty="0"/>
              <a:t> </a:t>
            </a:r>
            <a:r>
              <a:rPr lang="tr-TR" dirty="0" err="1"/>
              <a:t>amaçlamaktaydı</a:t>
            </a:r>
            <a:r>
              <a:rPr lang="tr-TR" dirty="0"/>
              <a:t>. </a:t>
            </a:r>
          </a:p>
          <a:p>
            <a:r>
              <a:rPr lang="tr-TR" dirty="0"/>
              <a:t>Onun </a:t>
            </a:r>
            <a:r>
              <a:rPr lang="tr-TR" dirty="0" err="1"/>
              <a:t>açtığı</a:t>
            </a:r>
            <a:r>
              <a:rPr lang="tr-TR" dirty="0"/>
              <a:t> bu yolda 1991 yılında, darbeler ve isyanlarla </a:t>
            </a:r>
            <a:r>
              <a:rPr lang="tr-TR" dirty="0" err="1"/>
              <a:t>tüm</a:t>
            </a:r>
            <a:r>
              <a:rPr lang="tr-TR" dirty="0"/>
              <a:t> rejim </a:t>
            </a:r>
            <a:r>
              <a:rPr lang="tr-TR" dirty="0" err="1"/>
              <a:t>çöktu</a:t>
            </a:r>
            <a:r>
              <a:rPr lang="tr-TR" dirty="0"/>
              <a:t>̈ ve Sovyetleri </a:t>
            </a:r>
            <a:r>
              <a:rPr lang="tr-TR" dirty="0" err="1"/>
              <a:t>oluşturan</a:t>
            </a:r>
            <a:r>
              <a:rPr lang="tr-TR" dirty="0"/>
              <a:t> devletler </a:t>
            </a:r>
            <a:r>
              <a:rPr lang="tr-TR" dirty="0" err="1"/>
              <a:t>ard</a:t>
            </a:r>
            <a:r>
              <a:rPr lang="tr-TR" dirty="0"/>
              <a:t> arda federasyondan kopmaya </a:t>
            </a:r>
            <a:r>
              <a:rPr lang="tr-TR" dirty="0" err="1"/>
              <a:t>başladı</a:t>
            </a:r>
            <a:r>
              <a:rPr lang="tr-TR" dirty="0"/>
              <a:t>. Bunu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Doğu</a:t>
            </a:r>
            <a:r>
              <a:rPr lang="tr-TR" dirty="0"/>
              <a:t> Bloku </a:t>
            </a:r>
            <a:r>
              <a:rPr lang="tr-TR" dirty="0" err="1"/>
              <a:t>ülkeleri</a:t>
            </a:r>
            <a:r>
              <a:rPr lang="tr-TR" dirty="0"/>
              <a:t> izledi ve sosyalist kampa </a:t>
            </a:r>
            <a:r>
              <a:rPr lang="tr-TR" dirty="0" err="1"/>
              <a:t>dâhil</a:t>
            </a:r>
            <a:r>
              <a:rPr lang="tr-TR" dirty="0"/>
              <a:t> </a:t>
            </a:r>
            <a:r>
              <a:rPr lang="tr-TR" dirty="0" err="1"/>
              <a:t>ülkeler</a:t>
            </a:r>
            <a:r>
              <a:rPr lang="tr-TR" dirty="0"/>
              <a:t> birer birer piyasa ekonomilerine </a:t>
            </a:r>
            <a:r>
              <a:rPr lang="tr-TR" dirty="0" err="1"/>
              <a:t>geçti</a:t>
            </a:r>
            <a:r>
              <a:rPr lang="tr-TR" dirty="0"/>
              <a:t>. </a:t>
            </a:r>
            <a:r>
              <a:rPr lang="tr-TR" dirty="0" err="1"/>
              <a:t>Başka</a:t>
            </a:r>
            <a:r>
              <a:rPr lang="tr-TR" dirty="0"/>
              <a:t> bir </a:t>
            </a:r>
            <a:r>
              <a:rPr lang="tr-TR" dirty="0" err="1"/>
              <a:t>deyişle</a:t>
            </a:r>
            <a:r>
              <a:rPr lang="tr-TR" dirty="0"/>
              <a:t> 1990’larda sosyalist blok </a:t>
            </a:r>
            <a:r>
              <a:rPr lang="tr-TR" dirty="0" err="1"/>
              <a:t>çöktu</a:t>
            </a:r>
            <a:r>
              <a:rPr lang="tr-TR" dirty="0"/>
              <a:t>̈.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445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7DC121-8B41-FC4B-8C88-FB720D64D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C77671-F893-E74C-8E01-5B1C81A1B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1989 yılında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dönemindeki</a:t>
            </a:r>
            <a:r>
              <a:rPr lang="tr-TR" dirty="0"/>
              <a:t> </a:t>
            </a:r>
            <a:r>
              <a:rPr lang="tr-TR" dirty="0" err="1"/>
              <a:t>kutuplaşma</a:t>
            </a:r>
            <a:r>
              <a:rPr lang="tr-TR" dirty="0"/>
              <a:t> ve </a:t>
            </a:r>
            <a:r>
              <a:rPr lang="tr-TR" dirty="0" err="1"/>
              <a:t>ayrışmanın</a:t>
            </a:r>
            <a:r>
              <a:rPr lang="tr-TR" dirty="0"/>
              <a:t> simgesi </a:t>
            </a:r>
            <a:r>
              <a:rPr lang="tr-TR" dirty="0" err="1"/>
              <a:t>hâline</a:t>
            </a:r>
            <a:r>
              <a:rPr lang="tr-TR" dirty="0"/>
              <a:t> gelen ve Avrupa’nın ortasında </a:t>
            </a:r>
            <a:r>
              <a:rPr lang="tr-TR" dirty="0" err="1"/>
              <a:t>komünist</a:t>
            </a:r>
            <a:r>
              <a:rPr lang="tr-TR" dirty="0"/>
              <a:t> </a:t>
            </a:r>
            <a:r>
              <a:rPr lang="tr-TR" dirty="0" err="1"/>
              <a:t>Doğu</a:t>
            </a:r>
            <a:r>
              <a:rPr lang="tr-TR" dirty="0"/>
              <a:t> ile kapitalist Batı Almanya’yı ikiye ayıran Berlin Duvarı yıkıldı. </a:t>
            </a:r>
          </a:p>
          <a:p>
            <a:endParaRPr lang="tr-TR" dirty="0"/>
          </a:p>
          <a:p>
            <a:r>
              <a:rPr lang="tr-TR" dirty="0" err="1"/>
              <a:t>Böylece</a:t>
            </a:r>
            <a:r>
              <a:rPr lang="tr-TR" dirty="0"/>
              <a:t> iki kutuplu, siyasal ve ekonomik rekabete dayalı </a:t>
            </a:r>
            <a:r>
              <a:rPr lang="tr-TR" dirty="0" err="1"/>
              <a:t>Soğuk</a:t>
            </a:r>
            <a:r>
              <a:rPr lang="tr-TR" dirty="0"/>
              <a:t> </a:t>
            </a:r>
            <a:r>
              <a:rPr lang="tr-TR" dirty="0" err="1"/>
              <a:t>Savas</a:t>
            </a:r>
            <a:r>
              <a:rPr lang="tr-TR" dirty="0"/>
              <a:t>̧ </a:t>
            </a:r>
            <a:r>
              <a:rPr lang="tr-TR" dirty="0" err="1"/>
              <a:t>dönemi</a:t>
            </a:r>
            <a:r>
              <a:rPr lang="tr-TR" dirty="0"/>
              <a:t> sona erdi; kapitalist </a:t>
            </a:r>
            <a:r>
              <a:rPr lang="tr-TR" dirty="0" err="1"/>
              <a:t>dünya</a:t>
            </a:r>
            <a:r>
              <a:rPr lang="tr-TR" dirty="0"/>
              <a:t>, serbest piyasa ekonomileri tamamen rakipsiz kaldı ve </a:t>
            </a:r>
            <a:r>
              <a:rPr lang="tr-TR" dirty="0" err="1"/>
              <a:t>dünya</a:t>
            </a:r>
            <a:r>
              <a:rPr lang="tr-TR" dirty="0"/>
              <a:t> tek </a:t>
            </a:r>
            <a:r>
              <a:rPr lang="tr-TR" b="1" dirty="0"/>
              <a:t>kutuplu bir </a:t>
            </a:r>
            <a:r>
              <a:rPr lang="tr-TR" dirty="0" err="1"/>
              <a:t>hâl</a:t>
            </a:r>
            <a:r>
              <a:rPr lang="tr-TR" dirty="0"/>
              <a:t> aldı.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19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E016CF-39EA-744F-95F6-5211A5A6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84AF2B-0A9C-794A-BA01-DBDD46C4E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dediğimiz</a:t>
            </a:r>
            <a:r>
              <a:rPr lang="tr-TR" dirty="0"/>
              <a:t> olgunun en </a:t>
            </a:r>
            <a:r>
              <a:rPr lang="tr-TR" dirty="0" err="1"/>
              <a:t>açıkça</a:t>
            </a:r>
            <a:r>
              <a:rPr lang="tr-TR" dirty="0"/>
              <a:t> </a:t>
            </a:r>
            <a:r>
              <a:rPr lang="tr-TR" dirty="0" err="1"/>
              <a:t>gözlemlenebildiği</a:t>
            </a:r>
            <a:r>
              <a:rPr lang="tr-TR" dirty="0"/>
              <a:t> alan ekonomidir. Ekonomik </a:t>
            </a:r>
            <a:r>
              <a:rPr lang="tr-TR" dirty="0" err="1"/>
              <a:t>açıdan</a:t>
            </a:r>
            <a:r>
              <a:rPr lang="tr-TR" dirty="0"/>
              <a:t> </a:t>
            </a:r>
            <a:r>
              <a:rPr lang="tr-TR" dirty="0" err="1"/>
              <a:t>küreselleşmenin</a:t>
            </a:r>
            <a:r>
              <a:rPr lang="tr-TR" dirty="0"/>
              <a:t> iki </a:t>
            </a:r>
            <a:r>
              <a:rPr lang="tr-TR" dirty="0" err="1"/>
              <a:t>önemli</a:t>
            </a:r>
            <a:r>
              <a:rPr lang="tr-TR" dirty="0"/>
              <a:t> </a:t>
            </a:r>
            <a:r>
              <a:rPr lang="tr-TR" dirty="0" err="1"/>
              <a:t>özelliği</a:t>
            </a:r>
            <a:r>
              <a:rPr lang="tr-TR" dirty="0"/>
              <a:t> vardır</a:t>
            </a:r>
            <a:r>
              <a:rPr lang="tr-TR" b="1" dirty="0"/>
              <a:t>: </a:t>
            </a:r>
          </a:p>
          <a:p>
            <a:r>
              <a:rPr lang="tr-TR" dirty="0"/>
              <a:t>1. Ulusal ekonomilerin giderek </a:t>
            </a:r>
            <a:r>
              <a:rPr lang="tr-TR" dirty="0" err="1"/>
              <a:t>küresel</a:t>
            </a:r>
            <a:r>
              <a:rPr lang="tr-TR" dirty="0"/>
              <a:t> piyasanın </a:t>
            </a:r>
            <a:r>
              <a:rPr lang="tr-TR" dirty="0" err="1"/>
              <a:t>gücu</a:t>
            </a:r>
            <a:r>
              <a:rPr lang="tr-TR" dirty="0"/>
              <a:t>̈ </a:t>
            </a:r>
            <a:r>
              <a:rPr lang="tr-TR" dirty="0" err="1"/>
              <a:t>karşısında</a:t>
            </a:r>
            <a:r>
              <a:rPr lang="tr-TR" dirty="0"/>
              <a:t> gerilemesi ve </a:t>
            </a:r>
            <a:r>
              <a:rPr lang="tr-TR" dirty="0" err="1"/>
              <a:t>dünya</a:t>
            </a:r>
            <a:r>
              <a:rPr lang="tr-TR" dirty="0"/>
              <a:t> piyasalarıyla </a:t>
            </a:r>
            <a:r>
              <a:rPr lang="tr-TR" dirty="0" err="1"/>
              <a:t>bütünleşmesi</a:t>
            </a:r>
            <a:r>
              <a:rPr lang="tr-TR" dirty="0"/>
              <a:t> </a:t>
            </a:r>
          </a:p>
          <a:p>
            <a:r>
              <a:rPr lang="tr-TR" dirty="0"/>
              <a:t>2. </a:t>
            </a:r>
            <a:r>
              <a:rPr lang="tr-TR" dirty="0" err="1"/>
              <a:t>Çokuluslu</a:t>
            </a:r>
            <a:r>
              <a:rPr lang="tr-TR" dirty="0"/>
              <a:t> </a:t>
            </a:r>
            <a:r>
              <a:rPr lang="tr-TR" dirty="0" err="1"/>
              <a:t>şirketlerin</a:t>
            </a:r>
            <a:r>
              <a:rPr lang="tr-TR" dirty="0"/>
              <a:t> giderek </a:t>
            </a:r>
            <a:r>
              <a:rPr lang="tr-TR" dirty="0" err="1"/>
              <a:t>güc</a:t>
            </a:r>
            <a:r>
              <a:rPr lang="tr-TR" dirty="0"/>
              <a:t>̧ ve </a:t>
            </a:r>
            <a:r>
              <a:rPr lang="tr-TR" dirty="0" err="1"/>
              <a:t>önem</a:t>
            </a:r>
            <a:r>
              <a:rPr lang="tr-TR" dirty="0"/>
              <a:t> kazanması. Bu </a:t>
            </a:r>
            <a:r>
              <a:rPr lang="tr-TR" dirty="0" err="1"/>
              <a:t>süreçlere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olarak hem </a:t>
            </a:r>
            <a:r>
              <a:rPr lang="tr-TR" dirty="0" err="1"/>
              <a:t>üretim</a:t>
            </a:r>
            <a:r>
              <a:rPr lang="tr-TR" dirty="0"/>
              <a:t> hem de buna </a:t>
            </a:r>
            <a:r>
              <a:rPr lang="tr-TR" dirty="0" err="1"/>
              <a:t>bağlı</a:t>
            </a:r>
            <a:r>
              <a:rPr lang="tr-TR" dirty="0"/>
              <a:t> olarak finansal </a:t>
            </a:r>
            <a:r>
              <a:rPr lang="tr-TR" dirty="0" err="1"/>
              <a:t>süreçler</a:t>
            </a:r>
            <a:r>
              <a:rPr lang="tr-TR" dirty="0"/>
              <a:t> giderek </a:t>
            </a:r>
            <a:r>
              <a:rPr lang="tr-TR" dirty="0" err="1"/>
              <a:t>küreselleşmekte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490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F5F697-BBE7-A64F-BFD3-9340B0EDD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90F213-BAAE-6743-873E-58D1D8ADA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Dünya</a:t>
            </a:r>
            <a:r>
              <a:rPr lang="tr-TR" dirty="0"/>
              <a:t> piyasalarının </a:t>
            </a:r>
            <a:r>
              <a:rPr lang="tr-TR" dirty="0" err="1"/>
              <a:t>böyle</a:t>
            </a:r>
            <a:r>
              <a:rPr lang="tr-TR" dirty="0"/>
              <a:t> </a:t>
            </a:r>
            <a:r>
              <a:rPr lang="tr-TR" dirty="0" err="1"/>
              <a:t>ic</a:t>
            </a:r>
            <a:r>
              <a:rPr lang="tr-TR" dirty="0"/>
              <a:t>̧ </a:t>
            </a:r>
            <a:r>
              <a:rPr lang="tr-TR" dirty="0" err="1"/>
              <a:t>içe</a:t>
            </a:r>
            <a:r>
              <a:rPr lang="tr-TR" dirty="0"/>
              <a:t> </a:t>
            </a:r>
            <a:r>
              <a:rPr lang="tr-TR" dirty="0" err="1"/>
              <a:t>geçmesi</a:t>
            </a:r>
            <a:r>
              <a:rPr lang="tr-TR" dirty="0"/>
              <a:t> tarihte ilk kez rastlanan bir olgu </a:t>
            </a:r>
            <a:r>
              <a:rPr lang="tr-TR" dirty="0" err="1"/>
              <a:t>değildir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bütünleşme</a:t>
            </a:r>
            <a:r>
              <a:rPr lang="tr-TR" dirty="0"/>
              <a:t> Sanayi Devrimi’ni takip eden 1870–1914 arası liberalizmin de en temel hedeflerinden biriydi </a:t>
            </a:r>
            <a:r>
              <a:rPr lang="tr-TR" dirty="0" err="1"/>
              <a:t>çünku</a:t>
            </a:r>
            <a:r>
              <a:rPr lang="tr-TR" dirty="0"/>
              <a:t>̈ </a:t>
            </a:r>
            <a:r>
              <a:rPr lang="tr-TR" dirty="0" err="1"/>
              <a:t>başından</a:t>
            </a:r>
            <a:r>
              <a:rPr lang="tr-TR" dirty="0"/>
              <a:t> beri </a:t>
            </a:r>
            <a:r>
              <a:rPr lang="tr-TR" dirty="0" err="1"/>
              <a:t>diğer</a:t>
            </a:r>
            <a:r>
              <a:rPr lang="tr-TR" dirty="0"/>
              <a:t> ekonomik sistemlere </a:t>
            </a:r>
            <a:r>
              <a:rPr lang="tr-TR" dirty="0" err="1"/>
              <a:t>karşı</a:t>
            </a:r>
            <a:r>
              <a:rPr lang="tr-TR" dirty="0"/>
              <a:t> kapitalizmin ayırt edici </a:t>
            </a:r>
            <a:r>
              <a:rPr lang="tr-TR" dirty="0" err="1"/>
              <a:t>özelliği</a:t>
            </a:r>
            <a:r>
              <a:rPr lang="tr-TR" dirty="0"/>
              <a:t>, </a:t>
            </a:r>
            <a:r>
              <a:rPr lang="tr-TR" dirty="0" err="1"/>
              <a:t>üretimde</a:t>
            </a:r>
            <a:r>
              <a:rPr lang="tr-TR" dirty="0"/>
              <a:t> daha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görülmemis</a:t>
            </a:r>
            <a:r>
              <a:rPr lang="tr-TR" dirty="0"/>
              <a:t>̧ bir </a:t>
            </a:r>
            <a:r>
              <a:rPr lang="tr-TR" dirty="0" err="1"/>
              <a:t>artıs</a:t>
            </a:r>
            <a:r>
              <a:rPr lang="tr-TR" dirty="0"/>
              <a:t>̧ sonucu malların </a:t>
            </a:r>
            <a:r>
              <a:rPr lang="tr-TR" dirty="0" err="1"/>
              <a:t>olağanüstu</a:t>
            </a:r>
            <a:r>
              <a:rPr lang="tr-TR" dirty="0"/>
              <a:t>̈ birikimine ve buna </a:t>
            </a:r>
            <a:r>
              <a:rPr lang="tr-TR" dirty="0" err="1"/>
              <a:t>bağlı</a:t>
            </a:r>
            <a:r>
              <a:rPr lang="tr-TR" dirty="0"/>
              <a:t> olarak sermayenin </a:t>
            </a:r>
            <a:r>
              <a:rPr lang="tr-TR" dirty="0" err="1"/>
              <a:t>kâr</a:t>
            </a:r>
            <a:r>
              <a:rPr lang="tr-TR" dirty="0"/>
              <a:t> </a:t>
            </a:r>
            <a:r>
              <a:rPr lang="tr-TR" dirty="0" err="1"/>
              <a:t>güdüsu</a:t>
            </a:r>
            <a:r>
              <a:rPr lang="tr-TR" dirty="0"/>
              <a:t>̈ </a:t>
            </a:r>
            <a:r>
              <a:rPr lang="tr-TR" dirty="0" err="1"/>
              <a:t>doğrultusunda</a:t>
            </a:r>
            <a:r>
              <a:rPr lang="tr-TR" dirty="0"/>
              <a:t> bu birikimi </a:t>
            </a:r>
            <a:r>
              <a:rPr lang="tr-TR" dirty="0" err="1"/>
              <a:t>dünya</a:t>
            </a:r>
            <a:r>
              <a:rPr lang="tr-TR" dirty="0"/>
              <a:t> piyasalarına yaymak </a:t>
            </a:r>
            <a:r>
              <a:rPr lang="tr-TR" dirty="0" err="1"/>
              <a:t>yönünde</a:t>
            </a:r>
            <a:r>
              <a:rPr lang="tr-TR" dirty="0"/>
              <a:t> bir </a:t>
            </a:r>
            <a:r>
              <a:rPr lang="tr-TR" dirty="0" err="1"/>
              <a:t>eğilime</a:t>
            </a:r>
            <a:r>
              <a:rPr lang="tr-TR" dirty="0"/>
              <a:t> yol </a:t>
            </a:r>
            <a:r>
              <a:rPr lang="tr-TR" dirty="0" err="1"/>
              <a:t>açmasıdır</a:t>
            </a:r>
            <a:r>
              <a:rPr lang="tr-TR" dirty="0"/>
              <a:t>. </a:t>
            </a:r>
          </a:p>
          <a:p>
            <a:r>
              <a:rPr lang="tr-TR" dirty="0"/>
              <a:t>Dolayısıyla </a:t>
            </a:r>
            <a:r>
              <a:rPr lang="tr-TR" dirty="0" err="1"/>
              <a:t>günümüzdeki</a:t>
            </a:r>
            <a:r>
              <a:rPr lang="tr-TR" dirty="0"/>
              <a:t>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süreci</a:t>
            </a:r>
            <a:r>
              <a:rPr lang="tr-TR" dirty="0"/>
              <a:t>, ekonomik </a:t>
            </a:r>
            <a:r>
              <a:rPr lang="tr-TR" dirty="0" err="1"/>
              <a:t>açıdan</a:t>
            </a:r>
            <a:r>
              <a:rPr lang="tr-TR" dirty="0"/>
              <a:t>, kapitalizmin liberal evresiyle </a:t>
            </a:r>
            <a:r>
              <a:rPr lang="tr-TR" dirty="0" err="1"/>
              <a:t>önemli</a:t>
            </a:r>
            <a:r>
              <a:rPr lang="tr-TR" dirty="0"/>
              <a:t> benzerlik </a:t>
            </a:r>
            <a:r>
              <a:rPr lang="tr-TR" dirty="0" err="1"/>
              <a:t>göstermekte</a:t>
            </a:r>
            <a:r>
              <a:rPr lang="tr-TR" dirty="0"/>
              <a:t> fakat yine de </a:t>
            </a:r>
            <a:r>
              <a:rPr lang="tr-TR" dirty="0" err="1"/>
              <a:t>şu</a:t>
            </a:r>
            <a:r>
              <a:rPr lang="tr-TR" dirty="0"/>
              <a:t> an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bulunduğumuz</a:t>
            </a:r>
            <a:r>
              <a:rPr lang="tr-TR" dirty="0"/>
              <a:t> </a:t>
            </a:r>
            <a:r>
              <a:rPr lang="tr-TR" dirty="0" err="1"/>
              <a:t>küreselleşmeyi</a:t>
            </a:r>
            <a:r>
              <a:rPr lang="tr-TR" dirty="0"/>
              <a:t> liberal </a:t>
            </a:r>
            <a:r>
              <a:rPr lang="tr-TR" dirty="0" err="1"/>
              <a:t>dönemle</a:t>
            </a:r>
            <a:r>
              <a:rPr lang="tr-TR" dirty="0"/>
              <a:t> tıpa tıp aynı saymak </a:t>
            </a:r>
            <a:r>
              <a:rPr lang="tr-TR" dirty="0" err="1"/>
              <a:t>doğru</a:t>
            </a:r>
            <a:r>
              <a:rPr lang="tr-TR" dirty="0"/>
              <a:t> olmamaktadır.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901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A99FFB-486C-984B-820E-22A4A56F4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31906E-3E5E-9543-B331-570CE5C07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Dönemler</a:t>
            </a:r>
            <a:r>
              <a:rPr lang="tr-TR" dirty="0"/>
              <a:t> arasındaki </a:t>
            </a:r>
            <a:r>
              <a:rPr lang="tr-TR" dirty="0" err="1"/>
              <a:t>farklılaşmaya</a:t>
            </a:r>
            <a:r>
              <a:rPr lang="tr-TR" dirty="0"/>
              <a:t> yol </a:t>
            </a:r>
            <a:r>
              <a:rPr lang="tr-TR" dirty="0" err="1"/>
              <a:t>açan</a:t>
            </a:r>
            <a:r>
              <a:rPr lang="tr-TR" dirty="0"/>
              <a:t> en </a:t>
            </a:r>
            <a:r>
              <a:rPr lang="tr-TR" dirty="0" err="1"/>
              <a:t>önemli</a:t>
            </a:r>
            <a:r>
              <a:rPr lang="tr-TR" dirty="0"/>
              <a:t> neden, dolayısıyla </a:t>
            </a:r>
            <a:r>
              <a:rPr lang="tr-TR" dirty="0" err="1"/>
              <a:t>küreselleşme</a:t>
            </a:r>
            <a:r>
              <a:rPr lang="tr-TR" dirty="0"/>
              <a:t> </a:t>
            </a:r>
            <a:r>
              <a:rPr lang="tr-TR" dirty="0" err="1"/>
              <a:t>dediğimiz</a:t>
            </a:r>
            <a:r>
              <a:rPr lang="tr-TR" dirty="0"/>
              <a:t> olguyu, ekonomik, siyasal, toplumsal ve </a:t>
            </a:r>
            <a:r>
              <a:rPr lang="tr-TR" dirty="0" err="1"/>
              <a:t>kültürel</a:t>
            </a:r>
            <a:r>
              <a:rPr lang="tr-TR" dirty="0"/>
              <a:t> boyutları ile bir </a:t>
            </a:r>
            <a:r>
              <a:rPr lang="tr-TR" dirty="0" err="1"/>
              <a:t>bütün</a:t>
            </a:r>
            <a:r>
              <a:rPr lang="tr-TR" dirty="0"/>
              <a:t> olarak olanaklı kılan ve sermayenin </a:t>
            </a:r>
            <a:r>
              <a:rPr lang="tr-TR" dirty="0" err="1"/>
              <a:t>yaygınlaşmasını</a:t>
            </a:r>
            <a:r>
              <a:rPr lang="tr-TR" dirty="0"/>
              <a:t> </a:t>
            </a:r>
            <a:r>
              <a:rPr lang="tr-TR" dirty="0" err="1"/>
              <a:t>sağlayan</a:t>
            </a:r>
            <a:r>
              <a:rPr lang="tr-TR" dirty="0"/>
              <a:t> temel etken ‘60’lı yıllardan </a:t>
            </a:r>
            <a:r>
              <a:rPr lang="tr-TR" dirty="0" err="1"/>
              <a:t>başlayarak</a:t>
            </a:r>
            <a:r>
              <a:rPr lang="tr-TR" dirty="0"/>
              <a:t> </a:t>
            </a:r>
            <a:r>
              <a:rPr lang="tr-TR" dirty="0" err="1"/>
              <a:t>ulaşım</a:t>
            </a:r>
            <a:r>
              <a:rPr lang="tr-TR" dirty="0"/>
              <a:t> ve enformasyon teknolojilerinde </a:t>
            </a:r>
            <a:r>
              <a:rPr lang="tr-TR" dirty="0" err="1"/>
              <a:t>yaşanan</a:t>
            </a:r>
            <a:r>
              <a:rPr lang="tr-TR" dirty="0"/>
              <a:t> baş </a:t>
            </a:r>
            <a:r>
              <a:rPr lang="tr-TR" dirty="0" err="1"/>
              <a:t>döndürücu</a:t>
            </a:r>
            <a:r>
              <a:rPr lang="tr-TR" dirty="0"/>
              <a:t>̈ </a:t>
            </a:r>
            <a:r>
              <a:rPr lang="tr-TR" dirty="0" err="1"/>
              <a:t>değişim</a:t>
            </a:r>
            <a:r>
              <a:rPr lang="tr-TR" dirty="0"/>
              <a:t>, yani daha hızlı </a:t>
            </a:r>
            <a:r>
              <a:rPr lang="tr-TR" dirty="0" err="1"/>
              <a:t>ulaşım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gelişmesi</a:t>
            </a:r>
            <a:r>
              <a:rPr lang="tr-TR" dirty="0"/>
              <a:t>, bilgisayar teknolojilerinin </a:t>
            </a:r>
            <a:r>
              <a:rPr lang="tr-TR" dirty="0" err="1"/>
              <a:t>geliştirilmesi</a:t>
            </a:r>
            <a:r>
              <a:rPr lang="tr-TR" dirty="0"/>
              <a:t>, </a:t>
            </a:r>
            <a:r>
              <a:rPr lang="tr-TR" dirty="0" err="1"/>
              <a:t>yetkinleştirilmesi</a:t>
            </a:r>
            <a:r>
              <a:rPr lang="tr-TR" dirty="0"/>
              <a:t> ve </a:t>
            </a:r>
            <a:r>
              <a:rPr lang="tr-TR" dirty="0" err="1"/>
              <a:t>yaygınlaşması</a:t>
            </a:r>
            <a:r>
              <a:rPr lang="tr-TR" dirty="0"/>
              <a:t> ve elbette </a:t>
            </a:r>
            <a:r>
              <a:rPr lang="tr-TR" dirty="0" err="1"/>
              <a:t>İnternet’tir</a:t>
            </a:r>
            <a:r>
              <a:rPr lang="tr-TR" dirty="0"/>
              <a:t>. </a:t>
            </a:r>
          </a:p>
          <a:p>
            <a:r>
              <a:rPr lang="tr-TR" dirty="0"/>
              <a:t>Bu devrim </a:t>
            </a:r>
            <a:r>
              <a:rPr lang="tr-TR" dirty="0" err="1"/>
              <a:t>niteliğindeki</a:t>
            </a:r>
            <a:r>
              <a:rPr lang="tr-TR" dirty="0"/>
              <a:t> </a:t>
            </a:r>
            <a:r>
              <a:rPr lang="tr-TR" dirty="0" err="1"/>
              <a:t>değişimler</a:t>
            </a:r>
            <a:r>
              <a:rPr lang="tr-TR" dirty="0"/>
              <a:t> sayesindedir ki insan etkinliklerini o zamana kadar kısıtlayan en temel iki sınır, zaman ve </a:t>
            </a:r>
            <a:r>
              <a:rPr lang="tr-TR" dirty="0" err="1"/>
              <a:t>mekân</a:t>
            </a:r>
            <a:r>
              <a:rPr lang="tr-TR" dirty="0"/>
              <a:t> sınırı, tarihin daha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hic</a:t>
            </a:r>
            <a:r>
              <a:rPr lang="tr-TR" dirty="0"/>
              <a:t>̧ tanık </a:t>
            </a:r>
            <a:r>
              <a:rPr lang="tr-TR" dirty="0" err="1"/>
              <a:t>olmadığı</a:t>
            </a:r>
            <a:r>
              <a:rPr lang="tr-TR" dirty="0"/>
              <a:t> boyutta </a:t>
            </a:r>
            <a:r>
              <a:rPr lang="tr-TR" dirty="0" err="1"/>
              <a:t>aşabilmiştir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7104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E8277A-248A-F648-82FD-5589799E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Küreselleşme ve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4CB59D-B4A1-CB49-872F-61E4F9E8D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teknolojik olanaklar sayesinde sermayenin </a:t>
            </a:r>
            <a:r>
              <a:rPr lang="tr-TR" dirty="0" err="1"/>
              <a:t>üretimi</a:t>
            </a:r>
            <a:r>
              <a:rPr lang="tr-TR" dirty="0"/>
              <a:t> farklı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örgütleyebilmesi</a:t>
            </a:r>
            <a:r>
              <a:rPr lang="tr-TR" dirty="0"/>
              <a:t> ve daha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görmediğimiz</a:t>
            </a:r>
            <a:r>
              <a:rPr lang="tr-TR" dirty="0"/>
              <a:t> bir </a:t>
            </a:r>
            <a:r>
              <a:rPr lang="tr-TR" dirty="0" err="1"/>
              <a:t>güc</a:t>
            </a:r>
            <a:r>
              <a:rPr lang="tr-TR" dirty="0"/>
              <a:t>̧, esneklik ve hareketlilik kazanması </a:t>
            </a:r>
            <a:r>
              <a:rPr lang="tr-TR" dirty="0" err="1"/>
              <a:t>mümkün</a:t>
            </a:r>
            <a:r>
              <a:rPr lang="tr-TR" dirty="0"/>
              <a:t> oldu. </a:t>
            </a:r>
          </a:p>
          <a:p>
            <a:r>
              <a:rPr lang="tr-TR" dirty="0" err="1"/>
              <a:t>Başka</a:t>
            </a:r>
            <a:r>
              <a:rPr lang="tr-TR" dirty="0"/>
              <a:t> bir </a:t>
            </a:r>
            <a:r>
              <a:rPr lang="tr-TR" dirty="0" err="1"/>
              <a:t>deyişle</a:t>
            </a:r>
            <a:r>
              <a:rPr lang="tr-TR" dirty="0"/>
              <a:t> internet teknolojisi sayesinde </a:t>
            </a:r>
            <a:r>
              <a:rPr lang="tr-TR" dirty="0" err="1"/>
              <a:t>birkac</a:t>
            </a:r>
            <a:r>
              <a:rPr lang="tr-TR" dirty="0"/>
              <a:t>̧ saniyede </a:t>
            </a:r>
            <a:r>
              <a:rPr lang="tr-TR" dirty="0" err="1"/>
              <a:t>dünyanın</a:t>
            </a:r>
            <a:r>
              <a:rPr lang="tr-TR" dirty="0"/>
              <a:t> </a:t>
            </a:r>
            <a:r>
              <a:rPr lang="tr-TR" dirty="0" err="1"/>
              <a:t>öbür</a:t>
            </a:r>
            <a:r>
              <a:rPr lang="tr-TR" dirty="0"/>
              <a:t> ucuna enformasyon ve talimat iletebilmesi ile, sermaye ulusal sınırları </a:t>
            </a:r>
            <a:r>
              <a:rPr lang="tr-TR" dirty="0" err="1"/>
              <a:t>aşarak</a:t>
            </a:r>
            <a:r>
              <a:rPr lang="tr-TR" dirty="0"/>
              <a:t> </a:t>
            </a:r>
            <a:r>
              <a:rPr lang="tr-TR" dirty="0" err="1"/>
              <a:t>örgütlenebildi</a:t>
            </a:r>
            <a:r>
              <a:rPr lang="tr-TR" dirty="0"/>
              <a:t> ve robotik teknolojiler sayesinde </a:t>
            </a:r>
            <a:r>
              <a:rPr lang="tr-TR" dirty="0" err="1"/>
              <a:t>üretimi</a:t>
            </a:r>
            <a:r>
              <a:rPr lang="tr-TR" dirty="0"/>
              <a:t> yeni </a:t>
            </a:r>
            <a:r>
              <a:rPr lang="tr-TR" dirty="0" err="1"/>
              <a:t>baştan</a:t>
            </a:r>
            <a:r>
              <a:rPr lang="tr-TR" dirty="0"/>
              <a:t> </a:t>
            </a:r>
            <a:r>
              <a:rPr lang="tr-TR" dirty="0" err="1"/>
              <a:t>örgütleyebilmiştir</a:t>
            </a:r>
            <a:r>
              <a:rPr lang="tr-TR" dirty="0"/>
              <a:t>.</a:t>
            </a:r>
          </a:p>
          <a:p>
            <a:r>
              <a:rPr lang="tr-TR" dirty="0" err="1"/>
              <a:t>Böylece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uluslu </a:t>
            </a:r>
            <a:r>
              <a:rPr lang="tr-TR" dirty="0" err="1"/>
              <a:t>şirketler</a:t>
            </a:r>
            <a:r>
              <a:rPr lang="tr-TR" dirty="0"/>
              <a:t>, kendi </a:t>
            </a:r>
            <a:r>
              <a:rPr lang="tr-TR" dirty="0" err="1"/>
              <a:t>çıkarlarına</a:t>
            </a:r>
            <a:r>
              <a:rPr lang="tr-TR" dirty="0"/>
              <a:t> uygun olarak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yayılan </a:t>
            </a:r>
            <a:r>
              <a:rPr lang="tr-TR" dirty="0" err="1"/>
              <a:t>üretim</a:t>
            </a:r>
            <a:r>
              <a:rPr lang="tr-TR" dirty="0"/>
              <a:t> ve </a:t>
            </a:r>
            <a:r>
              <a:rPr lang="tr-TR" dirty="0" err="1"/>
              <a:t>yönetim</a:t>
            </a:r>
            <a:r>
              <a:rPr lang="tr-TR" dirty="0"/>
              <a:t> birimleri </a:t>
            </a:r>
            <a:r>
              <a:rPr lang="tr-TR" dirty="0" err="1"/>
              <a:t>oluşturabildi</a:t>
            </a:r>
            <a:r>
              <a:rPr lang="tr-TR" dirty="0"/>
              <a:t>. </a:t>
            </a:r>
            <a:r>
              <a:rPr lang="tr-TR" dirty="0" err="1"/>
              <a:t>Örneğin</a:t>
            </a:r>
            <a:r>
              <a:rPr lang="tr-TR" dirty="0"/>
              <a:t> fabrikalarını </a:t>
            </a:r>
            <a:r>
              <a:rPr lang="tr-TR" dirty="0" err="1"/>
              <a:t>emeğin</a:t>
            </a:r>
            <a:r>
              <a:rPr lang="tr-TR" dirty="0"/>
              <a:t> daha ucuz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bölgelerde</a:t>
            </a:r>
            <a:r>
              <a:rPr lang="tr-TR" dirty="0"/>
              <a:t> </a:t>
            </a:r>
            <a:r>
              <a:rPr lang="tr-TR" dirty="0" err="1"/>
              <a:t>açabildiler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0147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3846</TotalTime>
  <Words>4615</Words>
  <Application>Microsoft Macintosh PowerPoint</Application>
  <PresentationFormat>Geniş ekran</PresentationFormat>
  <Paragraphs>140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 Yapısı</vt:lpstr>
      <vt:lpstr>KÜRESELLEŞME</vt:lpstr>
      <vt:lpstr>KÜRESELLEŞME</vt:lpstr>
      <vt:lpstr>Küreselleşme</vt:lpstr>
      <vt:lpstr>Küreselleşme</vt:lpstr>
      <vt:lpstr>Küreselleşme ve Ekonomi</vt:lpstr>
      <vt:lpstr>Küreselleşme ve Ekonomi</vt:lpstr>
      <vt:lpstr>Küreselleşme ve Ekonomi</vt:lpstr>
      <vt:lpstr>Küreselleşme ve Ekonomi</vt:lpstr>
      <vt:lpstr>Küreselleşme ve Ekonomi</vt:lpstr>
      <vt:lpstr>Küreselleşme ve Ekonomi</vt:lpstr>
      <vt:lpstr>Küreselleşme ve Ekonomi</vt:lpstr>
      <vt:lpstr>Küreselleşme ve Ekonomik Sonuçlar</vt:lpstr>
      <vt:lpstr>Küreselleşme ve Ekonomik Sonuçlar</vt:lpstr>
      <vt:lpstr>Küreselleşme ve Ekonomik Sonuçlar</vt:lpstr>
      <vt:lpstr>Küreselleşme ve Ekonomik Sonuçlar</vt:lpstr>
      <vt:lpstr>Küreselleşme ve Ekonomik Sonuçlar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Küreselleşmenin Genel Etkileri</vt:lpstr>
      <vt:lpstr>Kitap Önerileri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81</cp:revision>
  <dcterms:created xsi:type="dcterms:W3CDTF">2020-10-04T15:36:28Z</dcterms:created>
  <dcterms:modified xsi:type="dcterms:W3CDTF">2021-01-03T21:49:39Z</dcterms:modified>
</cp:coreProperties>
</file>