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75FFF-0292-4574-ADE1-F396A5296E8A}" type="datetimeFigureOut">
              <a:rPr lang="tr-TR" smtClean="0"/>
              <a:t>8.12.2017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B9231-1DB2-4C64-AE15-F428F96A949F}" type="slidenum">
              <a:rPr lang="tr-TR" smtClean="0"/>
              <a:t>‹#›</a:t>
            </a:fld>
            <a:endParaRPr lang="tr-TR"/>
          </a:p>
        </p:txBody>
      </p:sp>
    </p:spTree>
    <p:extLst>
      <p:ext uri="{BB962C8B-B14F-4D97-AF65-F5344CB8AC3E}">
        <p14:creationId xmlns:p14="http://schemas.microsoft.com/office/powerpoint/2010/main" val="152730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03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fld id="{EBF14C26-9579-427C-9516-F2EC28C7581C}" type="slidenum">
              <a:rPr lang="tr-TR" altLang="tr-TR" sz="1200">
                <a:solidFill>
                  <a:prstClr val="black"/>
                </a:solidFill>
              </a:rPr>
              <a:pPr/>
              <a:t>3</a:t>
            </a:fld>
            <a:endParaRPr lang="tr-TR" altLang="tr-TR" sz="1200">
              <a:solidFill>
                <a:prstClr val="black"/>
              </a:solidFill>
            </a:endParaRPr>
          </a:p>
        </p:txBody>
      </p:sp>
    </p:spTree>
    <p:extLst>
      <p:ext uri="{BB962C8B-B14F-4D97-AF65-F5344CB8AC3E}">
        <p14:creationId xmlns:p14="http://schemas.microsoft.com/office/powerpoint/2010/main" val="236894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1637345-0696-4D23-8ECA-86BBC65661C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8736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8F9098-8C00-42B0-BE1A-929C362A50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69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AAE5876-166D-43F1-AF9F-344457F457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5476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3A99724-45FB-40CF-B071-1469686A33D1}"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8730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71C6F97-FBD0-4B63-A9C3-4F7E3816E657}"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5860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4CF097D-E1C3-42C5-A70F-387853DE32A9}"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8566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F85BEE6-2476-4B19-8B8D-1DA3E27906BA}"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3778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3F65DF17-9AF6-43DA-AF4E-5CF0609B2510}"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6533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B5A89AF-17AE-4AFF-A605-91F71537CD26}"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2830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09880D-E499-4B03-962F-D9A00E802803}"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9403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1B6E0DA-5724-41F1-B5CA-363E6755B8F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375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0EE924B1-9435-48AF-9E77-77FBAE463EB0}"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1664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369096BC-0258-45BB-AE17-C123837773DA}"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1125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A9E5804-12A4-4865-9BC8-CAF85438DC3E}"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178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2935E8E-91B7-48E8-9B5A-D6C44FD6052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5270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7976EA4-7A7F-4F8D-83D7-10F07622D2AC}"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6379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021ED449-C7AF-4202-816F-3B69699AED6A}"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27474741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Resim 3" descr="C:\Users\toprak\Pictures\MP Navigator EX\2011_04_01\IMG_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508001"/>
            <a:ext cx="410368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 Box 5"/>
          <p:cNvSpPr txBox="1">
            <a:spLocks noChangeArrowheads="1"/>
          </p:cNvSpPr>
          <p:nvPr/>
        </p:nvSpPr>
        <p:spPr bwMode="auto">
          <a:xfrm>
            <a:off x="3143250" y="5876926"/>
            <a:ext cx="52578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baseline="30000">
                <a:solidFill>
                  <a:srgbClr val="FFFFFF"/>
                </a:solidFill>
              </a:rPr>
              <a:t>Yıkama suyu yönteminin tuz dağılımına etkisi</a:t>
            </a:r>
          </a:p>
          <a:p>
            <a:pPr fontAlgn="base">
              <a:spcBef>
                <a:spcPct val="50000"/>
              </a:spcBef>
              <a:spcAft>
                <a:spcPct val="0"/>
              </a:spcAft>
              <a:buClrTx/>
              <a:buSzTx/>
              <a:buFont typeface="Wingdings" panose="05000000000000000000" pitchFamily="2" charset="2"/>
              <a:buNone/>
            </a:pPr>
            <a:r>
              <a:rPr lang="tr-TR" altLang="tr-TR" sz="2000">
                <a:solidFill>
                  <a:srgbClr val="FFFFFF"/>
                </a:solidFill>
              </a:rPr>
              <a:t>(Abrol et al., 1988)</a:t>
            </a:r>
            <a:endParaRPr lang="tr-TR" altLang="tr-TR" sz="2000" baseline="30000">
              <a:solidFill>
                <a:srgbClr val="FFFFFF"/>
              </a:solidFill>
            </a:endParaRPr>
          </a:p>
          <a:p>
            <a:pPr fontAlgn="base">
              <a:spcBef>
                <a:spcPct val="50000"/>
              </a:spcBef>
              <a:spcAft>
                <a:spcPct val="0"/>
              </a:spcAft>
              <a:buClrTx/>
              <a:buSzTx/>
              <a:buFontTx/>
              <a:buNone/>
            </a:pPr>
            <a:endParaRPr lang="tr-TR" altLang="tr-TR" baseline="30000">
              <a:solidFill>
                <a:srgbClr val="FFFFFF"/>
              </a:solidFill>
            </a:endParaRPr>
          </a:p>
        </p:txBody>
      </p:sp>
      <p:sp>
        <p:nvSpPr>
          <p:cNvPr id="200708" name="Text Box 6"/>
          <p:cNvSpPr txBox="1">
            <a:spLocks noChangeArrowheads="1"/>
          </p:cNvSpPr>
          <p:nvPr/>
        </p:nvSpPr>
        <p:spPr bwMode="auto">
          <a:xfrm>
            <a:off x="8328026" y="1484314"/>
            <a:ext cx="187166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Göllendirme: 75cm su</a:t>
            </a:r>
          </a:p>
          <a:p>
            <a:pPr fontAlgn="base">
              <a:spcBef>
                <a:spcPct val="50000"/>
              </a:spcBef>
              <a:spcAft>
                <a:spcPct val="0"/>
              </a:spcAft>
              <a:buClrTx/>
              <a:buSzTx/>
              <a:buFontTx/>
              <a:buNone/>
            </a:pPr>
            <a:endParaRPr lang="tr-TR" altLang="tr-TR" sz="2000">
              <a:solidFill>
                <a:srgbClr val="FFFFFF"/>
              </a:solidFill>
            </a:endParaRPr>
          </a:p>
          <a:p>
            <a:pPr fontAlgn="base">
              <a:spcBef>
                <a:spcPct val="50000"/>
              </a:spcBef>
              <a:spcAft>
                <a:spcPct val="0"/>
              </a:spcAft>
              <a:buClrTx/>
              <a:buSzTx/>
              <a:buFontTx/>
              <a:buNone/>
            </a:pPr>
            <a:endParaRPr lang="tr-TR" altLang="tr-TR" sz="2000">
              <a:solidFill>
                <a:srgbClr val="FFFFFF"/>
              </a:solidFill>
            </a:endParaRPr>
          </a:p>
          <a:p>
            <a:pPr fontAlgn="base">
              <a:spcBef>
                <a:spcPct val="50000"/>
              </a:spcBef>
              <a:spcAft>
                <a:spcPct val="0"/>
              </a:spcAft>
              <a:buClrTx/>
              <a:buSzTx/>
              <a:buFontTx/>
              <a:buNone/>
            </a:pPr>
            <a:endParaRPr lang="tr-TR" altLang="tr-TR" sz="2000">
              <a:solidFill>
                <a:srgbClr val="FFFFFF"/>
              </a:solidFill>
            </a:endParaRPr>
          </a:p>
          <a:p>
            <a:pPr fontAlgn="base">
              <a:spcBef>
                <a:spcPct val="50000"/>
              </a:spcBef>
              <a:spcAft>
                <a:spcPct val="0"/>
              </a:spcAft>
              <a:buClrTx/>
              <a:buSzTx/>
              <a:buFontTx/>
              <a:buNone/>
            </a:pPr>
            <a:r>
              <a:rPr lang="tr-TR" altLang="tr-TR" sz="2000">
                <a:solidFill>
                  <a:srgbClr val="FFFFFF"/>
                </a:solidFill>
              </a:rPr>
              <a:t>Yağmurlama: 25cm su</a:t>
            </a:r>
          </a:p>
          <a:p>
            <a:pPr fontAlgn="base">
              <a:spcBef>
                <a:spcPct val="50000"/>
              </a:spcBef>
              <a:spcAft>
                <a:spcPct val="0"/>
              </a:spcAft>
              <a:buClrTx/>
              <a:buSzTx/>
              <a:buFontTx/>
              <a:buNone/>
            </a:pPr>
            <a:endParaRPr lang="tr-TR" altLang="tr-TR" sz="2000">
              <a:solidFill>
                <a:srgbClr val="FFFFFF"/>
              </a:solidFill>
            </a:endParaRPr>
          </a:p>
          <a:p>
            <a:pPr fontAlgn="base">
              <a:spcBef>
                <a:spcPct val="50000"/>
              </a:spcBef>
              <a:spcAft>
                <a:spcPct val="0"/>
              </a:spcAft>
              <a:buClrTx/>
              <a:buSzTx/>
              <a:buFontTx/>
              <a:buNone/>
            </a:pPr>
            <a:endParaRPr lang="tr-TR" altLang="tr-TR" sz="2000">
              <a:solidFill>
                <a:srgbClr val="FFFFFF"/>
              </a:solidFill>
            </a:endParaRPr>
          </a:p>
        </p:txBody>
      </p:sp>
    </p:spTree>
    <p:extLst>
      <p:ext uri="{BB962C8B-B14F-4D97-AF65-F5344CB8AC3E}">
        <p14:creationId xmlns:p14="http://schemas.microsoft.com/office/powerpoint/2010/main" val="389767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pPr eaLnBrk="1" hangingPunct="1">
              <a:defRPr/>
            </a:pPr>
            <a:r>
              <a:rPr lang="tr-TR" sz="3600"/>
              <a:t>Alkali Topraklarda Hidroksil Kaynakları</a:t>
            </a:r>
          </a:p>
        </p:txBody>
      </p:sp>
      <p:sp>
        <p:nvSpPr>
          <p:cNvPr id="305155" name="Rectangle 3"/>
          <p:cNvSpPr>
            <a:spLocks noGrp="1" noChangeArrowheads="1"/>
          </p:cNvSpPr>
          <p:nvPr>
            <p:ph type="body" idx="1"/>
          </p:nvPr>
        </p:nvSpPr>
        <p:spPr/>
        <p:txBody>
          <a:bodyPr/>
          <a:lstStyle/>
          <a:p>
            <a:pPr eaLnBrk="1" hangingPunct="1">
              <a:defRPr/>
            </a:pPr>
            <a:r>
              <a:rPr lang="tr-TR" dirty="0" smtClean="0"/>
              <a:t>2Na+CO</a:t>
            </a:r>
            <a:r>
              <a:rPr lang="tr-TR" baseline="-25000" dirty="0" smtClean="0"/>
              <a:t>3</a:t>
            </a:r>
            <a:r>
              <a:rPr lang="tr-TR" dirty="0" smtClean="0"/>
              <a:t>+2H</a:t>
            </a:r>
            <a:r>
              <a:rPr lang="tr-TR" baseline="-25000" dirty="0" smtClean="0"/>
              <a:t>2</a:t>
            </a:r>
            <a:r>
              <a:rPr lang="tr-TR" dirty="0" smtClean="0"/>
              <a:t>O         2Na+2OH+H</a:t>
            </a:r>
            <a:r>
              <a:rPr lang="tr-TR" baseline="-25000" dirty="0" smtClean="0"/>
              <a:t>2</a:t>
            </a:r>
            <a:r>
              <a:rPr lang="tr-TR" dirty="0" smtClean="0"/>
              <a:t>CO</a:t>
            </a:r>
            <a:r>
              <a:rPr lang="tr-TR" baseline="-25000" dirty="0" smtClean="0"/>
              <a:t>3</a:t>
            </a:r>
          </a:p>
          <a:p>
            <a:pPr marL="88900" indent="-88900" eaLnBrk="1" hangingPunct="1">
              <a:buNone/>
              <a:tabLst>
                <a:tab pos="88900" algn="l"/>
              </a:tabLst>
              <a:defRPr/>
            </a:pPr>
            <a:r>
              <a:rPr lang="tr-TR" dirty="0" smtClean="0"/>
              <a:t> </a:t>
            </a:r>
            <a:r>
              <a:rPr lang="tr-TR" dirty="0" err="1" smtClean="0"/>
              <a:t>NaOH’in</a:t>
            </a:r>
            <a:r>
              <a:rPr lang="tr-TR" dirty="0" smtClean="0"/>
              <a:t> </a:t>
            </a:r>
            <a:r>
              <a:rPr lang="tr-TR" dirty="0" err="1" smtClean="0"/>
              <a:t>dissasiasyonu</a:t>
            </a:r>
            <a:r>
              <a:rPr lang="tr-TR" dirty="0" smtClean="0"/>
              <a:t> karbonik asitten çok daha   büyük olduğundan OH iyonları başat duruma geçer.</a:t>
            </a:r>
          </a:p>
          <a:p>
            <a:pPr eaLnBrk="1" hangingPunct="1">
              <a:defRPr/>
            </a:pPr>
            <a:r>
              <a:rPr lang="tr-TR" sz="2800" dirty="0" err="1"/>
              <a:t>Na</a:t>
            </a:r>
            <a:r>
              <a:rPr lang="tr-TR" sz="2800" dirty="0"/>
              <a:t>                                      H         </a:t>
            </a:r>
          </a:p>
          <a:p>
            <a:pPr eaLnBrk="1" hangingPunct="1">
              <a:buFont typeface="Wingdings" panose="05000000000000000000" pitchFamily="2" charset="2"/>
              <a:buNone/>
              <a:defRPr/>
            </a:pPr>
            <a:r>
              <a:rPr lang="tr-TR" sz="2800" dirty="0"/>
              <a:t>    </a:t>
            </a:r>
            <a:r>
              <a:rPr lang="tr-TR" sz="2800" dirty="0" err="1"/>
              <a:t>Na</a:t>
            </a:r>
            <a:r>
              <a:rPr lang="tr-TR" sz="2800" dirty="0"/>
              <a:t>              +2H</a:t>
            </a:r>
            <a:r>
              <a:rPr lang="tr-TR" sz="2800" baseline="-25000" dirty="0"/>
              <a:t>2</a:t>
            </a:r>
            <a:r>
              <a:rPr lang="tr-TR" sz="2800" dirty="0"/>
              <a:t>O            H             + 2Na + 2OH</a:t>
            </a:r>
          </a:p>
        </p:txBody>
      </p:sp>
      <p:sp>
        <p:nvSpPr>
          <p:cNvPr id="210948" name="Line 4"/>
          <p:cNvSpPr>
            <a:spLocks noChangeShapeType="1"/>
          </p:cNvSpPr>
          <p:nvPr/>
        </p:nvSpPr>
        <p:spPr bwMode="auto">
          <a:xfrm>
            <a:off x="5303838" y="1844675"/>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
        <p:nvSpPr>
          <p:cNvPr id="210949" name="Line 5"/>
          <p:cNvSpPr>
            <a:spLocks noChangeShapeType="1"/>
          </p:cNvSpPr>
          <p:nvPr/>
        </p:nvSpPr>
        <p:spPr bwMode="auto">
          <a:xfrm flipH="1">
            <a:off x="5303839" y="1989138"/>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
        <p:nvSpPr>
          <p:cNvPr id="210950" name="Rectangle 8"/>
          <p:cNvSpPr>
            <a:spLocks noChangeArrowheads="1"/>
          </p:cNvSpPr>
          <p:nvPr/>
        </p:nvSpPr>
        <p:spPr bwMode="auto">
          <a:xfrm>
            <a:off x="1689101" y="3504407"/>
            <a:ext cx="936625" cy="717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0951" name="Line 9"/>
          <p:cNvSpPr>
            <a:spLocks noChangeShapeType="1"/>
          </p:cNvSpPr>
          <p:nvPr/>
        </p:nvSpPr>
        <p:spPr bwMode="auto">
          <a:xfrm>
            <a:off x="3787776" y="3973739"/>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
        <p:nvSpPr>
          <p:cNvPr id="210952" name="Line 10"/>
          <p:cNvSpPr>
            <a:spLocks noChangeShapeType="1"/>
          </p:cNvSpPr>
          <p:nvPr/>
        </p:nvSpPr>
        <p:spPr bwMode="auto">
          <a:xfrm flipH="1">
            <a:off x="3860007" y="4174106"/>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
        <p:nvSpPr>
          <p:cNvPr id="210953" name="Rectangle 12"/>
          <p:cNvSpPr>
            <a:spLocks noChangeArrowheads="1"/>
          </p:cNvSpPr>
          <p:nvPr/>
        </p:nvSpPr>
        <p:spPr bwMode="auto">
          <a:xfrm>
            <a:off x="5232401" y="3504407"/>
            <a:ext cx="863600" cy="682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Tree>
    <p:extLst>
      <p:ext uri="{BB962C8B-B14F-4D97-AF65-F5344CB8AC3E}">
        <p14:creationId xmlns:p14="http://schemas.microsoft.com/office/powerpoint/2010/main" val="3270294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5"/>
          <p:cNvSpPr>
            <a:spLocks noGrp="1" noRot="1" noChangeArrowheads="1"/>
          </p:cNvSpPr>
          <p:nvPr>
            <p:ph type="title"/>
          </p:nvPr>
        </p:nvSpPr>
        <p:spPr/>
        <p:txBody>
          <a:bodyPr/>
          <a:lstStyle/>
          <a:p>
            <a:pPr eaLnBrk="1" hangingPunct="1">
              <a:defRPr/>
            </a:pPr>
            <a:r>
              <a:rPr lang="tr-TR" dirty="0" smtClean="0"/>
              <a:t>Jips Gereksinimi</a:t>
            </a:r>
          </a:p>
        </p:txBody>
      </p:sp>
      <p:graphicFrame>
        <p:nvGraphicFramePr>
          <p:cNvPr id="211971" name="Object 4"/>
          <p:cNvGraphicFramePr>
            <a:graphicFrameLocks noGrp="1" noChangeAspect="1"/>
          </p:cNvGraphicFramePr>
          <p:nvPr>
            <p:ph idx="1"/>
          </p:nvPr>
        </p:nvGraphicFramePr>
        <p:xfrm>
          <a:off x="2351088" y="1916113"/>
          <a:ext cx="7346950" cy="1079500"/>
        </p:xfrm>
        <a:graphic>
          <a:graphicData uri="http://schemas.openxmlformats.org/presentationml/2006/ole">
            <mc:AlternateContent xmlns:mc="http://schemas.openxmlformats.org/markup-compatibility/2006">
              <mc:Choice xmlns:v="urn:schemas-microsoft-com:vml" Requires="v">
                <p:oleObj spid="_x0000_s1030" name="Denklem" r:id="rId3" imgW="2679700" imgH="393700" progId="Equation.3">
                  <p:embed/>
                </p:oleObj>
              </mc:Choice>
              <mc:Fallback>
                <p:oleObj name="Denklem" r:id="rId3" imgW="2679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916113"/>
                        <a:ext cx="7346950" cy="1079500"/>
                      </a:xfrm>
                      <a:prstGeom prst="rect">
                        <a:avLst/>
                      </a:prstGeom>
                      <a:solidFill>
                        <a:srgbClr val="FFFF66"/>
                      </a:solidFill>
                      <a:ln w="9525">
                        <a:solidFill>
                          <a:srgbClr val="FFFF00"/>
                        </a:solidFill>
                        <a:miter lim="800000"/>
                        <a:headEnd/>
                        <a:tailEnd/>
                      </a:ln>
                    </p:spPr>
                  </p:pic>
                </p:oleObj>
              </mc:Fallback>
            </mc:AlternateContent>
          </a:graphicData>
        </a:graphic>
      </p:graphicFrame>
      <p:sp>
        <p:nvSpPr>
          <p:cNvPr id="211972" name="Text Box 7"/>
          <p:cNvSpPr txBox="1">
            <a:spLocks noChangeArrowheads="1"/>
          </p:cNvSpPr>
          <p:nvPr/>
        </p:nvSpPr>
        <p:spPr bwMode="auto">
          <a:xfrm>
            <a:off x="2566989" y="3573464"/>
            <a:ext cx="7489825"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800" baseline="30000">
                <a:solidFill>
                  <a:srgbClr val="FFFFFF"/>
                </a:solidFill>
              </a:rPr>
              <a:t>ESPbaş.= Başlangıçta toprağın ESP değeri</a:t>
            </a:r>
          </a:p>
          <a:p>
            <a:pPr fontAlgn="base">
              <a:spcBef>
                <a:spcPct val="50000"/>
              </a:spcBef>
              <a:spcAft>
                <a:spcPct val="0"/>
              </a:spcAft>
              <a:buClrTx/>
              <a:buSzTx/>
              <a:buFontTx/>
              <a:buNone/>
            </a:pPr>
            <a:r>
              <a:rPr lang="tr-TR" altLang="tr-TR" sz="2800" baseline="30000">
                <a:solidFill>
                  <a:srgbClr val="FFFFFF"/>
                </a:solidFill>
              </a:rPr>
              <a:t>ESPson= Islah sonrası düşünülen ESP değeri</a:t>
            </a:r>
          </a:p>
          <a:p>
            <a:pPr fontAlgn="base">
              <a:spcBef>
                <a:spcPct val="50000"/>
              </a:spcBef>
              <a:spcAft>
                <a:spcPct val="0"/>
              </a:spcAft>
              <a:buClrTx/>
              <a:buSzTx/>
              <a:buFontTx/>
              <a:buNone/>
            </a:pPr>
            <a:r>
              <a:rPr lang="tr-TR" altLang="tr-TR" sz="2800" baseline="30000">
                <a:solidFill>
                  <a:srgbClr val="FFFFFF"/>
                </a:solidFill>
              </a:rPr>
              <a:t>KDK= Katyon değişim kapasitesi</a:t>
            </a:r>
          </a:p>
          <a:p>
            <a:pPr fontAlgn="base">
              <a:spcBef>
                <a:spcPct val="50000"/>
              </a:spcBef>
              <a:spcAft>
                <a:spcPct val="0"/>
              </a:spcAft>
              <a:buClrTx/>
              <a:buSzTx/>
              <a:buFontTx/>
              <a:buNone/>
            </a:pPr>
            <a:r>
              <a:rPr lang="tr-TR" altLang="tr-TR" sz="2800" baseline="30000">
                <a:solidFill>
                  <a:srgbClr val="FFFFFF"/>
                </a:solidFill>
              </a:rPr>
              <a:t>JG= Jips gereksinimi</a:t>
            </a:r>
          </a:p>
        </p:txBody>
      </p:sp>
    </p:spTree>
    <p:extLst>
      <p:ext uri="{BB962C8B-B14F-4D97-AF65-F5344CB8AC3E}">
        <p14:creationId xmlns:p14="http://schemas.microsoft.com/office/powerpoint/2010/main" val="3842647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Rectangle 5"/>
          <p:cNvSpPr>
            <a:spLocks noGrp="1" noRot="1" noChangeArrowheads="1"/>
          </p:cNvSpPr>
          <p:nvPr>
            <p:ph type="title"/>
          </p:nvPr>
        </p:nvSpPr>
        <p:spPr/>
        <p:txBody>
          <a:bodyPr/>
          <a:lstStyle/>
          <a:p>
            <a:pPr eaLnBrk="1" hangingPunct="1">
              <a:defRPr/>
            </a:pPr>
            <a:r>
              <a:rPr lang="tr-TR" smtClean="0"/>
              <a:t>Örnek Problem</a:t>
            </a:r>
          </a:p>
        </p:txBody>
      </p:sp>
      <p:sp>
        <p:nvSpPr>
          <p:cNvPr id="269315" name="Rectangle 3"/>
          <p:cNvSpPr>
            <a:spLocks noGrp="1" noChangeArrowheads="1"/>
          </p:cNvSpPr>
          <p:nvPr>
            <p:ph type="body" sz="half" idx="1"/>
          </p:nvPr>
        </p:nvSpPr>
        <p:spPr>
          <a:xfrm>
            <a:off x="1981200" y="1600201"/>
            <a:ext cx="7570788" cy="4525963"/>
          </a:xfrm>
        </p:spPr>
        <p:txBody>
          <a:bodyPr/>
          <a:lstStyle/>
          <a:p>
            <a:pPr eaLnBrk="1" hangingPunct="1">
              <a:defRPr/>
            </a:pPr>
            <a:r>
              <a:rPr lang="tr-TR" sz="2800" i="1" dirty="0"/>
              <a:t>Örneğin, </a:t>
            </a:r>
            <a:r>
              <a:rPr lang="tr-TR" sz="2800" dirty="0"/>
              <a:t>ESP başlangıç = 30, ESP son = 10 ve KDK = 24 me/100g ise;</a:t>
            </a:r>
          </a:p>
        </p:txBody>
      </p:sp>
      <p:graphicFrame>
        <p:nvGraphicFramePr>
          <p:cNvPr id="212996" name="Object 4"/>
          <p:cNvGraphicFramePr>
            <a:graphicFrameLocks noGrp="1" noChangeAspect="1"/>
          </p:cNvGraphicFramePr>
          <p:nvPr>
            <p:ph sz="half" idx="2"/>
          </p:nvPr>
        </p:nvGraphicFramePr>
        <p:xfrm>
          <a:off x="2135188" y="2997201"/>
          <a:ext cx="6481762" cy="1152525"/>
        </p:xfrm>
        <a:graphic>
          <a:graphicData uri="http://schemas.openxmlformats.org/presentationml/2006/ole">
            <mc:AlternateContent xmlns:mc="http://schemas.openxmlformats.org/markup-compatibility/2006">
              <mc:Choice xmlns:v="urn:schemas-microsoft-com:vml" Requires="v">
                <p:oleObj spid="_x0000_s2054" name="Denklem" r:id="rId3" imgW="2133600" imgH="393700" progId="Equation.3">
                  <p:embed/>
                </p:oleObj>
              </mc:Choice>
              <mc:Fallback>
                <p:oleObj name="Denklem" r:id="rId3" imgW="21336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997201"/>
                        <a:ext cx="6481762" cy="1152525"/>
                      </a:xfrm>
                      <a:prstGeom prst="rect">
                        <a:avLst/>
                      </a:prstGeom>
                      <a:solidFill>
                        <a:srgbClr val="FFFF00"/>
                      </a:solidFill>
                      <a:ln w="9525">
                        <a:solidFill>
                          <a:srgbClr val="FF0000"/>
                        </a:solidFill>
                        <a:miter lim="800000"/>
                        <a:headEnd/>
                        <a:tailEnd/>
                      </a:ln>
                    </p:spPr>
                  </p:pic>
                </p:oleObj>
              </mc:Fallback>
            </mc:AlternateContent>
          </a:graphicData>
        </a:graphic>
      </p:graphicFrame>
      <p:sp>
        <p:nvSpPr>
          <p:cNvPr id="212997" name="Text Box 8"/>
          <p:cNvSpPr txBox="1">
            <a:spLocks noChangeArrowheads="1"/>
          </p:cNvSpPr>
          <p:nvPr/>
        </p:nvSpPr>
        <p:spPr bwMode="auto">
          <a:xfrm>
            <a:off x="2208214" y="4508501"/>
            <a:ext cx="792003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r>
              <a:rPr lang="tr-TR" altLang="tr-TR" baseline="30000">
                <a:solidFill>
                  <a:srgbClr val="FFFFFF"/>
                </a:solidFill>
              </a:rPr>
              <a:t>1 me jips/100 g toprak, 860 ppm jipse eşit olduğundan, bir hektar 20 cm </a:t>
            </a:r>
            <a:br>
              <a:rPr lang="tr-TR" altLang="tr-TR" baseline="30000">
                <a:solidFill>
                  <a:srgbClr val="FFFFFF"/>
                </a:solidFill>
              </a:rPr>
            </a:br>
            <a:r>
              <a:rPr lang="tr-TR" altLang="tr-TR" baseline="30000">
                <a:solidFill>
                  <a:srgbClr val="FFFFFF"/>
                </a:solidFill>
              </a:rPr>
              <a:t>derinlikte (yaklaşık 3.10</a:t>
            </a:r>
            <a:r>
              <a:rPr lang="tr-TR" altLang="tr-TR" baseline="44000">
                <a:solidFill>
                  <a:srgbClr val="FFFFFF"/>
                </a:solidFill>
              </a:rPr>
              <a:t>6</a:t>
            </a:r>
            <a:r>
              <a:rPr lang="tr-TR" altLang="tr-TR" baseline="30000">
                <a:solidFill>
                  <a:srgbClr val="FFFFFF"/>
                </a:solidFill>
              </a:rPr>
              <a:t> kg) gereksinim duyulan jips; </a:t>
            </a:r>
          </a:p>
          <a:p>
            <a:pPr fontAlgn="base">
              <a:spcBef>
                <a:spcPct val="0"/>
              </a:spcBef>
              <a:spcAft>
                <a:spcPct val="0"/>
              </a:spcAft>
              <a:buClrTx/>
              <a:buSzTx/>
              <a:buFontTx/>
              <a:buNone/>
            </a:pPr>
            <a:r>
              <a:rPr lang="tr-TR" altLang="tr-TR" baseline="30000">
                <a:solidFill>
                  <a:srgbClr val="FFFFFF"/>
                </a:solidFill>
              </a:rPr>
              <a:t>	860.10</a:t>
            </a:r>
            <a:r>
              <a:rPr lang="tr-TR" altLang="tr-TR" baseline="50000">
                <a:solidFill>
                  <a:srgbClr val="FFFFFF"/>
                </a:solidFill>
              </a:rPr>
              <a:t>-6</a:t>
            </a:r>
            <a:r>
              <a:rPr lang="tr-TR" altLang="tr-TR" baseline="30000">
                <a:solidFill>
                  <a:srgbClr val="FFFFFF"/>
                </a:solidFill>
              </a:rPr>
              <a:t> . 3 . 10</a:t>
            </a:r>
            <a:r>
              <a:rPr lang="tr-TR" altLang="tr-TR" baseline="50000">
                <a:solidFill>
                  <a:srgbClr val="FFFFFF"/>
                </a:solidFill>
              </a:rPr>
              <a:t>6</a:t>
            </a:r>
            <a:r>
              <a:rPr lang="tr-TR" altLang="tr-TR" baseline="30000">
                <a:solidFill>
                  <a:srgbClr val="FFFFFF"/>
                </a:solidFill>
              </a:rPr>
              <a:t> . 4.8 = 12.400 kg = 12.4 ton olacaktır. </a:t>
            </a:r>
          </a:p>
        </p:txBody>
      </p:sp>
    </p:spTree>
    <p:extLst>
      <p:ext uri="{BB962C8B-B14F-4D97-AF65-F5344CB8AC3E}">
        <p14:creationId xmlns:p14="http://schemas.microsoft.com/office/powerpoint/2010/main" val="3753912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p:txBody>
          <a:bodyPr/>
          <a:lstStyle/>
          <a:p>
            <a:pPr eaLnBrk="1" hangingPunct="1">
              <a:defRPr/>
            </a:pPr>
            <a:r>
              <a:rPr lang="tr-TR" smtClean="0"/>
              <a:t>Jips Gereksinimi</a:t>
            </a:r>
          </a:p>
        </p:txBody>
      </p:sp>
      <p:sp>
        <p:nvSpPr>
          <p:cNvPr id="271363" name="Rectangle 3"/>
          <p:cNvSpPr>
            <a:spLocks noGrp="1" noChangeArrowheads="1"/>
          </p:cNvSpPr>
          <p:nvPr>
            <p:ph type="body" idx="1"/>
          </p:nvPr>
        </p:nvSpPr>
        <p:spPr/>
        <p:txBody>
          <a:bodyPr/>
          <a:lstStyle/>
          <a:p>
            <a:pPr eaLnBrk="1" hangingPunct="1">
              <a:defRPr/>
            </a:pPr>
            <a:r>
              <a:rPr lang="tr-TR" smtClean="0"/>
              <a:t>Bu hesaplama sodyumun yüzde yüz kalsiyumla yer değiştirmesi esasına dayanır. Bazı alkali topraklarda serbest sodanın bulunmasından dolayı gerçek etkinlik düşüktür. Bu nedenle, uygulanan jips miktarının serbest sodyum karbonat ve bikarbonat eşdeğerlerine uygun olarak artırılması tavsiye edilmektedir. </a:t>
            </a:r>
          </a:p>
        </p:txBody>
      </p:sp>
    </p:spTree>
    <p:extLst>
      <p:ext uri="{BB962C8B-B14F-4D97-AF65-F5344CB8AC3E}">
        <p14:creationId xmlns:p14="http://schemas.microsoft.com/office/powerpoint/2010/main" val="136705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643" name="Group 163"/>
          <p:cNvGraphicFramePr>
            <a:graphicFrameLocks noGrp="1"/>
          </p:cNvGraphicFramePr>
          <p:nvPr/>
        </p:nvGraphicFramePr>
        <p:xfrm>
          <a:off x="2424114" y="1268413"/>
          <a:ext cx="6264275" cy="4392615"/>
        </p:xfrm>
        <a:graphic>
          <a:graphicData uri="http://schemas.openxmlformats.org/drawingml/2006/table">
            <a:tbl>
              <a:tblPr/>
              <a:tblGrid>
                <a:gridCol w="3959225"/>
                <a:gridCol w="2305050"/>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Islah Materyalleri</a:t>
                      </a:r>
                      <a:endPar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Ton</a:t>
                      </a:r>
                      <a:endParaRPr kumimoji="0" lang="tr-T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8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Jips (CaSO4.2H20)</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1.00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Kalsiyum klorür (CaCI</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2</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.2H</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2</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0)</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0.85</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8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Kireçtaşı (CaCO</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0.58</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Kükürt (S)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0.19</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8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Sülfürik asit (H</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2</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S0</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4</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0.57</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Demir sülfat (FeSO</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 </a:t>
                      </a: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7H</a:t>
                      </a:r>
                      <a:r>
                        <a:rPr kumimoji="0" lang="tr-TR" sz="1600" b="0" i="0" u="none" strike="noStrike" cap="none" normalizeH="0" baseline="-25000" smtClean="0">
                          <a:ln>
                            <a:noFill/>
                          </a:ln>
                          <a:solidFill>
                            <a:schemeClr val="tx1"/>
                          </a:solidFill>
                          <a:effectLst/>
                          <a:latin typeface="Arial" charset="0"/>
                          <a:ea typeface="Times New Roman" pitchFamily="18" charset="0"/>
                          <a:cs typeface="Arial" charset="0"/>
                        </a:rPr>
                        <a:t>2</a:t>
                      </a: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tr-TR" sz="1600" b="0" i="0" u="none" strike="noStrike" cap="none" normalizeH="0" baseline="3000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1.62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8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Alüminyum sülfat (Al)</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2 </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(SO</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4</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3</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 .</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18 H</a:t>
                      </a:r>
                      <a:r>
                        <a:rPr kumimoji="0" lang="tr-TR" sz="1600" b="0" i="0" u="none" strike="noStrike" cap="none" normalizeH="0" baseline="-25000" dirty="0" smtClean="0">
                          <a:ln>
                            <a:noFill/>
                          </a:ln>
                          <a:solidFill>
                            <a:schemeClr val="tx1"/>
                          </a:solidFill>
                          <a:effectLst/>
                          <a:latin typeface="Arial" charset="0"/>
                          <a:ea typeface="Times New Roman" pitchFamily="18" charset="0"/>
                          <a:cs typeface="Arial" charset="0"/>
                        </a:rPr>
                        <a:t>2</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O</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1.29</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Kalsiyum </a:t>
                      </a:r>
                      <a:r>
                        <a:rPr kumimoji="0" lang="tr-TR" sz="1600" b="0" i="0" u="none" strike="noStrike" cap="none" normalizeH="0" baseline="0" dirty="0" err="1" smtClean="0">
                          <a:ln>
                            <a:noFill/>
                          </a:ln>
                          <a:solidFill>
                            <a:schemeClr val="tx1"/>
                          </a:solidFill>
                          <a:effectLst/>
                          <a:latin typeface="Arial" charset="0"/>
                          <a:ea typeface="Times New Roman" pitchFamily="18" charset="0"/>
                          <a:cs typeface="Arial" charset="0"/>
                        </a:rPr>
                        <a:t>polisülfıt</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 (CaS</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5</a:t>
                      </a:r>
                      <a:r>
                        <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rPr>
                        <a:t> ) %24 S içerir</a:t>
                      </a:r>
                      <a:r>
                        <a:rPr kumimoji="0" lang="tr-TR" sz="1600" b="0" i="0" u="none" strike="noStrike" cap="none" normalizeH="0" baseline="30000" dirty="0" smtClean="0">
                          <a:ln>
                            <a:noFill/>
                          </a:ln>
                          <a:solidFill>
                            <a:schemeClr val="tx1"/>
                          </a:solidFill>
                          <a:effectLst/>
                          <a:latin typeface="Arial" charset="0"/>
                          <a:ea typeface="Times New Roman" pitchFamily="18" charset="0"/>
                          <a:cs typeface="Arial" charset="0"/>
                        </a:rPr>
                        <a:t> </a:t>
                      </a:r>
                      <a:endParaRPr kumimoji="0" lang="tr-T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ea typeface="Times New Roman" pitchFamily="18" charset="0"/>
                          <a:cs typeface="Arial" charset="0"/>
                        </a:rPr>
                        <a:t>0.77</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33FF"/>
                    </a:solidFill>
                  </a:tcPr>
                </a:tc>
              </a:tr>
            </a:tbl>
          </a:graphicData>
        </a:graphic>
      </p:graphicFrame>
      <p:sp>
        <p:nvSpPr>
          <p:cNvPr id="215074" name="Rectangle 151"/>
          <p:cNvSpPr>
            <a:spLocks noChangeArrowheads="1"/>
          </p:cNvSpPr>
          <p:nvPr/>
        </p:nvSpPr>
        <p:spPr bwMode="auto">
          <a:xfrm>
            <a:off x="2063751" y="404814"/>
            <a:ext cx="7993063" cy="52863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800">
                <a:solidFill>
                  <a:srgbClr val="FFFFFF"/>
                </a:solidFill>
              </a:rPr>
              <a:t>Uygulanacak ıslah materyallerinin jips eşdeğerleri </a:t>
            </a:r>
          </a:p>
        </p:txBody>
      </p:sp>
    </p:spTree>
    <p:extLst>
      <p:ext uri="{BB962C8B-B14F-4D97-AF65-F5344CB8AC3E}">
        <p14:creationId xmlns:p14="http://schemas.microsoft.com/office/powerpoint/2010/main" val="56443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Resim 3" descr="IMG_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692151"/>
            <a:ext cx="73453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Text Box 5"/>
          <p:cNvSpPr txBox="1">
            <a:spLocks noChangeArrowheads="1"/>
          </p:cNvSpPr>
          <p:nvPr/>
        </p:nvSpPr>
        <p:spPr bwMode="auto">
          <a:xfrm>
            <a:off x="2566988" y="5589588"/>
            <a:ext cx="6121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 typeface="Wingdings" panose="05000000000000000000" pitchFamily="2" charset="2"/>
              <a:buNone/>
            </a:pPr>
            <a:r>
              <a:rPr lang="tr-TR" altLang="tr-TR" sz="2400">
                <a:solidFill>
                  <a:srgbClr val="FFFFFF"/>
                </a:solidFill>
              </a:rPr>
              <a:t>Arazide Jips uygulaması </a:t>
            </a:r>
          </a:p>
          <a:p>
            <a:pPr fontAlgn="base">
              <a:spcBef>
                <a:spcPct val="50000"/>
              </a:spcBef>
              <a:spcAft>
                <a:spcPct val="0"/>
              </a:spcAft>
              <a:buClrTx/>
              <a:buSzTx/>
              <a:buFont typeface="Wingdings" panose="05000000000000000000" pitchFamily="2" charset="2"/>
              <a:buNone/>
            </a:pPr>
            <a:r>
              <a:rPr lang="tr-TR" altLang="tr-TR" sz="2400" baseline="30000">
                <a:solidFill>
                  <a:srgbClr val="FFFFFF"/>
                </a:solidFill>
              </a:rPr>
              <a:t>(Munsuz ve ark., 2001)</a:t>
            </a:r>
          </a:p>
          <a:p>
            <a:pPr fontAlgn="base">
              <a:spcBef>
                <a:spcPct val="50000"/>
              </a:spcBef>
              <a:spcAft>
                <a:spcPct val="0"/>
              </a:spcAft>
              <a:buClrTx/>
              <a:buSzTx/>
              <a:buFontTx/>
              <a:buNone/>
            </a:pPr>
            <a:endParaRPr lang="tr-TR" altLang="tr-TR" sz="2400">
              <a:solidFill>
                <a:srgbClr val="FFFFFF"/>
              </a:solidFill>
            </a:endParaRPr>
          </a:p>
        </p:txBody>
      </p:sp>
    </p:spTree>
    <p:extLst>
      <p:ext uri="{BB962C8B-B14F-4D97-AF65-F5344CB8AC3E}">
        <p14:creationId xmlns:p14="http://schemas.microsoft.com/office/powerpoint/2010/main" val="2255803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Resim 4" descr="IMG_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88913"/>
            <a:ext cx="757237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Metin kutusu 1"/>
          <p:cNvSpPr txBox="1">
            <a:spLocks noChangeArrowheads="1"/>
          </p:cNvSpPr>
          <p:nvPr/>
        </p:nvSpPr>
        <p:spPr bwMode="auto">
          <a:xfrm>
            <a:off x="2495551" y="6453189"/>
            <a:ext cx="43211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baseline="30000">
                <a:solidFill>
                  <a:srgbClr val="FFFFFF"/>
                </a:solidFill>
              </a:rPr>
              <a:t>(Munsuz ve ark., 2001)</a:t>
            </a:r>
          </a:p>
          <a:p>
            <a:pPr eaLnBrk="0" fontAlgn="base" hangingPunct="0">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55007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1992313" y="333375"/>
            <a:ext cx="8229600" cy="1143000"/>
          </a:xfrm>
        </p:spPr>
        <p:txBody>
          <a:bodyPr/>
          <a:lstStyle/>
          <a:p>
            <a:pPr eaLnBrk="1" hangingPunct="1">
              <a:defRPr/>
            </a:pPr>
            <a:r>
              <a:rPr lang="tr-TR" smtClean="0"/>
              <a:t>Jips ve sülfürik asit uygulaması</a:t>
            </a:r>
          </a:p>
        </p:txBody>
      </p:sp>
      <p:sp>
        <p:nvSpPr>
          <p:cNvPr id="282627" name="Rectangle 3"/>
          <p:cNvSpPr>
            <a:spLocks noGrp="1" noChangeArrowheads="1"/>
          </p:cNvSpPr>
          <p:nvPr>
            <p:ph type="body" idx="1"/>
          </p:nvPr>
        </p:nvSpPr>
        <p:spPr/>
        <p:txBody>
          <a:bodyPr/>
          <a:lstStyle/>
          <a:p>
            <a:pPr eaLnBrk="1" hangingPunct="1">
              <a:defRPr/>
            </a:pPr>
            <a:r>
              <a:rPr lang="tr-TR" sz="2800" dirty="0"/>
              <a:t> </a:t>
            </a:r>
            <a:r>
              <a:rPr lang="tr-TR" sz="2000" dirty="0"/>
              <a:t>Na</a:t>
            </a:r>
            <a:r>
              <a:rPr lang="tr-TR" sz="2000" baseline="-25000" dirty="0"/>
              <a:t>2</a:t>
            </a:r>
            <a:r>
              <a:rPr lang="tr-TR" sz="2000" dirty="0"/>
              <a:t>CO</a:t>
            </a:r>
            <a:r>
              <a:rPr lang="tr-TR" sz="2000" baseline="-25000" dirty="0"/>
              <a:t>3</a:t>
            </a:r>
            <a:r>
              <a:rPr lang="tr-TR" sz="2000" dirty="0"/>
              <a:t> </a:t>
            </a:r>
            <a:r>
              <a:rPr lang="tr-TR" sz="2000" baseline="-25000" dirty="0"/>
              <a:t> </a:t>
            </a:r>
            <a:r>
              <a:rPr lang="tr-TR" sz="2000" dirty="0"/>
              <a:t>+ CaSO</a:t>
            </a:r>
            <a:r>
              <a:rPr lang="tr-TR" sz="2000" baseline="-25000" dirty="0"/>
              <a:t>4</a:t>
            </a:r>
            <a:r>
              <a:rPr lang="tr-TR" sz="2000" dirty="0"/>
              <a:t>  →   CaCO</a:t>
            </a:r>
            <a:r>
              <a:rPr lang="tr-TR" sz="2000" baseline="-25000" dirty="0"/>
              <a:t>3 </a:t>
            </a:r>
            <a:r>
              <a:rPr lang="tr-TR" sz="2000" dirty="0"/>
              <a:t>+ Na</a:t>
            </a:r>
            <a:r>
              <a:rPr lang="tr-TR" sz="2000" baseline="-25000" dirty="0"/>
              <a:t>2</a:t>
            </a:r>
            <a:r>
              <a:rPr lang="tr-TR" sz="2000" dirty="0"/>
              <a:t>SO</a:t>
            </a:r>
            <a:r>
              <a:rPr lang="tr-TR" sz="2000" baseline="-25000" dirty="0"/>
              <a:t>4 </a:t>
            </a:r>
            <a:r>
              <a:rPr lang="tr-TR" sz="2000" dirty="0"/>
              <a:t> (Yıkanabilir) </a:t>
            </a:r>
          </a:p>
          <a:p>
            <a:pPr eaLnBrk="1" hangingPunct="1">
              <a:defRPr/>
            </a:pPr>
            <a:endParaRPr lang="tr-TR" sz="2000" dirty="0"/>
          </a:p>
          <a:p>
            <a:pPr eaLnBrk="1" hangingPunct="1">
              <a:buFont typeface="Wingdings" panose="05000000000000000000" pitchFamily="2" charset="2"/>
              <a:buNone/>
              <a:defRPr/>
            </a:pPr>
            <a:r>
              <a:rPr lang="tr-TR" sz="2000" dirty="0"/>
              <a:t>   </a:t>
            </a:r>
            <a:r>
              <a:rPr lang="tr-TR" sz="2000" dirty="0" err="1"/>
              <a:t>Na</a:t>
            </a:r>
            <a:r>
              <a:rPr lang="tr-TR" sz="2000" dirty="0"/>
              <a:t>                                                </a:t>
            </a:r>
            <a:r>
              <a:rPr lang="tr-TR" sz="2000" dirty="0" smtClean="0"/>
              <a:t>   </a:t>
            </a:r>
            <a:r>
              <a:rPr lang="tr-TR" sz="2000" dirty="0" err="1" smtClean="0"/>
              <a:t>Ca</a:t>
            </a:r>
            <a:endParaRPr lang="tr-TR" sz="2000" dirty="0"/>
          </a:p>
          <a:p>
            <a:pPr eaLnBrk="1" hangingPunct="1">
              <a:buFont typeface="Wingdings" panose="05000000000000000000" pitchFamily="2" charset="2"/>
              <a:buNone/>
              <a:defRPr/>
            </a:pPr>
            <a:r>
              <a:rPr lang="tr-TR" sz="2000" dirty="0"/>
              <a:t>   </a:t>
            </a:r>
            <a:r>
              <a:rPr lang="tr-TR" sz="2000" dirty="0" err="1"/>
              <a:t>Na</a:t>
            </a:r>
            <a:r>
              <a:rPr lang="tr-TR" sz="2000" dirty="0"/>
              <a:t>                   + CaSO</a:t>
            </a:r>
            <a:r>
              <a:rPr lang="tr-TR" sz="2000" baseline="-25000" dirty="0"/>
              <a:t>4 </a:t>
            </a:r>
            <a:r>
              <a:rPr lang="tr-TR" sz="2000" dirty="0"/>
              <a:t>               </a:t>
            </a:r>
            <a:r>
              <a:rPr lang="tr-TR" sz="2000" dirty="0" smtClean="0"/>
              <a:t>  </a:t>
            </a:r>
            <a:r>
              <a:rPr lang="tr-TR" sz="2000" dirty="0" err="1" smtClean="0"/>
              <a:t>Ca</a:t>
            </a:r>
            <a:r>
              <a:rPr lang="tr-TR" sz="2000" dirty="0" smtClean="0"/>
              <a:t>                  </a:t>
            </a:r>
            <a:r>
              <a:rPr lang="tr-TR" sz="2000" dirty="0"/>
              <a:t>+    Na</a:t>
            </a:r>
            <a:r>
              <a:rPr lang="tr-TR" sz="2000" baseline="-25000" dirty="0"/>
              <a:t>2</a:t>
            </a:r>
            <a:r>
              <a:rPr lang="tr-TR" sz="2000" dirty="0"/>
              <a:t>SO</a:t>
            </a:r>
            <a:r>
              <a:rPr lang="tr-TR" sz="2000" baseline="-25000" dirty="0"/>
              <a:t>4 </a:t>
            </a:r>
          </a:p>
          <a:p>
            <a:pPr eaLnBrk="1" hangingPunct="1">
              <a:buFont typeface="Wingdings" panose="05000000000000000000" pitchFamily="2" charset="2"/>
              <a:buNone/>
              <a:defRPr/>
            </a:pPr>
            <a:endParaRPr lang="tr-TR" sz="2000" baseline="-25000" dirty="0"/>
          </a:p>
          <a:p>
            <a:pPr eaLnBrk="1" hangingPunct="1">
              <a:buFont typeface="Wingdings" panose="05000000000000000000" pitchFamily="2" charset="2"/>
              <a:buNone/>
              <a:defRPr/>
            </a:pPr>
            <a:r>
              <a:rPr lang="tr-TR" sz="2000" dirty="0"/>
              <a:t>Sülfürik asit uygulaması</a:t>
            </a:r>
          </a:p>
          <a:p>
            <a:pPr eaLnBrk="1" hangingPunct="1">
              <a:defRPr/>
            </a:pPr>
            <a:r>
              <a:rPr lang="tr-TR" sz="2000" dirty="0"/>
              <a:t>Na</a:t>
            </a:r>
            <a:r>
              <a:rPr lang="tr-TR" sz="2000" baseline="-25000" dirty="0"/>
              <a:t>2</a:t>
            </a:r>
            <a:r>
              <a:rPr lang="tr-TR" sz="2000" dirty="0"/>
              <a:t>CO</a:t>
            </a:r>
            <a:r>
              <a:rPr lang="tr-TR" sz="2000" baseline="-25000" dirty="0"/>
              <a:t>3 </a:t>
            </a:r>
            <a:r>
              <a:rPr lang="tr-TR" sz="2000" dirty="0"/>
              <a:t>+ H</a:t>
            </a:r>
            <a:r>
              <a:rPr lang="tr-TR" sz="2000" baseline="-25000" dirty="0"/>
              <a:t>2</a:t>
            </a:r>
            <a:r>
              <a:rPr lang="tr-TR" sz="2000" dirty="0"/>
              <a:t>SO</a:t>
            </a:r>
            <a:r>
              <a:rPr lang="tr-TR" sz="2000" baseline="-25000" dirty="0"/>
              <a:t>4</a:t>
            </a:r>
            <a:r>
              <a:rPr lang="tr-TR" sz="2000" dirty="0"/>
              <a:t>     →   CO</a:t>
            </a:r>
            <a:r>
              <a:rPr lang="tr-TR" sz="2000" baseline="-25000" dirty="0"/>
              <a:t>2</a:t>
            </a:r>
            <a:r>
              <a:rPr lang="tr-TR" sz="2000" dirty="0"/>
              <a:t>+H</a:t>
            </a:r>
            <a:r>
              <a:rPr lang="tr-TR" sz="2000" baseline="-25000" dirty="0"/>
              <a:t>2</a:t>
            </a:r>
            <a:r>
              <a:rPr lang="tr-TR" sz="2000" dirty="0"/>
              <a:t>O+Na</a:t>
            </a:r>
            <a:r>
              <a:rPr lang="tr-TR" sz="2000" baseline="-25000" dirty="0"/>
              <a:t>2</a:t>
            </a:r>
            <a:r>
              <a:rPr lang="tr-TR" sz="2000" dirty="0"/>
              <a:t>SO</a:t>
            </a:r>
            <a:r>
              <a:rPr lang="tr-TR" sz="2000" baseline="-25000" dirty="0"/>
              <a:t>4</a:t>
            </a:r>
            <a:r>
              <a:rPr lang="tr-TR" sz="2000" dirty="0"/>
              <a:t>  </a:t>
            </a:r>
          </a:p>
          <a:p>
            <a:pPr eaLnBrk="1" hangingPunct="1">
              <a:defRPr/>
            </a:pPr>
            <a:r>
              <a:rPr lang="tr-TR" sz="2000" dirty="0"/>
              <a:t>CaCO</a:t>
            </a:r>
            <a:r>
              <a:rPr lang="tr-TR" sz="2000" baseline="-25000" dirty="0"/>
              <a:t>3</a:t>
            </a:r>
            <a:r>
              <a:rPr lang="tr-TR" sz="2000" dirty="0"/>
              <a:t> + H</a:t>
            </a:r>
            <a:r>
              <a:rPr lang="tr-TR" sz="2000" baseline="-25000" dirty="0"/>
              <a:t>2</a:t>
            </a:r>
            <a:r>
              <a:rPr lang="tr-TR" sz="2000" dirty="0"/>
              <a:t>SO</a:t>
            </a:r>
            <a:r>
              <a:rPr lang="tr-TR" sz="2000" baseline="-25000" dirty="0"/>
              <a:t>4 </a:t>
            </a:r>
            <a:r>
              <a:rPr lang="tr-TR" sz="2000" dirty="0"/>
              <a:t>    →    CaSO</a:t>
            </a:r>
            <a:r>
              <a:rPr lang="tr-TR" sz="2000" baseline="-25000" dirty="0"/>
              <a:t>4</a:t>
            </a:r>
            <a:r>
              <a:rPr lang="tr-TR" sz="2000" dirty="0"/>
              <a:t> + H</a:t>
            </a:r>
            <a:r>
              <a:rPr lang="tr-TR" sz="2000" baseline="-25000" dirty="0"/>
              <a:t>2</a:t>
            </a:r>
            <a:r>
              <a:rPr lang="tr-TR" sz="2000" dirty="0"/>
              <a:t>O + CO</a:t>
            </a:r>
            <a:r>
              <a:rPr lang="tr-TR" sz="2000" baseline="-25000" dirty="0"/>
              <a:t>2</a:t>
            </a:r>
            <a:r>
              <a:rPr lang="tr-TR" sz="2000" dirty="0"/>
              <a:t> </a:t>
            </a:r>
          </a:p>
          <a:p>
            <a:pPr eaLnBrk="1" hangingPunct="1">
              <a:buFont typeface="Wingdings" panose="05000000000000000000" pitchFamily="2" charset="2"/>
              <a:buNone/>
              <a:defRPr/>
            </a:pPr>
            <a:endParaRPr lang="tr-TR" sz="2000" dirty="0"/>
          </a:p>
          <a:p>
            <a:pPr eaLnBrk="1" hangingPunct="1">
              <a:buFont typeface="Wingdings" panose="05000000000000000000" pitchFamily="2" charset="2"/>
              <a:buNone/>
              <a:defRPr/>
            </a:pPr>
            <a:r>
              <a:rPr lang="tr-TR" sz="2000" dirty="0"/>
              <a:t>   </a:t>
            </a:r>
            <a:r>
              <a:rPr lang="tr-TR" sz="2000" dirty="0" err="1"/>
              <a:t>Na</a:t>
            </a:r>
            <a:r>
              <a:rPr lang="tr-TR" sz="2000" dirty="0"/>
              <a:t>                                                   </a:t>
            </a:r>
            <a:r>
              <a:rPr lang="tr-TR" sz="2000" dirty="0" err="1"/>
              <a:t>Ca</a:t>
            </a:r>
            <a:endParaRPr lang="tr-TR" sz="2000" dirty="0"/>
          </a:p>
          <a:p>
            <a:pPr eaLnBrk="1" hangingPunct="1">
              <a:buFont typeface="Wingdings" panose="05000000000000000000" pitchFamily="2" charset="2"/>
              <a:buNone/>
              <a:defRPr/>
            </a:pPr>
            <a:r>
              <a:rPr lang="tr-TR" sz="2000" dirty="0"/>
              <a:t>   </a:t>
            </a:r>
            <a:r>
              <a:rPr lang="tr-TR" sz="2000" dirty="0" err="1"/>
              <a:t>Na</a:t>
            </a:r>
            <a:r>
              <a:rPr lang="tr-TR" sz="2000" dirty="0"/>
              <a:t>                    + CaSO</a:t>
            </a:r>
            <a:r>
              <a:rPr lang="tr-TR" sz="2000" baseline="-25000" dirty="0"/>
              <a:t>4 </a:t>
            </a:r>
            <a:r>
              <a:rPr lang="tr-TR" sz="2000" dirty="0"/>
              <a:t>                </a:t>
            </a:r>
            <a:r>
              <a:rPr lang="tr-TR" sz="2000" dirty="0" err="1"/>
              <a:t>Ca</a:t>
            </a:r>
            <a:r>
              <a:rPr lang="tr-TR" sz="2000" dirty="0"/>
              <a:t>                  +    Na</a:t>
            </a:r>
            <a:r>
              <a:rPr lang="tr-TR" sz="2000" baseline="-25000" dirty="0"/>
              <a:t>2</a:t>
            </a:r>
            <a:r>
              <a:rPr lang="tr-TR" sz="2000" dirty="0"/>
              <a:t>SO</a:t>
            </a:r>
            <a:r>
              <a:rPr lang="tr-TR" sz="2000" baseline="-25000" dirty="0"/>
              <a:t>4</a:t>
            </a:r>
          </a:p>
          <a:p>
            <a:pPr eaLnBrk="1" hangingPunct="1">
              <a:defRPr/>
            </a:pPr>
            <a:endParaRPr lang="tr-TR" sz="2000" baseline="-25000" dirty="0"/>
          </a:p>
          <a:p>
            <a:pPr eaLnBrk="1" hangingPunct="1">
              <a:buFont typeface="Wingdings" panose="05000000000000000000" pitchFamily="2" charset="2"/>
              <a:buNone/>
              <a:defRPr/>
            </a:pPr>
            <a:r>
              <a:rPr lang="tr-TR" sz="1800" baseline="-25000" dirty="0"/>
              <a:t> </a:t>
            </a:r>
          </a:p>
        </p:txBody>
      </p:sp>
      <p:sp>
        <p:nvSpPr>
          <p:cNvPr id="218116" name="Rectangle 4"/>
          <p:cNvSpPr>
            <a:spLocks noChangeArrowheads="1"/>
          </p:cNvSpPr>
          <p:nvPr/>
        </p:nvSpPr>
        <p:spPr bwMode="auto">
          <a:xfrm>
            <a:off x="1335089" y="2601120"/>
            <a:ext cx="86518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8117" name="AutoShape 5"/>
          <p:cNvSpPr>
            <a:spLocks noChangeArrowheads="1"/>
          </p:cNvSpPr>
          <p:nvPr/>
        </p:nvSpPr>
        <p:spPr bwMode="auto">
          <a:xfrm>
            <a:off x="3360399" y="2902176"/>
            <a:ext cx="863600" cy="71438"/>
          </a:xfrm>
          <a:prstGeom prst="rightArrow">
            <a:avLst>
              <a:gd name="adj1" fmla="val 50000"/>
              <a:gd name="adj2" fmla="val 302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8118" name="Rectangle 6"/>
          <p:cNvSpPr>
            <a:spLocks noChangeArrowheads="1"/>
          </p:cNvSpPr>
          <p:nvPr/>
        </p:nvSpPr>
        <p:spPr bwMode="auto">
          <a:xfrm>
            <a:off x="4754563" y="2636838"/>
            <a:ext cx="7207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8119" name="Rectangle 7"/>
          <p:cNvSpPr>
            <a:spLocks noChangeArrowheads="1"/>
          </p:cNvSpPr>
          <p:nvPr/>
        </p:nvSpPr>
        <p:spPr bwMode="auto">
          <a:xfrm>
            <a:off x="1445419" y="5124450"/>
            <a:ext cx="8636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8120" name="Rectangle 8"/>
          <p:cNvSpPr>
            <a:spLocks noChangeArrowheads="1"/>
          </p:cNvSpPr>
          <p:nvPr/>
        </p:nvSpPr>
        <p:spPr bwMode="auto">
          <a:xfrm>
            <a:off x="4845166" y="5124450"/>
            <a:ext cx="8604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8121" name="Line 9"/>
          <p:cNvSpPr>
            <a:spLocks noChangeShapeType="1"/>
          </p:cNvSpPr>
          <p:nvPr/>
        </p:nvSpPr>
        <p:spPr bwMode="auto">
          <a:xfrm>
            <a:off x="3360399" y="53800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Tree>
    <p:extLst>
      <p:ext uri="{BB962C8B-B14F-4D97-AF65-F5344CB8AC3E}">
        <p14:creationId xmlns:p14="http://schemas.microsoft.com/office/powerpoint/2010/main" val="286657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pPr eaLnBrk="1" hangingPunct="1">
              <a:defRPr/>
            </a:pPr>
            <a:r>
              <a:rPr lang="tr-TR" smtClean="0"/>
              <a:t>Kükürt uygulaması</a:t>
            </a:r>
          </a:p>
        </p:txBody>
      </p:sp>
      <p:sp>
        <p:nvSpPr>
          <p:cNvPr id="283651" name="Rectangle 3"/>
          <p:cNvSpPr>
            <a:spLocks noGrp="1" noChangeArrowheads="1"/>
          </p:cNvSpPr>
          <p:nvPr>
            <p:ph type="body" idx="1"/>
          </p:nvPr>
        </p:nvSpPr>
        <p:spPr/>
        <p:txBody>
          <a:bodyPr/>
          <a:lstStyle/>
          <a:p>
            <a:pPr eaLnBrk="1" hangingPunct="1">
              <a:defRPr/>
            </a:pPr>
            <a:r>
              <a:rPr lang="tr-TR" dirty="0" smtClean="0"/>
              <a:t>S + 3 O</a:t>
            </a:r>
            <a:r>
              <a:rPr lang="tr-TR" baseline="-25000" dirty="0" smtClean="0"/>
              <a:t>2</a:t>
            </a:r>
            <a:r>
              <a:rPr lang="tr-TR" dirty="0" smtClean="0"/>
              <a:t>    →  2 SO</a:t>
            </a:r>
            <a:r>
              <a:rPr lang="tr-TR" baseline="-25000" dirty="0" smtClean="0"/>
              <a:t>3 </a:t>
            </a:r>
            <a:r>
              <a:rPr lang="tr-TR" dirty="0" smtClean="0"/>
              <a:t>   (</a:t>
            </a:r>
            <a:r>
              <a:rPr lang="tr-TR" dirty="0" err="1" smtClean="0"/>
              <a:t>mikrobiyal</a:t>
            </a:r>
            <a:r>
              <a:rPr lang="tr-TR" dirty="0" smtClean="0"/>
              <a:t> </a:t>
            </a:r>
            <a:r>
              <a:rPr lang="tr-TR" dirty="0" err="1" smtClean="0"/>
              <a:t>oksidasyon</a:t>
            </a:r>
            <a:r>
              <a:rPr lang="tr-TR" dirty="0" smtClean="0"/>
              <a:t>)</a:t>
            </a:r>
          </a:p>
          <a:p>
            <a:pPr eaLnBrk="1" hangingPunct="1">
              <a:defRPr/>
            </a:pPr>
            <a:r>
              <a:rPr lang="tr-TR" dirty="0" smtClean="0"/>
              <a:t>SO</a:t>
            </a:r>
            <a:r>
              <a:rPr lang="tr-TR" baseline="-25000" dirty="0" smtClean="0"/>
              <a:t>3 </a:t>
            </a:r>
            <a:r>
              <a:rPr lang="tr-TR" dirty="0" smtClean="0"/>
              <a:t>+ H</a:t>
            </a:r>
            <a:r>
              <a:rPr lang="tr-TR" baseline="-25000" dirty="0" smtClean="0"/>
              <a:t>2</a:t>
            </a:r>
            <a:r>
              <a:rPr lang="tr-TR" dirty="0" smtClean="0"/>
              <a:t>O  =  H</a:t>
            </a:r>
            <a:r>
              <a:rPr lang="tr-TR" baseline="-25000" dirty="0" smtClean="0"/>
              <a:t>2</a:t>
            </a:r>
            <a:r>
              <a:rPr lang="tr-TR" dirty="0" smtClean="0"/>
              <a:t>SO</a:t>
            </a:r>
            <a:r>
              <a:rPr lang="tr-TR" baseline="-25000" dirty="0" smtClean="0"/>
              <a:t>4</a:t>
            </a:r>
            <a:r>
              <a:rPr lang="tr-TR" dirty="0" smtClean="0"/>
              <a:t>   </a:t>
            </a:r>
          </a:p>
          <a:p>
            <a:pPr eaLnBrk="1" hangingPunct="1">
              <a:defRPr/>
            </a:pPr>
            <a:r>
              <a:rPr lang="tr-TR" dirty="0" smtClean="0"/>
              <a:t>H</a:t>
            </a:r>
            <a:r>
              <a:rPr lang="tr-TR" baseline="-25000" dirty="0" smtClean="0"/>
              <a:t>2</a:t>
            </a:r>
            <a:r>
              <a:rPr lang="tr-TR" dirty="0" smtClean="0"/>
              <a:t>SO</a:t>
            </a:r>
            <a:r>
              <a:rPr lang="tr-TR" baseline="-25000" dirty="0" smtClean="0"/>
              <a:t>4</a:t>
            </a:r>
            <a:r>
              <a:rPr lang="tr-TR" dirty="0" smtClean="0"/>
              <a:t> + CaCO</a:t>
            </a:r>
            <a:r>
              <a:rPr lang="tr-TR" baseline="-25000" dirty="0" smtClean="0"/>
              <a:t>3</a:t>
            </a:r>
            <a:r>
              <a:rPr lang="tr-TR" dirty="0" smtClean="0"/>
              <a:t>  →  CaSO</a:t>
            </a:r>
            <a:r>
              <a:rPr lang="tr-TR" baseline="-25000" dirty="0" smtClean="0"/>
              <a:t>4</a:t>
            </a:r>
            <a:r>
              <a:rPr lang="tr-TR" dirty="0" smtClean="0"/>
              <a:t> + H</a:t>
            </a:r>
            <a:r>
              <a:rPr lang="tr-TR" baseline="-25000" dirty="0" smtClean="0"/>
              <a:t>2</a:t>
            </a:r>
            <a:r>
              <a:rPr lang="tr-TR" dirty="0" smtClean="0"/>
              <a:t>O + CO</a:t>
            </a:r>
            <a:r>
              <a:rPr lang="tr-TR" baseline="-25000" dirty="0" smtClean="0"/>
              <a:t>2</a:t>
            </a:r>
            <a:r>
              <a:rPr lang="tr-TR" dirty="0" smtClean="0"/>
              <a:t> </a:t>
            </a:r>
          </a:p>
          <a:p>
            <a:pPr eaLnBrk="1" hangingPunct="1">
              <a:defRPr/>
            </a:pPr>
            <a:endParaRPr lang="tr-TR" dirty="0" smtClean="0"/>
          </a:p>
          <a:p>
            <a:pPr eaLnBrk="1" hangingPunct="1">
              <a:buFont typeface="Wingdings" panose="05000000000000000000" pitchFamily="2" charset="2"/>
              <a:buNone/>
              <a:defRPr/>
            </a:pPr>
            <a:r>
              <a:rPr lang="tr-TR" sz="2400" dirty="0"/>
              <a:t>   </a:t>
            </a:r>
            <a:r>
              <a:rPr lang="tr-TR" sz="2400" dirty="0" err="1"/>
              <a:t>Na</a:t>
            </a:r>
            <a:r>
              <a:rPr lang="tr-TR" sz="2400" dirty="0"/>
              <a:t>                                            </a:t>
            </a:r>
            <a:r>
              <a:rPr lang="tr-TR" sz="2400" dirty="0" smtClean="0"/>
              <a:t>   </a:t>
            </a:r>
            <a:r>
              <a:rPr lang="tr-TR" sz="2400" dirty="0" err="1"/>
              <a:t>Ca</a:t>
            </a:r>
            <a:endParaRPr lang="tr-TR" sz="2400" dirty="0"/>
          </a:p>
          <a:p>
            <a:pPr eaLnBrk="1" hangingPunct="1">
              <a:buFont typeface="Wingdings" panose="05000000000000000000" pitchFamily="2" charset="2"/>
              <a:buNone/>
              <a:defRPr/>
            </a:pPr>
            <a:r>
              <a:rPr lang="tr-TR" sz="2400" dirty="0"/>
              <a:t>   </a:t>
            </a:r>
            <a:r>
              <a:rPr lang="tr-TR" sz="2400" dirty="0" err="1"/>
              <a:t>Na</a:t>
            </a:r>
            <a:r>
              <a:rPr lang="tr-TR" sz="2400" dirty="0"/>
              <a:t>               </a:t>
            </a:r>
            <a:r>
              <a:rPr lang="tr-TR" sz="2400" dirty="0" smtClean="0"/>
              <a:t>+   </a:t>
            </a:r>
            <a:r>
              <a:rPr lang="tr-TR" sz="2400" dirty="0"/>
              <a:t>CaSO</a:t>
            </a:r>
            <a:r>
              <a:rPr lang="tr-TR" sz="2400" baseline="-25000" dirty="0"/>
              <a:t>4 </a:t>
            </a:r>
            <a:r>
              <a:rPr lang="tr-TR" sz="2400" dirty="0"/>
              <a:t>               </a:t>
            </a:r>
            <a:r>
              <a:rPr lang="tr-TR" sz="2400" dirty="0" err="1"/>
              <a:t>Ca</a:t>
            </a:r>
            <a:r>
              <a:rPr lang="tr-TR" sz="2400" dirty="0"/>
              <a:t>                  +    Na</a:t>
            </a:r>
            <a:r>
              <a:rPr lang="tr-TR" sz="2400" baseline="-25000" dirty="0"/>
              <a:t>2</a:t>
            </a:r>
            <a:r>
              <a:rPr lang="tr-TR" sz="2400" dirty="0"/>
              <a:t>SO</a:t>
            </a:r>
            <a:r>
              <a:rPr lang="tr-TR" sz="2400" baseline="-25000" dirty="0"/>
              <a:t>4 </a:t>
            </a:r>
          </a:p>
          <a:p>
            <a:pPr eaLnBrk="1" hangingPunct="1">
              <a:buFont typeface="Wingdings" panose="05000000000000000000" pitchFamily="2" charset="2"/>
              <a:buNone/>
              <a:defRPr/>
            </a:pPr>
            <a:endParaRPr lang="tr-TR" sz="2400" baseline="-25000" dirty="0"/>
          </a:p>
          <a:p>
            <a:pPr eaLnBrk="1" hangingPunct="1">
              <a:defRPr/>
            </a:pPr>
            <a:endParaRPr lang="tr-TR" dirty="0" smtClean="0"/>
          </a:p>
        </p:txBody>
      </p:sp>
      <p:sp>
        <p:nvSpPr>
          <p:cNvPr id="219140" name="Rectangle 4"/>
          <p:cNvSpPr>
            <a:spLocks noChangeArrowheads="1"/>
          </p:cNvSpPr>
          <p:nvPr/>
        </p:nvSpPr>
        <p:spPr bwMode="auto">
          <a:xfrm>
            <a:off x="1373188" y="4221163"/>
            <a:ext cx="836612"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9141" name="Rectangle 5"/>
          <p:cNvSpPr>
            <a:spLocks noChangeArrowheads="1"/>
          </p:cNvSpPr>
          <p:nvPr/>
        </p:nvSpPr>
        <p:spPr bwMode="auto">
          <a:xfrm>
            <a:off x="5414283" y="4221163"/>
            <a:ext cx="8636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19142" name="Line 6"/>
          <p:cNvSpPr>
            <a:spLocks noChangeShapeType="1"/>
          </p:cNvSpPr>
          <p:nvPr/>
        </p:nvSpPr>
        <p:spPr bwMode="auto">
          <a:xfrm>
            <a:off x="3829957" y="4617357"/>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Tree>
    <p:extLst>
      <p:ext uri="{BB962C8B-B14F-4D97-AF65-F5344CB8AC3E}">
        <p14:creationId xmlns:p14="http://schemas.microsoft.com/office/powerpoint/2010/main" val="1596546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pPr eaLnBrk="1" hangingPunct="1">
              <a:defRPr/>
            </a:pPr>
            <a:r>
              <a:rPr lang="tr-TR" smtClean="0"/>
              <a:t>FeSO</a:t>
            </a:r>
            <a:r>
              <a:rPr lang="tr-TR" baseline="-25000" smtClean="0"/>
              <a:t>4</a:t>
            </a:r>
            <a:r>
              <a:rPr lang="tr-TR" smtClean="0"/>
              <a:t> Uygulaması</a:t>
            </a:r>
          </a:p>
        </p:txBody>
      </p:sp>
      <p:sp>
        <p:nvSpPr>
          <p:cNvPr id="284675" name="Rectangle 3"/>
          <p:cNvSpPr>
            <a:spLocks noGrp="1" noChangeArrowheads="1"/>
          </p:cNvSpPr>
          <p:nvPr>
            <p:ph type="body" idx="1"/>
          </p:nvPr>
        </p:nvSpPr>
        <p:spPr/>
        <p:txBody>
          <a:bodyPr/>
          <a:lstStyle/>
          <a:p>
            <a:pPr eaLnBrk="1" hangingPunct="1">
              <a:defRPr/>
            </a:pPr>
            <a:r>
              <a:rPr lang="tr-TR" dirty="0" smtClean="0"/>
              <a:t>FeSO</a:t>
            </a:r>
            <a:r>
              <a:rPr lang="tr-TR" baseline="-25000" dirty="0" smtClean="0"/>
              <a:t>4</a:t>
            </a:r>
            <a:r>
              <a:rPr lang="tr-TR" dirty="0" smtClean="0"/>
              <a:t> + 2H</a:t>
            </a:r>
            <a:r>
              <a:rPr lang="tr-TR" baseline="-25000" dirty="0" smtClean="0"/>
              <a:t>2</a:t>
            </a:r>
            <a:r>
              <a:rPr lang="tr-TR" dirty="0" smtClean="0"/>
              <a:t>O  →  H</a:t>
            </a:r>
            <a:r>
              <a:rPr lang="tr-TR" baseline="-25000" dirty="0" smtClean="0"/>
              <a:t>2</a:t>
            </a:r>
            <a:r>
              <a:rPr lang="tr-TR" dirty="0" smtClean="0"/>
              <a:t>SO</a:t>
            </a:r>
            <a:r>
              <a:rPr lang="tr-TR" baseline="-25000" dirty="0" smtClean="0"/>
              <a:t>4</a:t>
            </a:r>
            <a:r>
              <a:rPr lang="tr-TR" dirty="0" smtClean="0"/>
              <a:t> + Fe(OH)</a:t>
            </a:r>
            <a:r>
              <a:rPr lang="tr-TR" baseline="-25000" dirty="0" smtClean="0"/>
              <a:t>2</a:t>
            </a:r>
            <a:r>
              <a:rPr lang="tr-TR" dirty="0" smtClean="0"/>
              <a:t>  </a:t>
            </a:r>
          </a:p>
          <a:p>
            <a:pPr eaLnBrk="1" hangingPunct="1">
              <a:defRPr/>
            </a:pPr>
            <a:r>
              <a:rPr lang="tr-TR" dirty="0" smtClean="0"/>
              <a:t>H</a:t>
            </a:r>
            <a:r>
              <a:rPr lang="tr-TR" baseline="-25000" dirty="0" smtClean="0"/>
              <a:t>2</a:t>
            </a:r>
            <a:r>
              <a:rPr lang="tr-TR" dirty="0" smtClean="0"/>
              <a:t>SO</a:t>
            </a:r>
            <a:r>
              <a:rPr lang="tr-TR" baseline="-25000" dirty="0" smtClean="0"/>
              <a:t>4</a:t>
            </a:r>
            <a:r>
              <a:rPr lang="tr-TR" dirty="0" smtClean="0"/>
              <a:t> + CaCO</a:t>
            </a:r>
            <a:r>
              <a:rPr lang="tr-TR" baseline="-25000" dirty="0" smtClean="0"/>
              <a:t>3</a:t>
            </a:r>
            <a:r>
              <a:rPr lang="tr-TR" dirty="0" smtClean="0"/>
              <a:t>  → H</a:t>
            </a:r>
            <a:r>
              <a:rPr lang="tr-TR" baseline="-25000" dirty="0" smtClean="0"/>
              <a:t>2</a:t>
            </a:r>
            <a:r>
              <a:rPr lang="tr-TR" dirty="0" smtClean="0"/>
              <a:t>O + CO</a:t>
            </a:r>
            <a:r>
              <a:rPr lang="tr-TR" baseline="-25000" dirty="0" smtClean="0"/>
              <a:t>2</a:t>
            </a:r>
            <a:r>
              <a:rPr lang="tr-TR" dirty="0" smtClean="0"/>
              <a:t> + CaSO</a:t>
            </a:r>
            <a:r>
              <a:rPr lang="tr-TR" baseline="-25000" dirty="0" smtClean="0"/>
              <a:t>4</a:t>
            </a:r>
          </a:p>
          <a:p>
            <a:pPr eaLnBrk="1" hangingPunct="1">
              <a:defRPr/>
            </a:pPr>
            <a:endParaRPr lang="tr-TR" baseline="-25000" dirty="0" smtClean="0"/>
          </a:p>
          <a:p>
            <a:pPr eaLnBrk="1" hangingPunct="1">
              <a:buFont typeface="Wingdings" panose="05000000000000000000" pitchFamily="2" charset="2"/>
              <a:buNone/>
              <a:defRPr/>
            </a:pPr>
            <a:r>
              <a:rPr lang="tr-TR" sz="2400" dirty="0"/>
              <a:t>   </a:t>
            </a:r>
            <a:r>
              <a:rPr lang="tr-TR" sz="2400" dirty="0" err="1"/>
              <a:t>Na</a:t>
            </a:r>
            <a:r>
              <a:rPr lang="tr-TR" sz="2400" dirty="0"/>
              <a:t>                                                </a:t>
            </a:r>
            <a:r>
              <a:rPr lang="tr-TR" sz="2400" dirty="0" err="1"/>
              <a:t>Ca</a:t>
            </a:r>
            <a:endParaRPr lang="tr-TR" sz="2400" dirty="0"/>
          </a:p>
          <a:p>
            <a:pPr eaLnBrk="1" hangingPunct="1">
              <a:buFont typeface="Wingdings" panose="05000000000000000000" pitchFamily="2" charset="2"/>
              <a:buNone/>
              <a:defRPr/>
            </a:pPr>
            <a:r>
              <a:rPr lang="tr-TR" sz="2400" dirty="0"/>
              <a:t>   </a:t>
            </a:r>
            <a:r>
              <a:rPr lang="tr-TR" sz="2400" dirty="0" err="1"/>
              <a:t>Na</a:t>
            </a:r>
            <a:r>
              <a:rPr lang="tr-TR" sz="2400" dirty="0"/>
              <a:t>                  + CaSO</a:t>
            </a:r>
            <a:r>
              <a:rPr lang="tr-TR" sz="2400" baseline="-25000" dirty="0"/>
              <a:t>4 </a:t>
            </a:r>
            <a:r>
              <a:rPr lang="tr-TR" sz="2400" dirty="0"/>
              <a:t>               </a:t>
            </a:r>
            <a:r>
              <a:rPr lang="tr-TR" sz="2400" dirty="0" err="1"/>
              <a:t>Ca</a:t>
            </a:r>
            <a:r>
              <a:rPr lang="tr-TR" sz="2400" dirty="0"/>
              <a:t>                  +    Na</a:t>
            </a:r>
            <a:r>
              <a:rPr lang="tr-TR" sz="2400" baseline="-25000" dirty="0"/>
              <a:t>2</a:t>
            </a:r>
            <a:r>
              <a:rPr lang="tr-TR" sz="2400" dirty="0"/>
              <a:t>SO</a:t>
            </a:r>
            <a:r>
              <a:rPr lang="tr-TR" sz="2400" baseline="-25000" dirty="0"/>
              <a:t>4 </a:t>
            </a:r>
          </a:p>
          <a:p>
            <a:pPr eaLnBrk="1" hangingPunct="1">
              <a:defRPr/>
            </a:pPr>
            <a:endParaRPr lang="tr-TR" baseline="-25000" dirty="0" smtClean="0"/>
          </a:p>
        </p:txBody>
      </p:sp>
      <p:sp>
        <p:nvSpPr>
          <p:cNvPr id="220164" name="Rectangle 4"/>
          <p:cNvSpPr>
            <a:spLocks noChangeArrowheads="1"/>
          </p:cNvSpPr>
          <p:nvPr/>
        </p:nvSpPr>
        <p:spPr bwMode="auto">
          <a:xfrm>
            <a:off x="1373188" y="3284538"/>
            <a:ext cx="936625" cy="649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20165" name="Rectangle 5"/>
          <p:cNvSpPr>
            <a:spLocks noChangeArrowheads="1"/>
          </p:cNvSpPr>
          <p:nvPr/>
        </p:nvSpPr>
        <p:spPr bwMode="auto">
          <a:xfrm>
            <a:off x="5426530" y="3357563"/>
            <a:ext cx="9366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20166" name="Line 6"/>
          <p:cNvSpPr>
            <a:spLocks noChangeShapeType="1"/>
          </p:cNvSpPr>
          <p:nvPr/>
        </p:nvSpPr>
        <p:spPr bwMode="auto">
          <a:xfrm>
            <a:off x="3874636" y="3759881"/>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Tree>
    <p:extLst>
      <p:ext uri="{BB962C8B-B14F-4D97-AF65-F5344CB8AC3E}">
        <p14:creationId xmlns:p14="http://schemas.microsoft.com/office/powerpoint/2010/main" val="279875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Resim 5" descr="C:\Users\toprak\Pictures\MP Navigator EX\2011_04_01\IMG_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968375"/>
            <a:ext cx="7272337"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ext Box 5"/>
          <p:cNvSpPr txBox="1">
            <a:spLocks noChangeArrowheads="1"/>
          </p:cNvSpPr>
          <p:nvPr/>
        </p:nvSpPr>
        <p:spPr bwMode="auto">
          <a:xfrm>
            <a:off x="2063750" y="5661025"/>
            <a:ext cx="8135938"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 typeface="Wingdings" panose="05000000000000000000" pitchFamily="2" charset="2"/>
              <a:buNone/>
            </a:pPr>
            <a:r>
              <a:rPr lang="tr-TR" altLang="tr-TR" baseline="30000">
                <a:solidFill>
                  <a:srgbClr val="FFFFFF"/>
                </a:solidFill>
              </a:rPr>
              <a:t>Yıkama ve jips uygulamasının tuz ve SAR değişimine etkisi (Abrol et al., 1988)</a:t>
            </a:r>
            <a:endParaRPr lang="tr-TR" altLang="tr-TR" sz="2000" baseline="30000">
              <a:solidFill>
                <a:srgbClr val="FFFFFF"/>
              </a:solidFill>
            </a:endParaRPr>
          </a:p>
          <a:p>
            <a:pPr fontAlgn="base">
              <a:spcBef>
                <a:spcPct val="50000"/>
              </a:spcBef>
              <a:spcAft>
                <a:spcPct val="0"/>
              </a:spcAft>
              <a:buClrTx/>
              <a:buSzTx/>
              <a:buFontTx/>
              <a:buNone/>
            </a:pPr>
            <a:endParaRPr lang="tr-TR" altLang="tr-TR">
              <a:solidFill>
                <a:srgbClr val="FFFFFF"/>
              </a:solidFill>
            </a:endParaRPr>
          </a:p>
        </p:txBody>
      </p:sp>
    </p:spTree>
    <p:extLst>
      <p:ext uri="{BB962C8B-B14F-4D97-AF65-F5344CB8AC3E}">
        <p14:creationId xmlns:p14="http://schemas.microsoft.com/office/powerpoint/2010/main" val="1912835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tr-TR" sz="4000"/>
              <a:t>Islah materyali miktarını etkileyen faktörler</a:t>
            </a:r>
          </a:p>
        </p:txBody>
      </p:sp>
      <p:sp>
        <p:nvSpPr>
          <p:cNvPr id="285699" name="Rectangle 3"/>
          <p:cNvSpPr>
            <a:spLocks noGrp="1" noChangeArrowheads="1"/>
          </p:cNvSpPr>
          <p:nvPr>
            <p:ph type="body" idx="1"/>
          </p:nvPr>
        </p:nvSpPr>
        <p:spPr>
          <a:xfrm>
            <a:off x="1981200" y="1600201"/>
            <a:ext cx="8229600" cy="4708525"/>
          </a:xfrm>
        </p:spPr>
        <p:txBody>
          <a:bodyPr/>
          <a:lstStyle/>
          <a:p>
            <a:pPr eaLnBrk="1" hangingPunct="1">
              <a:defRPr/>
            </a:pPr>
            <a:r>
              <a:rPr lang="tr-TR" sz="3600"/>
              <a:t>Toprak tekstürü</a:t>
            </a:r>
          </a:p>
          <a:p>
            <a:pPr eaLnBrk="1" hangingPunct="1">
              <a:defRPr/>
            </a:pPr>
            <a:r>
              <a:rPr lang="tr-TR" sz="3600"/>
              <a:t>Kil tipi</a:t>
            </a:r>
          </a:p>
          <a:p>
            <a:pPr eaLnBrk="1" hangingPunct="1">
              <a:defRPr/>
            </a:pPr>
            <a:r>
              <a:rPr lang="tr-TR" sz="3600"/>
              <a:t>ESP düzeyi</a:t>
            </a:r>
          </a:p>
          <a:p>
            <a:pPr eaLnBrk="1" hangingPunct="1">
              <a:defRPr/>
            </a:pPr>
            <a:r>
              <a:rPr lang="tr-TR" sz="3600"/>
              <a:t>Bitki türü</a:t>
            </a:r>
          </a:p>
          <a:p>
            <a:pPr eaLnBrk="1" hangingPunct="1">
              <a:defRPr/>
            </a:pPr>
            <a:r>
              <a:rPr lang="tr-TR" sz="3600"/>
              <a:t>Toprak derinliği</a:t>
            </a:r>
          </a:p>
        </p:txBody>
      </p:sp>
    </p:spTree>
    <p:extLst>
      <p:ext uri="{BB962C8B-B14F-4D97-AF65-F5344CB8AC3E}">
        <p14:creationId xmlns:p14="http://schemas.microsoft.com/office/powerpoint/2010/main" val="3712727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4"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404813"/>
            <a:ext cx="64801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Text Box 6"/>
          <p:cNvSpPr txBox="1">
            <a:spLocks noChangeArrowheads="1"/>
          </p:cNvSpPr>
          <p:nvPr/>
        </p:nvSpPr>
        <p:spPr bwMode="auto">
          <a:xfrm>
            <a:off x="2279651" y="5589588"/>
            <a:ext cx="756126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Jips gereksinimi, pH ve toprak tekstürü arasındaki ilişkiler </a:t>
            </a:r>
          </a:p>
          <a:p>
            <a:pPr fontAlgn="base">
              <a:spcBef>
                <a:spcPct val="50000"/>
              </a:spcBef>
              <a:spcAft>
                <a:spcPct val="0"/>
              </a:spcAft>
              <a:buClrTx/>
              <a:buSzTx/>
              <a:buFontTx/>
              <a:buNone/>
            </a:pPr>
            <a:r>
              <a:rPr lang="tr-TR" altLang="tr-TR" sz="2000">
                <a:solidFill>
                  <a:srgbClr val="FFFFFF"/>
                </a:solidFill>
              </a:rPr>
              <a:t>(Abrol et al., 1988)</a:t>
            </a:r>
          </a:p>
        </p:txBody>
      </p:sp>
    </p:spTree>
    <p:extLst>
      <p:ext uri="{BB962C8B-B14F-4D97-AF65-F5344CB8AC3E}">
        <p14:creationId xmlns:p14="http://schemas.microsoft.com/office/powerpoint/2010/main" val="3211529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p:txBody>
          <a:bodyPr/>
          <a:lstStyle/>
          <a:p>
            <a:pPr eaLnBrk="1" hangingPunct="1">
              <a:defRPr/>
            </a:pPr>
            <a:r>
              <a:rPr lang="tr-TR" sz="3200" dirty="0"/>
              <a:t>Tuzlu ve Alkali Toprak Islahında Gereksinilen Yıkama Suyu ve Jips İhtiyaçları (Menemen)</a:t>
            </a:r>
          </a:p>
        </p:txBody>
      </p:sp>
      <p:pic>
        <p:nvPicPr>
          <p:cNvPr id="223235" name="Resim 4" descr="C:\Users\toprak\Pictures\MP Navigator EX\2011_04_18\IMG_0001.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5188" y="2724151"/>
            <a:ext cx="7848600" cy="279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3236" name="Text Box 5"/>
          <p:cNvSpPr txBox="1">
            <a:spLocks noChangeArrowheads="1"/>
          </p:cNvSpPr>
          <p:nvPr/>
        </p:nvSpPr>
        <p:spPr bwMode="auto">
          <a:xfrm>
            <a:off x="3000375" y="1773239"/>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Değişebilir sodyum yüzdesi (DSY) 10’a düşürmek için gerekli ıslah maddesi (ton/dekar) ve yıkama suyu miktarları (cm)</a:t>
            </a:r>
          </a:p>
        </p:txBody>
      </p:sp>
      <p:sp>
        <p:nvSpPr>
          <p:cNvPr id="223237" name="Metin kutusu 1"/>
          <p:cNvSpPr txBox="1">
            <a:spLocks noChangeArrowheads="1"/>
          </p:cNvSpPr>
          <p:nvPr/>
        </p:nvSpPr>
        <p:spPr bwMode="auto">
          <a:xfrm>
            <a:off x="2424113" y="5876925"/>
            <a:ext cx="489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(Sönmez ve ark., 1996)</a:t>
            </a:r>
          </a:p>
        </p:txBody>
      </p:sp>
    </p:spTree>
    <p:extLst>
      <p:ext uri="{BB962C8B-B14F-4D97-AF65-F5344CB8AC3E}">
        <p14:creationId xmlns:p14="http://schemas.microsoft.com/office/powerpoint/2010/main" val="2462564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165"/>
          <p:cNvSpPr>
            <a:spLocks noChangeShapeType="1"/>
          </p:cNvSpPr>
          <p:nvPr/>
        </p:nvSpPr>
        <p:spPr bwMode="auto">
          <a:xfrm>
            <a:off x="4884738" y="16637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sp>
        <p:nvSpPr>
          <p:cNvPr id="224259" name="Line 166"/>
          <p:cNvSpPr>
            <a:spLocks noChangeShapeType="1"/>
          </p:cNvSpPr>
          <p:nvPr/>
        </p:nvSpPr>
        <p:spPr bwMode="auto">
          <a:xfrm>
            <a:off x="4884738" y="19383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FFFFFF"/>
              </a:solidFill>
            </a:endParaRPr>
          </a:p>
        </p:txBody>
      </p:sp>
      <p:graphicFrame>
        <p:nvGraphicFramePr>
          <p:cNvPr id="302598" name="Group 518"/>
          <p:cNvGraphicFramePr>
            <a:graphicFrameLocks noGrp="1"/>
          </p:cNvGraphicFramePr>
          <p:nvPr/>
        </p:nvGraphicFramePr>
        <p:xfrm>
          <a:off x="2351088" y="1268414"/>
          <a:ext cx="7777162" cy="4410075"/>
        </p:xfrm>
        <a:graphic>
          <a:graphicData uri="http://schemas.openxmlformats.org/drawingml/2006/table">
            <a:tbl>
              <a:tblPr/>
              <a:tblGrid>
                <a:gridCol w="1320800"/>
                <a:gridCol w="950912"/>
                <a:gridCol w="954088"/>
                <a:gridCol w="1101725"/>
                <a:gridCol w="1103312"/>
                <a:gridCol w="1173163"/>
                <a:gridCol w="1173162"/>
              </a:tblGrid>
              <a:tr h="3413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Uygulama</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Toprak Özellikleri</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Ürün (t/ha)</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r>
              <a:tr h="341313">
                <a:tc vMerge="1">
                  <a:txBody>
                    <a:bodyPr/>
                    <a:lstStyle/>
                    <a:p>
                      <a:endParaRPr lang="tr-TR"/>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İnfiltrasyon Oranı (mm/gün)</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rowSpan="2"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ESP</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628650" algn="l"/>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Çeltik</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Buğday</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2425">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0-15 cm</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15-30 cm</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c vMerge="1">
                  <a:txBody>
                    <a:bodyPr/>
                    <a:lstStyle/>
                    <a:p>
                      <a:endParaRPr lang="tr-TR"/>
                    </a:p>
                  </a:txBody>
                  <a:tcPr/>
                </a:tc>
              </a:tr>
              <a:tr h="6429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Kontrol</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3,34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76,5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92,4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3,85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0,19</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2900">
                <a:tc rowSpan="4">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Jips</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t/ha</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6,82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33,4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75,1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6,71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1,46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14,2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8,58</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32,4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79,2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6,85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3,14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97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21,3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12,25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19,2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59,5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7,43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3,60</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2900">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28,4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14,42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13,6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56,5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7,24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4,22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rowSpan="4">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Pirit</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t/ha</a:t>
                      </a:r>
                      <a:endParaRPr kumimoji="0" 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3,38</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64,1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90,2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5,71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0,15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4,05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52,3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86,4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6,04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0,54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10,8</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5,62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44,1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80,2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6,71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1,35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14,4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5,65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38,8</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80,3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6,91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1,35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24348" name="Text Box 516"/>
          <p:cNvSpPr txBox="1">
            <a:spLocks noChangeArrowheads="1"/>
          </p:cNvSpPr>
          <p:nvPr/>
        </p:nvSpPr>
        <p:spPr bwMode="auto">
          <a:xfrm>
            <a:off x="2424114" y="260351"/>
            <a:ext cx="7559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400">
                <a:solidFill>
                  <a:srgbClr val="FFFFFF"/>
                </a:solidFill>
              </a:rPr>
              <a:t>Jips ve piritin eşdeğer miktarlarının toprak özellikleri ve ürün verimi üzerine etkisi</a:t>
            </a:r>
          </a:p>
        </p:txBody>
      </p:sp>
      <p:sp>
        <p:nvSpPr>
          <p:cNvPr id="224349" name="Metin kutusu 1"/>
          <p:cNvSpPr txBox="1">
            <a:spLocks noChangeArrowheads="1"/>
          </p:cNvSpPr>
          <p:nvPr/>
        </p:nvSpPr>
        <p:spPr bwMode="auto">
          <a:xfrm>
            <a:off x="2424114" y="5876925"/>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1367187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238" name="Group 134"/>
          <p:cNvGraphicFramePr>
            <a:graphicFrameLocks noGrp="1"/>
          </p:cNvGraphicFramePr>
          <p:nvPr/>
        </p:nvGraphicFramePr>
        <p:xfrm>
          <a:off x="2640014" y="1412875"/>
          <a:ext cx="7127875" cy="4679950"/>
        </p:xfrm>
        <a:graphic>
          <a:graphicData uri="http://schemas.openxmlformats.org/drawingml/2006/table">
            <a:tbl>
              <a:tblPr/>
              <a:tblGrid>
                <a:gridCol w="1924050"/>
                <a:gridCol w="2084387"/>
                <a:gridCol w="3119438"/>
              </a:tblGrid>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Islah Materyali (t/ha)</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Arpa Ürünü (t/ha)</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Not: Ürün ortalaması; </a:t>
                      </a:r>
                      <a:r>
                        <a:rPr kumimoji="0" lang="tr-TR" sz="1800" b="0" i="0" u="none" strike="noStrike" cap="none" normalizeH="0" baseline="0" dirty="0" err="1" smtClean="0">
                          <a:ln>
                            <a:noFill/>
                          </a:ln>
                          <a:solidFill>
                            <a:schemeClr val="tx1"/>
                          </a:solidFill>
                          <a:effectLst/>
                          <a:latin typeface="Times New Roman" pitchFamily="18" charset="0"/>
                          <a:cs typeface="Times New Roman" pitchFamily="18" charset="0"/>
                        </a:rPr>
                        <a:t>laboratuar</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hesaplamasında bulunan ıslah için gereken 3 düzeyin (% 33, 66, 100) verilerinden elde edilmiştir. Çiftlik gübresi ve iki tip sıkıştırılmış çamur kullanımı sırasıyla 15, 30, 45 ve 10, 20, 30 t/</a:t>
                      </a:r>
                      <a:r>
                        <a:rPr kumimoji="0" lang="tr-TR" sz="1800" b="0" i="0" u="none" strike="noStrike" cap="none" normalizeH="0" baseline="0" dirty="0" err="1" smtClean="0">
                          <a:ln>
                            <a:noFill/>
                          </a:ln>
                          <a:solidFill>
                            <a:schemeClr val="tx1"/>
                          </a:solidFill>
                          <a:effectLst/>
                          <a:latin typeface="Times New Roman" pitchFamily="18" charset="0"/>
                          <a:cs typeface="Times New Roman" pitchFamily="18" charset="0"/>
                        </a:rPr>
                        <a:t>ha’dır</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tr-T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Kontrol</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0,02</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Jips</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3,10</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Sülfürik Asit</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3,20</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Alüminyum Sülfat</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3,12</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Demir Sülfat</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2,62</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Çiftlik Gübresi</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0,29</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Sıkıştırılmış Çamur (C)</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Sıkıştırılmış     Çamur (S)</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0,61</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vMerge="1">
                  <a:txBody>
                    <a:bodyPr/>
                    <a:lstStyle/>
                    <a:p>
                      <a:endParaRPr lang="tr-TR"/>
                    </a:p>
                  </a:txBody>
                  <a:tcPr/>
                </a:tc>
              </a:tr>
            </a:tbl>
          </a:graphicData>
        </a:graphic>
      </p:graphicFrame>
      <p:sp>
        <p:nvSpPr>
          <p:cNvPr id="225318" name="Rectangle 128"/>
          <p:cNvSpPr>
            <a:spLocks noChangeArrowheads="1"/>
          </p:cNvSpPr>
          <p:nvPr/>
        </p:nvSpPr>
        <p:spPr bwMode="auto">
          <a:xfrm>
            <a:off x="1524001" y="48413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1800">
              <a:solidFill>
                <a:srgbClr val="FFFFFF"/>
              </a:solidFill>
              <a:latin typeface="Arial" panose="020B0604020202020204" pitchFamily="34" charset="0"/>
            </a:endParaRPr>
          </a:p>
        </p:txBody>
      </p:sp>
      <p:sp>
        <p:nvSpPr>
          <p:cNvPr id="225319" name="Text Box 135"/>
          <p:cNvSpPr txBox="1">
            <a:spLocks noChangeArrowheads="1"/>
          </p:cNvSpPr>
          <p:nvPr/>
        </p:nvSpPr>
        <p:spPr bwMode="auto">
          <a:xfrm>
            <a:off x="2782889" y="476251"/>
            <a:ext cx="6408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endParaRPr lang="tr-TR" altLang="tr-TR" sz="2000">
              <a:solidFill>
                <a:srgbClr val="FFFFFF"/>
              </a:solidFill>
            </a:endParaRPr>
          </a:p>
        </p:txBody>
      </p:sp>
      <p:sp>
        <p:nvSpPr>
          <p:cNvPr id="225320" name="Text Box 136"/>
          <p:cNvSpPr txBox="1">
            <a:spLocks noChangeArrowheads="1"/>
          </p:cNvSpPr>
          <p:nvPr/>
        </p:nvSpPr>
        <p:spPr bwMode="auto">
          <a:xfrm>
            <a:off x="2566988" y="466726"/>
            <a:ext cx="7200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Yüksek alkali toprakta yetiştirilen arpa ürününün üzerine farklı ıslah materyallerinin etkisi</a:t>
            </a:r>
          </a:p>
        </p:txBody>
      </p:sp>
      <p:sp>
        <p:nvSpPr>
          <p:cNvPr id="225321" name="Metin kutusu 1"/>
          <p:cNvSpPr txBox="1">
            <a:spLocks noChangeArrowheads="1"/>
          </p:cNvSpPr>
          <p:nvPr/>
        </p:nvSpPr>
        <p:spPr bwMode="auto">
          <a:xfrm>
            <a:off x="2782888" y="6165850"/>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221179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477" name="Group 349"/>
          <p:cNvGraphicFramePr>
            <a:graphicFrameLocks noGrp="1"/>
          </p:cNvGraphicFramePr>
          <p:nvPr/>
        </p:nvGraphicFramePr>
        <p:xfrm>
          <a:off x="2063751" y="1773238"/>
          <a:ext cx="8424863" cy="3384550"/>
        </p:xfrm>
        <a:graphic>
          <a:graphicData uri="http://schemas.openxmlformats.org/drawingml/2006/table">
            <a:tbl>
              <a:tblPr/>
              <a:tblGrid>
                <a:gridCol w="1431925"/>
                <a:gridCol w="1165225"/>
                <a:gridCol w="1204913"/>
                <a:gridCol w="1125537"/>
                <a:gridCol w="1335088"/>
                <a:gridCol w="1009650"/>
                <a:gridCol w="1152525"/>
              </a:tblGrid>
              <a:tr h="5349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Uygulama</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rPr>
                        <a:t>1.Yıl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rPr>
                        <a:t>2.Yıl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rPr>
                        <a:t>3.Yıl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r>
              <a:tr h="889000">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Çeltik</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Buğday</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Çeltik</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Buğday</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Çeltik</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Buğday</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Kontrol </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1,51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0,72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2,12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1,71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3,56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1,46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Jips </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3,67</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1,92</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4,36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2,61</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5,13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2,74</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Sülfürik   asit </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4,56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2,56</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4,68</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3,10</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5,53</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3,05</a:t>
                      </a:r>
                      <a:endParaRPr kumimoji="0" lang="tr-T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26352" name="Text Box 348"/>
          <p:cNvSpPr txBox="1">
            <a:spLocks noChangeArrowheads="1"/>
          </p:cNvSpPr>
          <p:nvPr/>
        </p:nvSpPr>
        <p:spPr bwMode="auto">
          <a:xfrm>
            <a:off x="2208214" y="898526"/>
            <a:ext cx="770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Jips ve sülfürik asitin eşdeğer miktarlarının ürün üzerine etkisi, (t/ha)</a:t>
            </a:r>
          </a:p>
        </p:txBody>
      </p:sp>
      <p:sp>
        <p:nvSpPr>
          <p:cNvPr id="226353" name="Metin kutusu 1"/>
          <p:cNvSpPr txBox="1">
            <a:spLocks noChangeArrowheads="1"/>
          </p:cNvSpPr>
          <p:nvPr/>
        </p:nvSpPr>
        <p:spPr bwMode="auto">
          <a:xfrm>
            <a:off x="2208214" y="5589588"/>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224195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Resim 4" descr="C:\Users\toprak\Pictures\MP Navigator EX\2011_04_08\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914401"/>
            <a:ext cx="57594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Text Box 5"/>
          <p:cNvSpPr txBox="1">
            <a:spLocks noChangeArrowheads="1"/>
          </p:cNvSpPr>
          <p:nvPr/>
        </p:nvSpPr>
        <p:spPr bwMode="auto">
          <a:xfrm>
            <a:off x="3143250" y="5516563"/>
            <a:ext cx="576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baseline="30000">
                <a:solidFill>
                  <a:srgbClr val="FFFFFF"/>
                </a:solidFill>
              </a:rPr>
              <a:t>Yıkama öncesi ve sonrası toprakta tuz değişimi (30cm=3000m3/ha) (Munsuz ve ark., 2001)</a:t>
            </a:r>
          </a:p>
        </p:txBody>
      </p:sp>
    </p:spTree>
    <p:extLst>
      <p:ext uri="{BB962C8B-B14F-4D97-AF65-F5344CB8AC3E}">
        <p14:creationId xmlns:p14="http://schemas.microsoft.com/office/powerpoint/2010/main" val="204996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Resim 5" descr="C:\Users\toprak\Pictures\MP Navigator EX\2011_04_08\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620713"/>
            <a:ext cx="540067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5"/>
          <p:cNvSpPr txBox="1">
            <a:spLocks noChangeArrowheads="1"/>
          </p:cNvSpPr>
          <p:nvPr/>
        </p:nvSpPr>
        <p:spPr bwMode="auto">
          <a:xfrm>
            <a:off x="3143250" y="5445125"/>
            <a:ext cx="54737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 typeface="Wingdings" panose="05000000000000000000" pitchFamily="2" charset="2"/>
              <a:buNone/>
            </a:pPr>
            <a:r>
              <a:rPr lang="tr-TR" altLang="tr-TR" baseline="30000">
                <a:solidFill>
                  <a:srgbClr val="FFFFFF"/>
                </a:solidFill>
              </a:rPr>
              <a:t>Yıkama öncesi ve sonrası toprakta bor değişimi (30cm=3000m3/ha) (Munsuz ve ark., 2001)</a:t>
            </a:r>
          </a:p>
          <a:p>
            <a:pPr fontAlgn="base">
              <a:spcBef>
                <a:spcPct val="50000"/>
              </a:spcBef>
              <a:spcAft>
                <a:spcPct val="0"/>
              </a:spcAft>
              <a:buClrTx/>
              <a:buSzTx/>
              <a:buFontTx/>
              <a:buNone/>
            </a:pPr>
            <a:endParaRPr lang="tr-TR" altLang="tr-TR" baseline="30000">
              <a:solidFill>
                <a:srgbClr val="FFFFFF"/>
              </a:solidFill>
            </a:endParaRPr>
          </a:p>
          <a:p>
            <a:pPr fontAlgn="base">
              <a:spcBef>
                <a:spcPct val="50000"/>
              </a:spcBef>
              <a:spcAft>
                <a:spcPct val="0"/>
              </a:spcAft>
              <a:buClrTx/>
              <a:buSzTx/>
              <a:buFontTx/>
              <a:buNone/>
            </a:pPr>
            <a:endParaRPr lang="tr-TR" altLang="tr-TR" baseline="30000">
              <a:solidFill>
                <a:srgbClr val="FFFFFF"/>
              </a:solidFill>
            </a:endParaRPr>
          </a:p>
        </p:txBody>
      </p:sp>
    </p:spTree>
    <p:extLst>
      <p:ext uri="{BB962C8B-B14F-4D97-AF65-F5344CB8AC3E}">
        <p14:creationId xmlns:p14="http://schemas.microsoft.com/office/powerpoint/2010/main" val="835537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4"/>
          <p:cNvSpPr>
            <a:spLocks noGrp="1" noRot="1" noChangeArrowheads="1"/>
          </p:cNvSpPr>
          <p:nvPr>
            <p:ph type="title"/>
          </p:nvPr>
        </p:nvSpPr>
        <p:spPr>
          <a:xfrm>
            <a:off x="1981200" y="274639"/>
            <a:ext cx="8229600" cy="777875"/>
          </a:xfrm>
        </p:spPr>
        <p:txBody>
          <a:bodyPr/>
          <a:lstStyle/>
          <a:p>
            <a:pPr eaLnBrk="1" hangingPunct="1">
              <a:defRPr/>
            </a:pPr>
            <a:r>
              <a:rPr lang="tr-TR" sz="3600"/>
              <a:t>Tuz Yıkama (Konya)</a:t>
            </a:r>
          </a:p>
        </p:txBody>
      </p:sp>
      <p:pic>
        <p:nvPicPr>
          <p:cNvPr id="205827" name="Resim 6" descr="C:\Users\toprak\Pictures\MP Navigator EX\2011_04_18\IMG_0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2349500"/>
            <a:ext cx="7632700"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28" name="Text Box 8"/>
          <p:cNvSpPr txBox="1">
            <a:spLocks noChangeArrowheads="1"/>
          </p:cNvSpPr>
          <p:nvPr/>
        </p:nvSpPr>
        <p:spPr bwMode="auto">
          <a:xfrm>
            <a:off x="2424114" y="1196976"/>
            <a:ext cx="6624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Toprak tuzluluğunu 4 dS/m’ye düşürmek için değişik toprak derinliklerine göre verilmesi gerekli yıkama suyu miktarları (cm)</a:t>
            </a:r>
          </a:p>
        </p:txBody>
      </p:sp>
      <p:sp>
        <p:nvSpPr>
          <p:cNvPr id="205829" name="Metin kutusu 1"/>
          <p:cNvSpPr txBox="1">
            <a:spLocks noChangeArrowheads="1"/>
          </p:cNvSpPr>
          <p:nvPr/>
        </p:nvSpPr>
        <p:spPr bwMode="auto">
          <a:xfrm>
            <a:off x="2424113" y="6021388"/>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(Sönmez ve ark., 1996)</a:t>
            </a:r>
          </a:p>
        </p:txBody>
      </p:sp>
    </p:spTree>
    <p:extLst>
      <p:ext uri="{BB962C8B-B14F-4D97-AF65-F5344CB8AC3E}">
        <p14:creationId xmlns:p14="http://schemas.microsoft.com/office/powerpoint/2010/main" val="2857054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p:txBody>
          <a:bodyPr/>
          <a:lstStyle/>
          <a:p>
            <a:pPr eaLnBrk="1" hangingPunct="1">
              <a:defRPr/>
            </a:pPr>
            <a:r>
              <a:rPr lang="tr-TR" sz="3600"/>
              <a:t>Bor Yıkama (Konya)</a:t>
            </a:r>
          </a:p>
        </p:txBody>
      </p:sp>
      <p:pic>
        <p:nvPicPr>
          <p:cNvPr id="206851" name="Resim 7" descr="C:\Users\toprak\Pictures\MP Navigator EX\2011_04_18\IMG_0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4" y="2800351"/>
            <a:ext cx="7488237" cy="264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852" name="Text Box 6"/>
          <p:cNvSpPr txBox="1">
            <a:spLocks noChangeArrowheads="1"/>
          </p:cNvSpPr>
          <p:nvPr/>
        </p:nvSpPr>
        <p:spPr bwMode="auto">
          <a:xfrm>
            <a:off x="3000376" y="1412876"/>
            <a:ext cx="6335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Topraktaki bor’u 2 ppm’e düşürmek için değişik toprak derinliklerine göre verilmesi gerekli yıkama suyu miktarları (cm)</a:t>
            </a:r>
          </a:p>
        </p:txBody>
      </p:sp>
      <p:sp>
        <p:nvSpPr>
          <p:cNvPr id="206853" name="Metin kutusu 1"/>
          <p:cNvSpPr txBox="1">
            <a:spLocks noChangeArrowheads="1"/>
          </p:cNvSpPr>
          <p:nvPr/>
        </p:nvSpPr>
        <p:spPr bwMode="auto">
          <a:xfrm>
            <a:off x="2566989" y="5805488"/>
            <a:ext cx="4465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(Sönmez ve ark., 1996)</a:t>
            </a:r>
          </a:p>
        </p:txBody>
      </p:sp>
    </p:spTree>
    <p:extLst>
      <p:ext uri="{BB962C8B-B14F-4D97-AF65-F5344CB8AC3E}">
        <p14:creationId xmlns:p14="http://schemas.microsoft.com/office/powerpoint/2010/main" val="2388618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eaLnBrk="1" hangingPunct="1">
              <a:defRPr/>
            </a:pPr>
            <a:r>
              <a:rPr lang="tr-TR" smtClean="0"/>
              <a:t>Tuz yıkama eğrisi </a:t>
            </a:r>
          </a:p>
        </p:txBody>
      </p:sp>
      <p:pic>
        <p:nvPicPr>
          <p:cNvPr id="207875" name="Resim 8" descr="C:\Users\toprak\Pictures\MP Navigator EX\2011_04_18\IMG_0004.jpg"/>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927351" y="1268414"/>
            <a:ext cx="6481763"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876" name="Metin kutusu 1"/>
          <p:cNvSpPr txBox="1">
            <a:spLocks noChangeArrowheads="1"/>
          </p:cNvSpPr>
          <p:nvPr/>
        </p:nvSpPr>
        <p:spPr bwMode="auto">
          <a:xfrm>
            <a:off x="3000375" y="6308725"/>
            <a:ext cx="518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(Sönmez ve ark., 1996)</a:t>
            </a:r>
          </a:p>
        </p:txBody>
      </p:sp>
    </p:spTree>
    <p:extLst>
      <p:ext uri="{BB962C8B-B14F-4D97-AF65-F5344CB8AC3E}">
        <p14:creationId xmlns:p14="http://schemas.microsoft.com/office/powerpoint/2010/main" val="408995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p:txBody>
          <a:bodyPr/>
          <a:lstStyle/>
          <a:p>
            <a:pPr eaLnBrk="1" hangingPunct="1">
              <a:defRPr/>
            </a:pPr>
            <a:r>
              <a:rPr lang="tr-TR" smtClean="0"/>
              <a:t>Bor yıkama eğrisi </a:t>
            </a:r>
          </a:p>
        </p:txBody>
      </p:sp>
      <p:pic>
        <p:nvPicPr>
          <p:cNvPr id="208899" name="Resim 9" descr="C:\Users\toprak\Pictures\MP Navigator EX\2011_04_18\IMG_0004.jpg"/>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927351" y="1557339"/>
            <a:ext cx="6481763"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8900" name="Metin kutusu 1"/>
          <p:cNvSpPr txBox="1">
            <a:spLocks noChangeArrowheads="1"/>
          </p:cNvSpPr>
          <p:nvPr/>
        </p:nvSpPr>
        <p:spPr bwMode="auto">
          <a:xfrm>
            <a:off x="3071814" y="6308725"/>
            <a:ext cx="3887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(Sönmez ve ark., 1996)</a:t>
            </a:r>
          </a:p>
        </p:txBody>
      </p:sp>
    </p:spTree>
    <p:extLst>
      <p:ext uri="{BB962C8B-B14F-4D97-AF65-F5344CB8AC3E}">
        <p14:creationId xmlns:p14="http://schemas.microsoft.com/office/powerpoint/2010/main" val="408435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p:txBody>
          <a:bodyPr/>
          <a:lstStyle/>
          <a:p>
            <a:pPr eaLnBrk="1" hangingPunct="1">
              <a:defRPr/>
            </a:pPr>
            <a:r>
              <a:rPr lang="tr-TR" b="0" smtClean="0"/>
              <a:t>Alkali (Solonetz) Toprakların Islahı</a:t>
            </a:r>
          </a:p>
        </p:txBody>
      </p:sp>
      <p:sp>
        <p:nvSpPr>
          <p:cNvPr id="262147" name="Rectangle 3"/>
          <p:cNvSpPr>
            <a:spLocks noGrp="1" noChangeArrowheads="1"/>
          </p:cNvSpPr>
          <p:nvPr>
            <p:ph type="body" idx="1"/>
          </p:nvPr>
        </p:nvSpPr>
        <p:spPr>
          <a:xfrm>
            <a:off x="2279650" y="1600201"/>
            <a:ext cx="7931150" cy="4276725"/>
          </a:xfrm>
        </p:spPr>
        <p:txBody>
          <a:bodyPr/>
          <a:lstStyle/>
          <a:p>
            <a:pPr eaLnBrk="1" hangingPunct="1">
              <a:lnSpc>
                <a:spcPct val="90000"/>
              </a:lnSpc>
              <a:defRPr/>
            </a:pPr>
            <a:r>
              <a:rPr lang="tr-TR" sz="2400" b="1" dirty="0"/>
              <a:t>Kimyasal yöntemler</a:t>
            </a:r>
            <a:r>
              <a:rPr lang="tr-TR" sz="2400" dirty="0"/>
              <a:t> </a:t>
            </a:r>
          </a:p>
          <a:p>
            <a:pPr eaLnBrk="1" hangingPunct="1">
              <a:lnSpc>
                <a:spcPct val="90000"/>
              </a:lnSpc>
              <a:defRPr/>
            </a:pPr>
            <a:r>
              <a:rPr lang="tr-TR" sz="2400" dirty="0"/>
              <a:t>Bu tip </a:t>
            </a:r>
            <a:r>
              <a:rPr lang="tr-TR" sz="2400" dirty="0" err="1"/>
              <a:t>solonetz</a:t>
            </a:r>
            <a:r>
              <a:rPr lang="tr-TR" sz="2400" dirty="0"/>
              <a:t> toprakların ıslahı ve değerlendirilmesinde, etkinlik ve maliyet dikkate alınarak çeşitli kimyasal bileşikler kullanılmaktadır. Toprak ıslahında kullanılan kimyasal maddelerin dozlarının hesaplanması, değişebilir sodyum eşdeğerliği teorisine dayanmaktadır. </a:t>
            </a:r>
          </a:p>
          <a:p>
            <a:pPr eaLnBrk="1" hangingPunct="1">
              <a:lnSpc>
                <a:spcPct val="90000"/>
              </a:lnSpc>
              <a:defRPr/>
            </a:pPr>
            <a:r>
              <a:rPr lang="tr-TR" sz="2400" dirty="0"/>
              <a:t>Yani kullanılan kimyasal bileşiğin (Jips, CaCl</a:t>
            </a:r>
            <a:r>
              <a:rPr lang="tr-TR" sz="2400" baseline="-25000" dirty="0"/>
              <a:t>2  </a:t>
            </a:r>
            <a:r>
              <a:rPr lang="tr-TR" sz="2400" dirty="0"/>
              <a:t>gibi) seviyesi uzaklaştırılan değişebilir sodyum miktarına eşdeğer olmalıdır. Bu hesaplamada, son değişebilir sodyum yüzdesi (ESP)’ </a:t>
            </a:r>
            <a:r>
              <a:rPr lang="tr-TR" sz="2400" dirty="0" err="1"/>
              <a:t>nin</a:t>
            </a:r>
            <a:r>
              <a:rPr lang="tr-TR" sz="2400" dirty="0"/>
              <a:t> 10 olması toprakta dikkate değer bir dispersiyon olmadığını gösterir. </a:t>
            </a:r>
          </a:p>
          <a:p>
            <a:pPr eaLnBrk="1" hangingPunct="1">
              <a:lnSpc>
                <a:spcPct val="90000"/>
              </a:lnSpc>
              <a:buFont typeface="Wingdings" panose="05000000000000000000" pitchFamily="2" charset="2"/>
              <a:buNone/>
              <a:defRPr/>
            </a:pPr>
            <a:endParaRPr lang="tr-TR" sz="2400" dirty="0"/>
          </a:p>
        </p:txBody>
      </p:sp>
    </p:spTree>
    <p:extLst>
      <p:ext uri="{BB962C8B-B14F-4D97-AF65-F5344CB8AC3E}">
        <p14:creationId xmlns:p14="http://schemas.microsoft.com/office/powerpoint/2010/main" val="34683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890</Words>
  <Application>Microsoft Office PowerPoint</Application>
  <PresentationFormat>Geniş ekran</PresentationFormat>
  <Paragraphs>228</Paragraphs>
  <Slides>25</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2" baseType="lpstr">
      <vt:lpstr>Arial</vt:lpstr>
      <vt:lpstr>Calibri</vt:lpstr>
      <vt:lpstr>Garamond</vt:lpstr>
      <vt:lpstr>Times New Roman</vt:lpstr>
      <vt:lpstr>Wingdings</vt:lpstr>
      <vt:lpstr>Dere</vt:lpstr>
      <vt:lpstr>Denklem</vt:lpstr>
      <vt:lpstr>PowerPoint Sunusu</vt:lpstr>
      <vt:lpstr>PowerPoint Sunusu</vt:lpstr>
      <vt:lpstr>PowerPoint Sunusu</vt:lpstr>
      <vt:lpstr>PowerPoint Sunusu</vt:lpstr>
      <vt:lpstr>Tuz Yıkama (Konya)</vt:lpstr>
      <vt:lpstr>Bor Yıkama (Konya)</vt:lpstr>
      <vt:lpstr>Tuz yıkama eğrisi </vt:lpstr>
      <vt:lpstr>Bor yıkama eğrisi </vt:lpstr>
      <vt:lpstr>Alkali (Solonetz) Toprakların Islahı</vt:lpstr>
      <vt:lpstr>Alkali Topraklarda Hidroksil Kaynakları</vt:lpstr>
      <vt:lpstr>Jips Gereksinimi</vt:lpstr>
      <vt:lpstr>Örnek Problem</vt:lpstr>
      <vt:lpstr>Jips Gereksinimi</vt:lpstr>
      <vt:lpstr>PowerPoint Sunusu</vt:lpstr>
      <vt:lpstr>PowerPoint Sunusu</vt:lpstr>
      <vt:lpstr>PowerPoint Sunusu</vt:lpstr>
      <vt:lpstr>Jips ve sülfürik asit uygulaması</vt:lpstr>
      <vt:lpstr>Kükürt uygulaması</vt:lpstr>
      <vt:lpstr>FeSO4 Uygulaması</vt:lpstr>
      <vt:lpstr>Islah materyali miktarını etkileyen faktörler</vt:lpstr>
      <vt:lpstr>PowerPoint Sunusu</vt:lpstr>
      <vt:lpstr>Tuzlu ve Alkali Toprak Islahında Gereksinilen Yıkama Suyu ve Jips İhtiyaçları (Menemen)</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dc:creator>
  <cp:lastModifiedBy>Gökhan</cp:lastModifiedBy>
  <cp:revision>5</cp:revision>
  <dcterms:created xsi:type="dcterms:W3CDTF">2017-12-07T07:05:37Z</dcterms:created>
  <dcterms:modified xsi:type="dcterms:W3CDTF">2017-12-08T11:30:58Z</dcterms:modified>
</cp:coreProperties>
</file>