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8"/>
  </p:notesMasterIdLst>
  <p:handoutMasterIdLst>
    <p:handoutMasterId r:id="rId19"/>
  </p:handout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1176" autoAdjust="0"/>
    <p:restoredTop sz="94660"/>
  </p:normalViewPr>
  <p:slideViewPr>
    <p:cSldViewPr>
      <p:cViewPr varScale="1">
        <p:scale>
          <a:sx n="100" d="100"/>
          <a:sy n="100" d="100"/>
        </p:scale>
        <p:origin x="84" y="132"/>
      </p:cViewPr>
      <p:guideLst>
        <p:guide orient="horz" pos="2160"/>
        <p:guide pos="2880"/>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44212C95-84E5-479B-996E-A11D5EC8C7B9}" type="datetimeFigureOut">
              <a:rPr lang="tr-TR" smtClean="0"/>
              <a:pPr/>
              <a:t>10.03.2020</a:t>
            </a:fld>
            <a:endParaRPr lang="tr-TR"/>
          </a:p>
        </p:txBody>
      </p:sp>
      <p:sp>
        <p:nvSpPr>
          <p:cNvPr id="4" name="3 Altbilgi Yer Tutucusu"/>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5" name="4 Slayt Numarası Yer Tutucusu"/>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E1A780D4-8079-4B27-A676-FF9BF299137B}" type="slidenum">
              <a:rPr lang="tr-TR" smtClean="0"/>
              <a:pPr/>
              <a:t>‹#›</a:t>
            </a:fld>
            <a:endParaRPr lang="tr-TR"/>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A43FE18-38E3-4915-9A24-FD7BE7F9AF8E}" type="datetimeFigureOut">
              <a:rPr lang="en-US" smtClean="0"/>
              <a:pPr/>
              <a:t>3/10/2020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158E01A-7A81-4A50-BADA-B3DF7F87F41F}"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a:t>Click to edit Master title style</a:t>
            </a:r>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bwMode="auto">
          <a:xfrm rot="5400000">
            <a:off x="7764621" y="1174097"/>
            <a:ext cx="2286000" cy="381000"/>
          </a:xfrm>
        </p:spPr>
        <p:txBody>
          <a:bodyPr/>
          <a:lstStyle/>
          <a:p>
            <a:fld id="{D9F75050-0E15-4C5B-92B0-66D068882F1F}" type="datetimeFigureOut">
              <a:rPr lang="tr-TR" smtClean="0"/>
              <a:pPr/>
              <a:t>10.03.2020</a:t>
            </a:fld>
            <a:endParaRPr lang="tr-TR"/>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tr-TR"/>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B1DEFA8C-F947-479F-BE07-76B6B3F80BF1}"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D9F75050-0E15-4C5B-92B0-66D068882F1F}" type="datetimeFigureOut">
              <a:rPr lang="tr-TR" smtClean="0"/>
              <a:pPr/>
              <a:t>10.03.2020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D9F75050-0E15-4C5B-92B0-66D068882F1F}" type="datetimeFigureOut">
              <a:rPr lang="tr-TR" smtClean="0"/>
              <a:pPr/>
              <a:t>10.03.2020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4"/>
          </p:nvPr>
        </p:nvSpPr>
        <p:spPr/>
        <p:txBody>
          <a:bodyPr rtlCol="0"/>
          <a:lstStyle/>
          <a:p>
            <a:fld id="{D9F75050-0E15-4C5B-92B0-66D068882F1F}" type="datetimeFigureOut">
              <a:rPr lang="tr-TR" smtClean="0"/>
              <a:pPr/>
              <a:t>10.03.2020</a:t>
            </a:fld>
            <a:endParaRPr lang="tr-TR"/>
          </a:p>
        </p:txBody>
      </p:sp>
      <p:sp>
        <p:nvSpPr>
          <p:cNvPr id="9" name="Slide Number Placeholder 8"/>
          <p:cNvSpPr>
            <a:spLocks noGrp="1"/>
          </p:cNvSpPr>
          <p:nvPr>
            <p:ph type="sldNum" sz="quarter" idx="15"/>
          </p:nvPr>
        </p:nvSpPr>
        <p:spPr/>
        <p:txBody>
          <a:bodyPr rtlCol="0"/>
          <a:lstStyle/>
          <a:p>
            <a:fld id="{B1DEFA8C-F947-479F-BE07-76B6B3F80BF1}" type="slidenum">
              <a:rPr lang="tr-TR" smtClean="0"/>
              <a:pPr/>
              <a:t>‹#›</a:t>
            </a:fld>
            <a:endParaRPr lang="tr-TR"/>
          </a:p>
        </p:txBody>
      </p:sp>
      <p:sp>
        <p:nvSpPr>
          <p:cNvPr id="10" name="Footer Placeholder 9"/>
          <p:cNvSpPr>
            <a:spLocks noGrp="1"/>
          </p:cNvSpPr>
          <p:nvPr>
            <p:ph type="ftr" sz="quarter" idx="16"/>
          </p:nvPr>
        </p:nvSpPr>
        <p:spPr/>
        <p:txBody>
          <a:bodyPr rtlCol="0"/>
          <a:lstStyle/>
          <a:p>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a:t>Click to edit Master title style</a:t>
            </a:r>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D9F75050-0E15-4C5B-92B0-66D068882F1F}" type="datetimeFigureOut">
              <a:rPr lang="tr-TR" smtClean="0"/>
              <a:pPr/>
              <a:t>10.03.2020</a:t>
            </a:fld>
            <a:endParaRPr lang="tr-TR"/>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tr-TR"/>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B1DEFA8C-F947-479F-BE07-76B6B3F80BF1}"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5" name="Date Placeholder 4"/>
          <p:cNvSpPr>
            <a:spLocks noGrp="1"/>
          </p:cNvSpPr>
          <p:nvPr>
            <p:ph type="dt" sz="half" idx="10"/>
          </p:nvPr>
        </p:nvSpPr>
        <p:spPr/>
        <p:txBody>
          <a:bodyPr/>
          <a:lstStyle/>
          <a:p>
            <a:fld id="{D9F75050-0E15-4C5B-92B0-66D068882F1F}" type="datetimeFigureOut">
              <a:rPr lang="tr-TR" smtClean="0"/>
              <a:pPr/>
              <a:t>10.03.2020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a:t>Click to edit Master title style</a:t>
            </a:r>
          </a:p>
        </p:txBody>
      </p:sp>
      <p:sp>
        <p:nvSpPr>
          <p:cNvPr id="7" name="Date Placeholder 6"/>
          <p:cNvSpPr>
            <a:spLocks noGrp="1"/>
          </p:cNvSpPr>
          <p:nvPr>
            <p:ph type="dt" sz="half" idx="10"/>
          </p:nvPr>
        </p:nvSpPr>
        <p:spPr/>
        <p:txBody>
          <a:bodyPr/>
          <a:lstStyle/>
          <a:p>
            <a:fld id="{D9F75050-0E15-4C5B-92B0-66D068882F1F}" type="datetimeFigureOut">
              <a:rPr lang="tr-TR" smtClean="0"/>
              <a:pPr/>
              <a:t>10.03.2020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6" name="Date Placeholder 5"/>
          <p:cNvSpPr>
            <a:spLocks noGrp="1"/>
          </p:cNvSpPr>
          <p:nvPr>
            <p:ph type="dt" sz="half" idx="10"/>
          </p:nvPr>
        </p:nvSpPr>
        <p:spPr/>
        <p:txBody>
          <a:bodyPr rtlCol="0"/>
          <a:lstStyle/>
          <a:p>
            <a:fld id="{D9F75050-0E15-4C5B-92B0-66D068882F1F}" type="datetimeFigureOut">
              <a:rPr lang="tr-TR" smtClean="0"/>
              <a:pPr/>
              <a:t>10.03.2020</a:t>
            </a:fld>
            <a:endParaRPr lang="tr-TR"/>
          </a:p>
        </p:txBody>
      </p:sp>
      <p:sp>
        <p:nvSpPr>
          <p:cNvPr id="7" name="Slide Number Placeholder 6"/>
          <p:cNvSpPr>
            <a:spLocks noGrp="1"/>
          </p:cNvSpPr>
          <p:nvPr>
            <p:ph type="sldNum" sz="quarter" idx="11"/>
          </p:nvPr>
        </p:nvSpPr>
        <p:spPr/>
        <p:txBody>
          <a:bodyPr rtlCol="0"/>
          <a:lstStyle/>
          <a:p>
            <a:fld id="{B1DEFA8C-F947-479F-BE07-76B6B3F80BF1}" type="slidenum">
              <a:rPr lang="tr-TR" smtClean="0"/>
              <a:pPr/>
              <a:t>‹#›</a:t>
            </a:fld>
            <a:endParaRPr lang="tr-TR"/>
          </a:p>
        </p:txBody>
      </p:sp>
      <p:sp>
        <p:nvSpPr>
          <p:cNvPr id="8" name="Footer Placeholder 7"/>
          <p:cNvSpPr>
            <a:spLocks noGrp="1"/>
          </p:cNvSpPr>
          <p:nvPr>
            <p:ph type="ftr" sz="quarter" idx="12"/>
          </p:nvPr>
        </p:nvSpPr>
        <p:spPr/>
        <p:txBody>
          <a:bodyPr rtlCol="0"/>
          <a:lstStyle/>
          <a:p>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9F75050-0E15-4C5B-92B0-66D068882F1F}" type="datetimeFigureOut">
              <a:rPr lang="tr-TR" smtClean="0"/>
              <a:pPr/>
              <a:t>10.03.2020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a:t>Click to edit Master title style</a:t>
            </a:r>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1" name="Date Placeholder 20"/>
          <p:cNvSpPr>
            <a:spLocks noGrp="1"/>
          </p:cNvSpPr>
          <p:nvPr>
            <p:ph type="dt" sz="half" idx="14"/>
          </p:nvPr>
        </p:nvSpPr>
        <p:spPr/>
        <p:txBody>
          <a:bodyPr rtlCol="0"/>
          <a:lstStyle/>
          <a:p>
            <a:fld id="{D9F75050-0E15-4C5B-92B0-66D068882F1F}" type="datetimeFigureOut">
              <a:rPr lang="tr-TR" smtClean="0"/>
              <a:pPr/>
              <a:t>10.03.2020</a:t>
            </a:fld>
            <a:endParaRPr lang="tr-TR"/>
          </a:p>
        </p:txBody>
      </p:sp>
      <p:sp>
        <p:nvSpPr>
          <p:cNvPr id="22" name="Slide Number Placeholder 21"/>
          <p:cNvSpPr>
            <a:spLocks noGrp="1"/>
          </p:cNvSpPr>
          <p:nvPr>
            <p:ph type="sldNum" sz="quarter" idx="15"/>
          </p:nvPr>
        </p:nvSpPr>
        <p:spPr/>
        <p:txBody>
          <a:bodyPr rtlCol="0"/>
          <a:lstStyle/>
          <a:p>
            <a:fld id="{B1DEFA8C-F947-479F-BE07-76B6B3F80BF1}" type="slidenum">
              <a:rPr lang="tr-TR" smtClean="0"/>
              <a:pPr/>
              <a:t>‹#›</a:t>
            </a:fld>
            <a:endParaRPr lang="tr-TR"/>
          </a:p>
        </p:txBody>
      </p:sp>
      <p:sp>
        <p:nvSpPr>
          <p:cNvPr id="23" name="Footer Placeholder 22"/>
          <p:cNvSpPr>
            <a:spLocks noGrp="1"/>
          </p:cNvSpPr>
          <p:nvPr>
            <p:ph type="ftr" sz="quarter" idx="16"/>
          </p:nvPr>
        </p:nvSpPr>
        <p:spPr/>
        <p:txBody>
          <a:bodyPr rtlCol="0"/>
          <a:lstStyle/>
          <a:p>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a:t>Click to edit Master title style</a:t>
            </a:r>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D9F75050-0E15-4C5B-92B0-66D068882F1F}" type="datetimeFigureOut">
              <a:rPr lang="tr-TR" smtClean="0"/>
              <a:pPr/>
              <a:t>10.03.2020</a:t>
            </a:fld>
            <a:endParaRPr lang="tr-TR"/>
          </a:p>
        </p:txBody>
      </p:sp>
      <p:sp>
        <p:nvSpPr>
          <p:cNvPr id="18" name="Slide Number Placeholder 17"/>
          <p:cNvSpPr>
            <a:spLocks noGrp="1"/>
          </p:cNvSpPr>
          <p:nvPr>
            <p:ph type="sldNum" sz="quarter" idx="11"/>
          </p:nvPr>
        </p:nvSpPr>
        <p:spPr/>
        <p:txBody>
          <a:bodyPr rtlCol="0"/>
          <a:lstStyle/>
          <a:p>
            <a:fld id="{B1DEFA8C-F947-479F-BE07-76B6B3F80BF1}" type="slidenum">
              <a:rPr lang="tr-TR" smtClean="0"/>
              <a:pPr/>
              <a:t>‹#›</a:t>
            </a:fld>
            <a:endParaRPr lang="tr-TR"/>
          </a:p>
        </p:txBody>
      </p:sp>
      <p:sp>
        <p:nvSpPr>
          <p:cNvPr id="21" name="Footer Placeholder 20"/>
          <p:cNvSpPr>
            <a:spLocks noGrp="1"/>
          </p:cNvSpPr>
          <p:nvPr>
            <p:ph type="ftr" sz="quarter" idx="12"/>
          </p:nvPr>
        </p:nvSpPr>
        <p:spPr/>
        <p:txBody>
          <a:bodyPr rtlCol="0"/>
          <a:lstStyle/>
          <a:p>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lum bright="57000" contrast="-16000"/>
          </a:blip>
          <a:srcRect/>
          <a:stretch>
            <a:fillRect l="-27000" r="-27000"/>
          </a:stretch>
        </a:blipFill>
        <a:effectLst/>
      </p:bgPr>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a:t>Click to edit Master title style</a:t>
            </a:r>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D9F75050-0E15-4C5B-92B0-66D068882F1F}" type="datetimeFigureOut">
              <a:rPr lang="tr-TR" smtClean="0"/>
              <a:pPr/>
              <a:t>10.03.2020</a:t>
            </a:fld>
            <a:endParaRPr lang="tr-TR"/>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tr-TR"/>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ransition>
    <p:wheel spokes="1"/>
  </p:transition>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1928794" y="476672"/>
            <a:ext cx="6172200" cy="4392488"/>
          </a:xfrm>
        </p:spPr>
        <p:txBody>
          <a:bodyPr>
            <a:normAutofit fontScale="90000"/>
          </a:bodyPr>
          <a:lstStyle/>
          <a:p>
            <a:pPr algn="ctr"/>
            <a:r>
              <a:rPr lang="tr-TR" dirty="0" smtClean="0">
                <a:solidFill>
                  <a:schemeClr val="accent2">
                    <a:lumMod val="50000"/>
                  </a:schemeClr>
                </a:solidFill>
                <a:effectLst>
                  <a:outerShdw blurRad="38100" dist="38100" dir="2700000" algn="tl">
                    <a:srgbClr val="000000">
                      <a:alpha val="43137"/>
                    </a:srgbClr>
                  </a:outerShdw>
                </a:effectLst>
                <a:latin typeface="Comic Sans MS" pitchFamily="66" charset="0"/>
              </a:rPr>
              <a:t/>
            </a:r>
            <a:br>
              <a:rPr lang="tr-TR" dirty="0" smtClean="0">
                <a:solidFill>
                  <a:schemeClr val="accent2">
                    <a:lumMod val="50000"/>
                  </a:schemeClr>
                </a:solidFill>
                <a:effectLst>
                  <a:outerShdw blurRad="38100" dist="38100" dir="2700000" algn="tl">
                    <a:srgbClr val="000000">
                      <a:alpha val="43137"/>
                    </a:srgbClr>
                  </a:outerShdw>
                </a:effectLst>
                <a:latin typeface="Comic Sans MS" pitchFamily="66" charset="0"/>
              </a:rPr>
            </a:br>
            <a:r>
              <a:rPr lang="tr-TR" dirty="0" smtClean="0">
                <a:solidFill>
                  <a:schemeClr val="accent2">
                    <a:lumMod val="50000"/>
                  </a:schemeClr>
                </a:solidFill>
                <a:effectLst>
                  <a:outerShdw blurRad="38100" dist="38100" dir="2700000" algn="tl">
                    <a:srgbClr val="000000">
                      <a:alpha val="43137"/>
                    </a:srgbClr>
                  </a:outerShdw>
                </a:effectLst>
                <a:latin typeface="Comic Sans MS" pitchFamily="66" charset="0"/>
              </a:rPr>
              <a:t/>
            </a:r>
            <a:br>
              <a:rPr lang="tr-TR" dirty="0" smtClean="0">
                <a:solidFill>
                  <a:schemeClr val="accent2">
                    <a:lumMod val="50000"/>
                  </a:schemeClr>
                </a:solidFill>
                <a:effectLst>
                  <a:outerShdw blurRad="38100" dist="38100" dir="2700000" algn="tl">
                    <a:srgbClr val="000000">
                      <a:alpha val="43137"/>
                    </a:srgbClr>
                  </a:outerShdw>
                </a:effectLst>
                <a:latin typeface="Comic Sans MS" pitchFamily="66" charset="0"/>
              </a:rPr>
            </a:br>
            <a:r>
              <a:rPr lang="tr-TR" dirty="0" smtClean="0">
                <a:solidFill>
                  <a:schemeClr val="accent2">
                    <a:lumMod val="50000"/>
                  </a:schemeClr>
                </a:solidFill>
                <a:effectLst>
                  <a:outerShdw blurRad="38100" dist="38100" dir="2700000" algn="tl">
                    <a:srgbClr val="000000">
                      <a:alpha val="43137"/>
                    </a:srgbClr>
                  </a:outerShdw>
                </a:effectLst>
                <a:latin typeface="Comic Sans MS" pitchFamily="66" charset="0"/>
              </a:rPr>
              <a:t/>
            </a:r>
            <a:br>
              <a:rPr lang="tr-TR" dirty="0" smtClean="0">
                <a:solidFill>
                  <a:schemeClr val="accent2">
                    <a:lumMod val="50000"/>
                  </a:schemeClr>
                </a:solidFill>
                <a:effectLst>
                  <a:outerShdw blurRad="38100" dist="38100" dir="2700000" algn="tl">
                    <a:srgbClr val="000000">
                      <a:alpha val="43137"/>
                    </a:srgbClr>
                  </a:outerShdw>
                </a:effectLst>
                <a:latin typeface="Comic Sans MS" pitchFamily="66" charset="0"/>
              </a:rPr>
            </a:br>
            <a:r>
              <a:rPr lang="tr-TR" dirty="0" smtClean="0">
                <a:solidFill>
                  <a:schemeClr val="accent2">
                    <a:lumMod val="50000"/>
                  </a:schemeClr>
                </a:solidFill>
                <a:effectLst>
                  <a:outerShdw blurRad="38100" dist="38100" dir="2700000" algn="tl">
                    <a:srgbClr val="000000">
                      <a:alpha val="43137"/>
                    </a:srgbClr>
                  </a:outerShdw>
                </a:effectLst>
                <a:latin typeface="Comic Sans MS" pitchFamily="66" charset="0"/>
              </a:rPr>
              <a:t/>
            </a:r>
            <a:br>
              <a:rPr lang="tr-TR" dirty="0" smtClean="0">
                <a:solidFill>
                  <a:schemeClr val="accent2">
                    <a:lumMod val="50000"/>
                  </a:schemeClr>
                </a:solidFill>
                <a:effectLst>
                  <a:outerShdw blurRad="38100" dist="38100" dir="2700000" algn="tl">
                    <a:srgbClr val="000000">
                      <a:alpha val="43137"/>
                    </a:srgbClr>
                  </a:outerShdw>
                </a:effectLst>
                <a:latin typeface="Comic Sans MS" pitchFamily="66" charset="0"/>
              </a:rPr>
            </a:br>
            <a:r>
              <a:rPr lang="tr-TR" dirty="0" smtClean="0">
                <a:solidFill>
                  <a:schemeClr val="accent2">
                    <a:lumMod val="50000"/>
                  </a:schemeClr>
                </a:solidFill>
                <a:effectLst>
                  <a:outerShdw blurRad="38100" dist="38100" dir="2700000" algn="tl">
                    <a:srgbClr val="000000">
                      <a:alpha val="43137"/>
                    </a:srgbClr>
                  </a:outerShdw>
                </a:effectLst>
                <a:latin typeface="Comic Sans MS" pitchFamily="66" charset="0"/>
              </a:rPr>
              <a:t/>
            </a:r>
            <a:br>
              <a:rPr lang="tr-TR" dirty="0" smtClean="0">
                <a:solidFill>
                  <a:schemeClr val="accent2">
                    <a:lumMod val="50000"/>
                  </a:schemeClr>
                </a:solidFill>
                <a:effectLst>
                  <a:outerShdw blurRad="38100" dist="38100" dir="2700000" algn="tl">
                    <a:srgbClr val="000000">
                      <a:alpha val="43137"/>
                    </a:srgbClr>
                  </a:outerShdw>
                </a:effectLst>
                <a:latin typeface="Comic Sans MS" pitchFamily="66" charset="0"/>
              </a:rPr>
            </a:br>
            <a:r>
              <a:rPr lang="tr-TR" dirty="0" smtClean="0">
                <a:solidFill>
                  <a:schemeClr val="accent2">
                    <a:lumMod val="50000"/>
                  </a:schemeClr>
                </a:solidFill>
                <a:effectLst>
                  <a:outerShdw blurRad="38100" dist="38100" dir="2700000" algn="tl">
                    <a:srgbClr val="000000">
                      <a:alpha val="43137"/>
                    </a:srgbClr>
                  </a:outerShdw>
                </a:effectLst>
                <a:latin typeface="Comic Sans MS" pitchFamily="66" charset="0"/>
              </a:rPr>
              <a:t/>
            </a:r>
            <a:br>
              <a:rPr lang="tr-TR" dirty="0" smtClean="0">
                <a:solidFill>
                  <a:schemeClr val="accent2">
                    <a:lumMod val="50000"/>
                  </a:schemeClr>
                </a:solidFill>
                <a:effectLst>
                  <a:outerShdw blurRad="38100" dist="38100" dir="2700000" algn="tl">
                    <a:srgbClr val="000000">
                      <a:alpha val="43137"/>
                    </a:srgbClr>
                  </a:outerShdw>
                </a:effectLst>
                <a:latin typeface="Comic Sans MS" pitchFamily="66" charset="0"/>
              </a:rPr>
            </a:br>
            <a:r>
              <a:rPr lang="tr-TR" dirty="0" smtClean="0">
                <a:solidFill>
                  <a:schemeClr val="accent2">
                    <a:lumMod val="50000"/>
                  </a:schemeClr>
                </a:solidFill>
                <a:effectLst>
                  <a:outerShdw blurRad="38100" dist="38100" dir="2700000" algn="tl">
                    <a:srgbClr val="000000">
                      <a:alpha val="43137"/>
                    </a:srgbClr>
                  </a:outerShdw>
                </a:effectLst>
                <a:latin typeface="Comic Sans MS" pitchFamily="66" charset="0"/>
              </a:rPr>
              <a:t/>
            </a:r>
            <a:br>
              <a:rPr lang="tr-TR" dirty="0" smtClean="0">
                <a:solidFill>
                  <a:schemeClr val="accent2">
                    <a:lumMod val="50000"/>
                  </a:schemeClr>
                </a:solidFill>
                <a:effectLst>
                  <a:outerShdw blurRad="38100" dist="38100" dir="2700000" algn="tl">
                    <a:srgbClr val="000000">
                      <a:alpha val="43137"/>
                    </a:srgbClr>
                  </a:outerShdw>
                </a:effectLst>
                <a:latin typeface="Comic Sans MS" pitchFamily="66" charset="0"/>
              </a:rPr>
            </a:br>
            <a:r>
              <a:rPr lang="tr-TR" dirty="0" smtClean="0">
                <a:solidFill>
                  <a:schemeClr val="accent2">
                    <a:lumMod val="50000"/>
                  </a:schemeClr>
                </a:solidFill>
                <a:effectLst>
                  <a:outerShdw blurRad="38100" dist="38100" dir="2700000" algn="tl">
                    <a:srgbClr val="000000">
                      <a:alpha val="43137"/>
                    </a:srgbClr>
                  </a:outerShdw>
                </a:effectLst>
                <a:latin typeface="Comic Sans MS" pitchFamily="66" charset="0"/>
              </a:rPr>
              <a:t/>
            </a:r>
            <a:br>
              <a:rPr lang="tr-TR" dirty="0" smtClean="0">
                <a:solidFill>
                  <a:schemeClr val="accent2">
                    <a:lumMod val="50000"/>
                  </a:schemeClr>
                </a:solidFill>
                <a:effectLst>
                  <a:outerShdw blurRad="38100" dist="38100" dir="2700000" algn="tl">
                    <a:srgbClr val="000000">
                      <a:alpha val="43137"/>
                    </a:srgbClr>
                  </a:outerShdw>
                </a:effectLst>
                <a:latin typeface="Comic Sans MS" pitchFamily="66" charset="0"/>
              </a:rPr>
            </a:br>
            <a:r>
              <a:rPr lang="tr-TR" dirty="0" smtClean="0">
                <a:solidFill>
                  <a:schemeClr val="accent2">
                    <a:lumMod val="50000"/>
                  </a:schemeClr>
                </a:solidFill>
                <a:effectLst>
                  <a:outerShdw blurRad="38100" dist="38100" dir="2700000" algn="tl">
                    <a:srgbClr val="000000">
                      <a:alpha val="43137"/>
                    </a:srgbClr>
                  </a:outerShdw>
                </a:effectLst>
                <a:latin typeface="Comic Sans MS" pitchFamily="66" charset="0"/>
              </a:rPr>
              <a:t/>
            </a:r>
            <a:br>
              <a:rPr lang="tr-TR" dirty="0" smtClean="0">
                <a:solidFill>
                  <a:schemeClr val="accent2">
                    <a:lumMod val="50000"/>
                  </a:schemeClr>
                </a:solidFill>
                <a:effectLst>
                  <a:outerShdw blurRad="38100" dist="38100" dir="2700000" algn="tl">
                    <a:srgbClr val="000000">
                      <a:alpha val="43137"/>
                    </a:srgbClr>
                  </a:outerShdw>
                </a:effectLst>
                <a:latin typeface="Comic Sans MS" pitchFamily="66" charset="0"/>
              </a:rPr>
            </a:br>
            <a:r>
              <a:rPr lang="tr-TR" dirty="0" smtClean="0">
                <a:solidFill>
                  <a:schemeClr val="accent2">
                    <a:lumMod val="50000"/>
                  </a:schemeClr>
                </a:solidFill>
                <a:effectLst>
                  <a:outerShdw blurRad="38100" dist="38100" dir="2700000" algn="tl">
                    <a:srgbClr val="000000">
                      <a:alpha val="43137"/>
                    </a:srgbClr>
                  </a:outerShdw>
                </a:effectLst>
                <a:latin typeface="Comic Sans MS" pitchFamily="66" charset="0"/>
              </a:rPr>
              <a:t/>
            </a:r>
            <a:br>
              <a:rPr lang="tr-TR" dirty="0" smtClean="0">
                <a:solidFill>
                  <a:schemeClr val="accent2">
                    <a:lumMod val="50000"/>
                  </a:schemeClr>
                </a:solidFill>
                <a:effectLst>
                  <a:outerShdw blurRad="38100" dist="38100" dir="2700000" algn="tl">
                    <a:srgbClr val="000000">
                      <a:alpha val="43137"/>
                    </a:srgbClr>
                  </a:outerShdw>
                </a:effectLst>
                <a:latin typeface="Comic Sans MS" pitchFamily="66" charset="0"/>
              </a:rPr>
            </a:br>
            <a:r>
              <a:rPr lang="tr-TR" dirty="0" smtClean="0">
                <a:solidFill>
                  <a:schemeClr val="accent2">
                    <a:lumMod val="50000"/>
                  </a:schemeClr>
                </a:solidFill>
                <a:effectLst>
                  <a:outerShdw blurRad="38100" dist="38100" dir="2700000" algn="tl">
                    <a:srgbClr val="000000">
                      <a:alpha val="43137"/>
                    </a:srgbClr>
                  </a:outerShdw>
                </a:effectLst>
                <a:latin typeface="Comic Sans MS" pitchFamily="66" charset="0"/>
              </a:rPr>
              <a:t/>
            </a:r>
            <a:br>
              <a:rPr lang="tr-TR" dirty="0" smtClean="0">
                <a:solidFill>
                  <a:schemeClr val="accent2">
                    <a:lumMod val="50000"/>
                  </a:schemeClr>
                </a:solidFill>
                <a:effectLst>
                  <a:outerShdw blurRad="38100" dist="38100" dir="2700000" algn="tl">
                    <a:srgbClr val="000000">
                      <a:alpha val="43137"/>
                    </a:srgbClr>
                  </a:outerShdw>
                </a:effectLst>
                <a:latin typeface="Comic Sans MS" pitchFamily="66" charset="0"/>
              </a:rPr>
            </a:br>
            <a:r>
              <a:rPr lang="tr-TR" dirty="0" smtClean="0">
                <a:solidFill>
                  <a:schemeClr val="accent2">
                    <a:lumMod val="50000"/>
                  </a:schemeClr>
                </a:solidFill>
                <a:effectLst>
                  <a:outerShdw blurRad="38100" dist="38100" dir="2700000" algn="tl">
                    <a:srgbClr val="000000">
                      <a:alpha val="43137"/>
                    </a:srgbClr>
                  </a:outerShdw>
                </a:effectLst>
                <a:latin typeface="Comic Sans MS" pitchFamily="66" charset="0"/>
              </a:rPr>
              <a:t/>
            </a:r>
            <a:br>
              <a:rPr lang="tr-TR" dirty="0" smtClean="0">
                <a:solidFill>
                  <a:schemeClr val="accent2">
                    <a:lumMod val="50000"/>
                  </a:schemeClr>
                </a:solidFill>
                <a:effectLst>
                  <a:outerShdw blurRad="38100" dist="38100" dir="2700000" algn="tl">
                    <a:srgbClr val="000000">
                      <a:alpha val="43137"/>
                    </a:srgbClr>
                  </a:outerShdw>
                </a:effectLst>
                <a:latin typeface="Comic Sans MS" pitchFamily="66" charset="0"/>
              </a:rPr>
            </a:br>
            <a:r>
              <a:rPr lang="tr-TR" dirty="0" smtClean="0">
                <a:solidFill>
                  <a:schemeClr val="accent2">
                    <a:lumMod val="50000"/>
                  </a:schemeClr>
                </a:solidFill>
                <a:effectLst>
                  <a:outerShdw blurRad="38100" dist="38100" dir="2700000" algn="tl">
                    <a:srgbClr val="000000">
                      <a:alpha val="43137"/>
                    </a:srgbClr>
                  </a:outerShdw>
                </a:effectLst>
                <a:latin typeface="Comic Sans MS" pitchFamily="66" charset="0"/>
              </a:rPr>
              <a:t/>
            </a:r>
            <a:br>
              <a:rPr lang="tr-TR" dirty="0" smtClean="0">
                <a:solidFill>
                  <a:schemeClr val="accent2">
                    <a:lumMod val="50000"/>
                  </a:schemeClr>
                </a:solidFill>
                <a:effectLst>
                  <a:outerShdw blurRad="38100" dist="38100" dir="2700000" algn="tl">
                    <a:srgbClr val="000000">
                      <a:alpha val="43137"/>
                    </a:srgbClr>
                  </a:outerShdw>
                </a:effectLst>
                <a:latin typeface="Comic Sans MS" pitchFamily="66" charset="0"/>
              </a:rPr>
            </a:br>
            <a:r>
              <a:rPr lang="tr-TR" dirty="0" smtClean="0">
                <a:solidFill>
                  <a:schemeClr val="accent2">
                    <a:lumMod val="50000"/>
                  </a:schemeClr>
                </a:solidFill>
                <a:effectLst>
                  <a:outerShdw blurRad="38100" dist="38100" dir="2700000" algn="tl">
                    <a:srgbClr val="000000">
                      <a:alpha val="43137"/>
                    </a:srgbClr>
                  </a:outerShdw>
                </a:effectLst>
                <a:latin typeface="Comic Sans MS" pitchFamily="66" charset="0"/>
              </a:rPr>
              <a:t/>
            </a:r>
            <a:br>
              <a:rPr lang="tr-TR" dirty="0" smtClean="0">
                <a:solidFill>
                  <a:schemeClr val="accent2">
                    <a:lumMod val="50000"/>
                  </a:schemeClr>
                </a:solidFill>
                <a:effectLst>
                  <a:outerShdw blurRad="38100" dist="38100" dir="2700000" algn="tl">
                    <a:srgbClr val="000000">
                      <a:alpha val="43137"/>
                    </a:srgbClr>
                  </a:outerShdw>
                </a:effectLst>
                <a:latin typeface="Comic Sans MS" pitchFamily="66" charset="0"/>
              </a:rPr>
            </a:br>
            <a:r>
              <a:rPr lang="tr-TR" dirty="0" smtClean="0">
                <a:solidFill>
                  <a:schemeClr val="accent2">
                    <a:lumMod val="50000"/>
                  </a:schemeClr>
                </a:solidFill>
                <a:effectLst>
                  <a:outerShdw blurRad="38100" dist="38100" dir="2700000" algn="tl">
                    <a:srgbClr val="000000">
                      <a:alpha val="43137"/>
                    </a:srgbClr>
                  </a:outerShdw>
                </a:effectLst>
                <a:latin typeface="Comic Sans MS" pitchFamily="66" charset="0"/>
              </a:rPr>
              <a:t/>
            </a:r>
            <a:br>
              <a:rPr lang="tr-TR" dirty="0" smtClean="0">
                <a:solidFill>
                  <a:schemeClr val="accent2">
                    <a:lumMod val="50000"/>
                  </a:schemeClr>
                </a:solidFill>
                <a:effectLst>
                  <a:outerShdw blurRad="38100" dist="38100" dir="2700000" algn="tl">
                    <a:srgbClr val="000000">
                      <a:alpha val="43137"/>
                    </a:srgbClr>
                  </a:outerShdw>
                </a:effectLst>
                <a:latin typeface="Comic Sans MS" pitchFamily="66" charset="0"/>
              </a:rPr>
            </a:br>
            <a:r>
              <a:rPr lang="tr-TR" dirty="0" smtClean="0">
                <a:solidFill>
                  <a:schemeClr val="accent2">
                    <a:lumMod val="50000"/>
                  </a:schemeClr>
                </a:solidFill>
                <a:effectLst>
                  <a:outerShdw blurRad="38100" dist="38100" dir="2700000" algn="tl">
                    <a:srgbClr val="000000">
                      <a:alpha val="43137"/>
                    </a:srgbClr>
                  </a:outerShdw>
                </a:effectLst>
                <a:latin typeface="Comic Sans MS" pitchFamily="66" charset="0"/>
              </a:rPr>
              <a:t/>
            </a:r>
            <a:br>
              <a:rPr lang="tr-TR" dirty="0" smtClean="0">
                <a:solidFill>
                  <a:schemeClr val="accent2">
                    <a:lumMod val="50000"/>
                  </a:schemeClr>
                </a:solidFill>
                <a:effectLst>
                  <a:outerShdw blurRad="38100" dist="38100" dir="2700000" algn="tl">
                    <a:srgbClr val="000000">
                      <a:alpha val="43137"/>
                    </a:srgbClr>
                  </a:outerShdw>
                </a:effectLst>
                <a:latin typeface="Comic Sans MS" pitchFamily="66" charset="0"/>
              </a:rPr>
            </a:br>
            <a:r>
              <a:rPr lang="tr-TR" dirty="0" smtClean="0">
                <a:solidFill>
                  <a:schemeClr val="accent2">
                    <a:lumMod val="50000"/>
                  </a:schemeClr>
                </a:solidFill>
                <a:effectLst>
                  <a:outerShdw blurRad="38100" dist="38100" dir="2700000" algn="tl">
                    <a:srgbClr val="000000">
                      <a:alpha val="43137"/>
                    </a:srgbClr>
                  </a:outerShdw>
                </a:effectLst>
                <a:latin typeface="Comic Sans MS" pitchFamily="66" charset="0"/>
              </a:rPr>
              <a:t/>
            </a:r>
            <a:br>
              <a:rPr lang="tr-TR" dirty="0" smtClean="0">
                <a:solidFill>
                  <a:schemeClr val="accent2">
                    <a:lumMod val="50000"/>
                  </a:schemeClr>
                </a:solidFill>
                <a:effectLst>
                  <a:outerShdw blurRad="38100" dist="38100" dir="2700000" algn="tl">
                    <a:srgbClr val="000000">
                      <a:alpha val="43137"/>
                    </a:srgbClr>
                  </a:outerShdw>
                </a:effectLst>
                <a:latin typeface="Comic Sans MS" pitchFamily="66" charset="0"/>
              </a:rPr>
            </a:br>
            <a:r>
              <a:rPr lang="tr-TR" sz="2700" dirty="0">
                <a:solidFill>
                  <a:schemeClr val="accent2">
                    <a:lumMod val="50000"/>
                  </a:schemeClr>
                </a:solidFill>
                <a:effectLst>
                  <a:outerShdw blurRad="38100" dist="38100" dir="2700000" algn="tl">
                    <a:srgbClr val="000000">
                      <a:alpha val="43137"/>
                    </a:srgbClr>
                  </a:outerShdw>
                </a:effectLst>
                <a:latin typeface="Comic Sans MS" pitchFamily="66" charset="0"/>
              </a:rPr>
              <a:t/>
            </a:r>
            <a:br>
              <a:rPr lang="tr-TR" sz="2700" dirty="0">
                <a:solidFill>
                  <a:schemeClr val="accent2">
                    <a:lumMod val="50000"/>
                  </a:schemeClr>
                </a:solidFill>
                <a:effectLst>
                  <a:outerShdw blurRad="38100" dist="38100" dir="2700000" algn="tl">
                    <a:srgbClr val="000000">
                      <a:alpha val="43137"/>
                    </a:srgbClr>
                  </a:outerShdw>
                </a:effectLst>
                <a:latin typeface="Comic Sans MS" pitchFamily="66" charset="0"/>
              </a:rPr>
            </a:br>
            <a:r>
              <a:rPr lang="fi-FI" sz="2700" dirty="0" smtClean="0">
                <a:solidFill>
                  <a:schemeClr val="accent2">
                    <a:lumMod val="50000"/>
                  </a:schemeClr>
                </a:solidFill>
                <a:effectLst>
                  <a:outerShdw blurRad="38100" dist="38100" dir="2700000" algn="tl">
                    <a:srgbClr val="000000">
                      <a:alpha val="43137"/>
                    </a:srgbClr>
                  </a:outerShdw>
                </a:effectLst>
                <a:latin typeface="Comic Sans MS" pitchFamily="66" charset="0"/>
              </a:rPr>
              <a:t>HİN </a:t>
            </a:r>
            <a:r>
              <a:rPr lang="tr-TR" sz="2700" dirty="0" smtClean="0">
                <a:solidFill>
                  <a:schemeClr val="accent2">
                    <a:lumMod val="50000"/>
                  </a:schemeClr>
                </a:solidFill>
                <a:effectLst>
                  <a:outerShdw blurRad="38100" dist="38100" dir="2700000" algn="tl">
                    <a:srgbClr val="000000">
                      <a:alpha val="43137"/>
                    </a:srgbClr>
                  </a:outerShdw>
                </a:effectLst>
                <a:latin typeface="Comic Sans MS" pitchFamily="66" charset="0"/>
              </a:rPr>
              <a:t>216 ORTAÇAĞ HİNDİSTAN TARİHİ VE KÜLTÜRÜ</a:t>
            </a:r>
            <a:br>
              <a:rPr lang="tr-TR" sz="2700" dirty="0" smtClean="0">
                <a:solidFill>
                  <a:schemeClr val="accent2">
                    <a:lumMod val="50000"/>
                  </a:schemeClr>
                </a:solidFill>
                <a:effectLst>
                  <a:outerShdw blurRad="38100" dist="38100" dir="2700000" algn="tl">
                    <a:srgbClr val="000000">
                      <a:alpha val="43137"/>
                    </a:srgbClr>
                  </a:outerShdw>
                </a:effectLst>
                <a:latin typeface="Comic Sans MS" pitchFamily="66" charset="0"/>
              </a:rPr>
            </a:br>
            <a:r>
              <a:rPr lang="tr-TR" sz="2700" dirty="0">
                <a:solidFill>
                  <a:schemeClr val="accent2">
                    <a:lumMod val="50000"/>
                  </a:schemeClr>
                </a:solidFill>
                <a:effectLst>
                  <a:outerShdw blurRad="38100" dist="38100" dir="2700000" algn="tl">
                    <a:srgbClr val="000000">
                      <a:alpha val="43137"/>
                    </a:srgbClr>
                  </a:outerShdw>
                </a:effectLst>
                <a:latin typeface="Comic Sans MS" pitchFamily="66" charset="0"/>
              </a:rPr>
              <a:t/>
            </a:r>
            <a:br>
              <a:rPr lang="tr-TR" sz="2700" dirty="0">
                <a:solidFill>
                  <a:schemeClr val="accent2">
                    <a:lumMod val="50000"/>
                  </a:schemeClr>
                </a:solidFill>
                <a:effectLst>
                  <a:outerShdw blurRad="38100" dist="38100" dir="2700000" algn="tl">
                    <a:srgbClr val="000000">
                      <a:alpha val="43137"/>
                    </a:srgbClr>
                  </a:outerShdw>
                </a:effectLst>
                <a:latin typeface="Comic Sans MS" pitchFamily="66" charset="0"/>
              </a:rPr>
            </a:br>
            <a:r>
              <a:rPr lang="tr-TR" sz="2700" dirty="0" smtClean="0">
                <a:solidFill>
                  <a:schemeClr val="accent2">
                    <a:lumMod val="50000"/>
                  </a:schemeClr>
                </a:solidFill>
                <a:effectLst>
                  <a:outerShdw blurRad="38100" dist="38100" dir="2700000" algn="tl">
                    <a:srgbClr val="000000">
                      <a:alpha val="43137"/>
                    </a:srgbClr>
                  </a:outerShdw>
                </a:effectLst>
                <a:latin typeface="Comic Sans MS" pitchFamily="66" charset="0"/>
              </a:rPr>
              <a:t>13. </a:t>
            </a:r>
            <a:r>
              <a:rPr lang="tr-TR" sz="2700" dirty="0" smtClean="0">
                <a:solidFill>
                  <a:schemeClr val="accent2">
                    <a:lumMod val="50000"/>
                  </a:schemeClr>
                </a:solidFill>
                <a:effectLst>
                  <a:outerShdw blurRad="38100" dist="38100" dir="2700000" algn="tl">
                    <a:srgbClr val="000000">
                      <a:alpha val="43137"/>
                    </a:srgbClr>
                  </a:outerShdw>
                </a:effectLst>
                <a:latin typeface="Comic Sans MS" pitchFamily="66" charset="0"/>
              </a:rPr>
              <a:t>HAFTA</a:t>
            </a:r>
            <a:br>
              <a:rPr lang="tr-TR" sz="2700" dirty="0" smtClean="0">
                <a:solidFill>
                  <a:schemeClr val="accent2">
                    <a:lumMod val="50000"/>
                  </a:schemeClr>
                </a:solidFill>
                <a:effectLst>
                  <a:outerShdw blurRad="38100" dist="38100" dir="2700000" algn="tl">
                    <a:srgbClr val="000000">
                      <a:alpha val="43137"/>
                    </a:srgbClr>
                  </a:outerShdw>
                </a:effectLst>
                <a:latin typeface="Comic Sans MS" pitchFamily="66" charset="0"/>
              </a:rPr>
            </a:br>
            <a:r>
              <a:rPr lang="tr-TR" sz="2700" dirty="0">
                <a:solidFill>
                  <a:schemeClr val="accent2">
                    <a:lumMod val="50000"/>
                  </a:schemeClr>
                </a:solidFill>
                <a:effectLst>
                  <a:outerShdw blurRad="38100" dist="38100" dir="2700000" algn="tl">
                    <a:srgbClr val="000000">
                      <a:alpha val="43137"/>
                    </a:srgbClr>
                  </a:outerShdw>
                </a:effectLst>
                <a:latin typeface="Comic Sans MS" pitchFamily="66" charset="0"/>
              </a:rPr>
              <a:t/>
            </a:r>
            <a:br>
              <a:rPr lang="tr-TR" sz="2700" dirty="0">
                <a:solidFill>
                  <a:schemeClr val="accent2">
                    <a:lumMod val="50000"/>
                  </a:schemeClr>
                </a:solidFill>
                <a:effectLst>
                  <a:outerShdw blurRad="38100" dist="38100" dir="2700000" algn="tl">
                    <a:srgbClr val="000000">
                      <a:alpha val="43137"/>
                    </a:srgbClr>
                  </a:outerShdw>
                </a:effectLst>
                <a:latin typeface="Comic Sans MS" pitchFamily="66" charset="0"/>
              </a:rPr>
            </a:br>
            <a:r>
              <a:rPr lang="tr-TR" sz="2700" dirty="0" smtClean="0">
                <a:solidFill>
                  <a:schemeClr val="accent2">
                    <a:lumMod val="50000"/>
                  </a:schemeClr>
                </a:solidFill>
                <a:effectLst>
                  <a:outerShdw blurRad="38100" dist="38100" dir="2700000" algn="tl">
                    <a:srgbClr val="000000">
                      <a:alpha val="43137"/>
                    </a:srgbClr>
                  </a:outerShdw>
                </a:effectLst>
                <a:latin typeface="Comic Sans MS" pitchFamily="66" charset="0"/>
              </a:rPr>
              <a:t>Kuşan İmparatorluğunun Duraklama ve </a:t>
            </a:r>
            <a:r>
              <a:rPr lang="tr-TR" sz="2700" dirty="0">
                <a:solidFill>
                  <a:schemeClr val="accent2">
                    <a:lumMod val="50000"/>
                  </a:schemeClr>
                </a:solidFill>
                <a:effectLst>
                  <a:outerShdw blurRad="38100" dist="38100" dir="2700000" algn="tl">
                    <a:srgbClr val="000000">
                      <a:alpha val="43137"/>
                    </a:srgbClr>
                  </a:outerShdw>
                </a:effectLst>
                <a:latin typeface="Comic Sans MS" pitchFamily="66" charset="0"/>
              </a:rPr>
              <a:t>D</a:t>
            </a:r>
            <a:r>
              <a:rPr lang="tr-TR" sz="2700" dirty="0" smtClean="0">
                <a:solidFill>
                  <a:schemeClr val="accent2">
                    <a:lumMod val="50000"/>
                  </a:schemeClr>
                </a:solidFill>
                <a:effectLst>
                  <a:outerShdw blurRad="38100" dist="38100" dir="2700000" algn="tl">
                    <a:srgbClr val="000000">
                      <a:alpha val="43137"/>
                    </a:srgbClr>
                  </a:outerShdw>
                </a:effectLst>
                <a:latin typeface="Comic Sans MS" pitchFamily="66" charset="0"/>
              </a:rPr>
              <a:t>ağılma Dönemi</a:t>
            </a:r>
            <a:r>
              <a:rPr lang="tr-TR" dirty="0" smtClean="0">
                <a:solidFill>
                  <a:schemeClr val="accent2">
                    <a:lumMod val="50000"/>
                  </a:schemeClr>
                </a:solidFill>
                <a:effectLst>
                  <a:outerShdw blurRad="38100" dist="38100" dir="2700000" algn="tl">
                    <a:srgbClr val="000000">
                      <a:alpha val="43137"/>
                    </a:srgbClr>
                  </a:outerShdw>
                </a:effectLst>
              </a:rPr>
              <a:t/>
            </a:r>
            <a:br>
              <a:rPr lang="tr-TR" dirty="0" smtClean="0">
                <a:solidFill>
                  <a:schemeClr val="accent2">
                    <a:lumMod val="50000"/>
                  </a:schemeClr>
                </a:solidFill>
                <a:effectLst>
                  <a:outerShdw blurRad="38100" dist="38100" dir="2700000" algn="tl">
                    <a:srgbClr val="000000">
                      <a:alpha val="43137"/>
                    </a:srgbClr>
                  </a:outerShdw>
                </a:effectLst>
              </a:rPr>
            </a:br>
            <a:r>
              <a:rPr lang="tr-TR" dirty="0" smtClean="0">
                <a:solidFill>
                  <a:schemeClr val="accent2">
                    <a:lumMod val="50000"/>
                  </a:schemeClr>
                </a:solidFill>
                <a:effectLst>
                  <a:outerShdw blurRad="38100" dist="38100" dir="2700000" algn="tl">
                    <a:srgbClr val="000000">
                      <a:alpha val="43137"/>
                    </a:srgbClr>
                  </a:outerShdw>
                </a:effectLst>
              </a:rPr>
              <a:t/>
            </a:r>
            <a:br>
              <a:rPr lang="tr-TR" dirty="0" smtClean="0">
                <a:solidFill>
                  <a:schemeClr val="accent2">
                    <a:lumMod val="50000"/>
                  </a:schemeClr>
                </a:solidFill>
                <a:effectLst>
                  <a:outerShdw blurRad="38100" dist="38100" dir="2700000" algn="tl">
                    <a:srgbClr val="000000">
                      <a:alpha val="43137"/>
                    </a:srgbClr>
                  </a:outerShdw>
                </a:effectLst>
              </a:rPr>
            </a:br>
            <a:r>
              <a:rPr lang="tr-TR" sz="1600" dirty="0" smtClean="0">
                <a:solidFill>
                  <a:schemeClr val="accent2">
                    <a:lumMod val="50000"/>
                  </a:schemeClr>
                </a:solidFill>
              </a:rPr>
              <a:t/>
            </a:r>
            <a:br>
              <a:rPr lang="tr-TR" sz="1600" dirty="0" smtClean="0">
                <a:solidFill>
                  <a:schemeClr val="accent2">
                    <a:lumMod val="50000"/>
                  </a:schemeClr>
                </a:solidFill>
              </a:rPr>
            </a:br>
            <a:r>
              <a:rPr lang="tr-TR" sz="1600" dirty="0" smtClean="0">
                <a:solidFill>
                  <a:schemeClr val="accent2">
                    <a:lumMod val="50000"/>
                  </a:schemeClr>
                </a:solidFill>
              </a:rPr>
              <a:t/>
            </a:r>
            <a:br>
              <a:rPr lang="tr-TR" sz="1600" dirty="0" smtClean="0">
                <a:solidFill>
                  <a:schemeClr val="accent2">
                    <a:lumMod val="50000"/>
                  </a:schemeClr>
                </a:solidFill>
              </a:rPr>
            </a:br>
            <a:r>
              <a:rPr lang="tr-TR" sz="1600" dirty="0" smtClean="0">
                <a:solidFill>
                  <a:schemeClr val="accent2">
                    <a:lumMod val="50000"/>
                  </a:schemeClr>
                </a:solidFill>
              </a:rPr>
              <a:t/>
            </a:r>
            <a:br>
              <a:rPr lang="tr-TR" sz="1600" dirty="0" smtClean="0">
                <a:solidFill>
                  <a:schemeClr val="accent2">
                    <a:lumMod val="50000"/>
                  </a:schemeClr>
                </a:solidFill>
              </a:rPr>
            </a:br>
            <a:r>
              <a:rPr lang="tr-TR" sz="1600" dirty="0" smtClean="0">
                <a:solidFill>
                  <a:schemeClr val="accent2">
                    <a:lumMod val="50000"/>
                  </a:schemeClr>
                </a:solidFill>
              </a:rPr>
              <a:t/>
            </a:r>
            <a:br>
              <a:rPr lang="tr-TR" sz="1600" dirty="0" smtClean="0">
                <a:solidFill>
                  <a:schemeClr val="accent2">
                    <a:lumMod val="50000"/>
                  </a:schemeClr>
                </a:solidFill>
              </a:rPr>
            </a:br>
            <a:endParaRPr lang="tr-TR" sz="1600" dirty="0">
              <a:solidFill>
                <a:schemeClr val="accent2">
                  <a:lumMod val="50000"/>
                </a:schemeClr>
              </a:solidFill>
            </a:endParaRPr>
          </a:p>
        </p:txBody>
      </p:sp>
      <p:sp>
        <p:nvSpPr>
          <p:cNvPr id="3" name="2 Alt Başlık"/>
          <p:cNvSpPr>
            <a:spLocks noGrp="1"/>
          </p:cNvSpPr>
          <p:nvPr>
            <p:ph type="subTitle" idx="1"/>
          </p:nvPr>
        </p:nvSpPr>
        <p:spPr>
          <a:xfrm>
            <a:off x="2286000" y="3573016"/>
            <a:ext cx="6172200" cy="2801906"/>
          </a:xfrm>
        </p:spPr>
        <p:txBody>
          <a:bodyPr>
            <a:normAutofit/>
          </a:bodyPr>
          <a:lstStyle/>
          <a:p>
            <a:pPr algn="ctr"/>
            <a:endParaRPr lang="tr-TR" dirty="0">
              <a:solidFill>
                <a:schemeClr val="tx1"/>
              </a:solidFill>
              <a:effectLst>
                <a:outerShdw blurRad="38100" dist="38100" dir="2700000" algn="tl">
                  <a:srgbClr val="000000">
                    <a:alpha val="43137"/>
                  </a:srgbClr>
                </a:outerShdw>
              </a:effectLst>
              <a:latin typeface="Comic Sans MS" pitchFamily="66" charset="0"/>
            </a:endParaRPr>
          </a:p>
          <a:p>
            <a:pPr algn="r"/>
            <a:r>
              <a:rPr lang="tr-TR" dirty="0" smtClean="0">
                <a:solidFill>
                  <a:schemeClr val="tx1"/>
                </a:solidFill>
                <a:effectLst>
                  <a:outerShdw blurRad="38100" dist="38100" dir="2700000" algn="tl">
                    <a:srgbClr val="000000">
                      <a:alpha val="43137"/>
                    </a:srgbClr>
                  </a:outerShdw>
                </a:effectLst>
                <a:latin typeface="Comic Sans MS" pitchFamily="66" charset="0"/>
              </a:rPr>
              <a:t>Doç. Dr</a:t>
            </a:r>
            <a:r>
              <a:rPr lang="tr-TR" dirty="0">
                <a:solidFill>
                  <a:schemeClr val="tx1"/>
                </a:solidFill>
                <a:effectLst>
                  <a:outerShdw blurRad="38100" dist="38100" dir="2700000" algn="tl">
                    <a:srgbClr val="000000">
                      <a:alpha val="43137"/>
                    </a:srgbClr>
                  </a:outerShdw>
                </a:effectLst>
                <a:latin typeface="Comic Sans MS" pitchFamily="66" charset="0"/>
              </a:rPr>
              <a:t>. Yalçın Kayalı</a:t>
            </a:r>
          </a:p>
          <a:p>
            <a:pPr algn="r"/>
            <a:r>
              <a:rPr lang="tr-TR" dirty="0" smtClean="0">
                <a:solidFill>
                  <a:schemeClr val="tx1"/>
                </a:solidFill>
                <a:effectLst>
                  <a:outerShdw blurRad="38100" dist="38100" dir="2700000" algn="tl">
                    <a:srgbClr val="000000">
                      <a:alpha val="43137"/>
                    </a:srgbClr>
                  </a:outerShdw>
                </a:effectLst>
                <a:latin typeface="Comic Sans MS" pitchFamily="66" charset="0"/>
              </a:rPr>
              <a:t>Ankara Üniversitesi</a:t>
            </a:r>
            <a:endParaRPr lang="tr-TR" dirty="0">
              <a:solidFill>
                <a:schemeClr val="tx1"/>
              </a:solidFill>
              <a:effectLst>
                <a:outerShdw blurRad="38100" dist="38100" dir="2700000" algn="tl">
                  <a:srgbClr val="000000">
                    <a:alpha val="43137"/>
                  </a:srgbClr>
                </a:outerShdw>
              </a:effectLst>
              <a:latin typeface="Comic Sans MS" pitchFamily="66" charset="0"/>
            </a:endParaRPr>
          </a:p>
          <a:p>
            <a:pPr algn="r"/>
            <a:r>
              <a:rPr lang="tr-TR" dirty="0" smtClean="0">
                <a:solidFill>
                  <a:schemeClr val="tx1"/>
                </a:solidFill>
                <a:effectLst>
                  <a:outerShdw blurRad="38100" dist="38100" dir="2700000" algn="tl">
                    <a:srgbClr val="000000">
                      <a:alpha val="43137"/>
                    </a:srgbClr>
                  </a:outerShdw>
                </a:effectLst>
                <a:latin typeface="Comic Sans MS" pitchFamily="66" charset="0"/>
              </a:rPr>
              <a:t>Dil ve Tarih-Coğrafya Fakültesi</a:t>
            </a:r>
          </a:p>
          <a:p>
            <a:pPr algn="r"/>
            <a:r>
              <a:rPr lang="tr-TR" dirty="0" smtClean="0">
                <a:solidFill>
                  <a:schemeClr val="tx1"/>
                </a:solidFill>
                <a:effectLst>
                  <a:outerShdw blurRad="38100" dist="38100" dir="2700000" algn="tl">
                    <a:srgbClr val="000000">
                      <a:alpha val="43137"/>
                    </a:srgbClr>
                  </a:outerShdw>
                </a:effectLst>
                <a:latin typeface="Comic Sans MS" pitchFamily="66" charset="0"/>
              </a:rPr>
              <a:t>Doğu Dilleri ve Edebiyatları Bölümü</a:t>
            </a:r>
            <a:endParaRPr lang="tr-TR" dirty="0">
              <a:solidFill>
                <a:schemeClr val="tx1"/>
              </a:solidFill>
              <a:effectLst>
                <a:outerShdw blurRad="38100" dist="38100" dir="2700000" algn="tl">
                  <a:srgbClr val="000000">
                    <a:alpha val="43137"/>
                  </a:srgbClr>
                </a:outerShdw>
              </a:effectLst>
              <a:latin typeface="Comic Sans MS" pitchFamily="66" charset="0"/>
            </a:endParaRPr>
          </a:p>
          <a:p>
            <a:pPr algn="r"/>
            <a:r>
              <a:rPr lang="tr-TR" dirty="0" smtClean="0">
                <a:solidFill>
                  <a:schemeClr val="tx1"/>
                </a:solidFill>
                <a:effectLst>
                  <a:outerShdw blurRad="38100" dist="38100" dir="2700000" algn="tl">
                    <a:srgbClr val="000000">
                      <a:alpha val="43137"/>
                    </a:srgbClr>
                  </a:outerShdw>
                </a:effectLst>
                <a:latin typeface="Comic Sans MS" pitchFamily="66" charset="0"/>
              </a:rPr>
              <a:t>Hindoloji Anabilim Dalı</a:t>
            </a:r>
            <a:endParaRPr lang="tr-TR" dirty="0">
              <a:solidFill>
                <a:schemeClr val="tx1"/>
              </a:solidFill>
              <a:effectLst>
                <a:outerShdw blurRad="38100" dist="38100" dir="2700000" algn="tl">
                  <a:srgbClr val="000000">
                    <a:alpha val="43137"/>
                  </a:srgbClr>
                </a:outerShdw>
              </a:effectLst>
              <a:latin typeface="Comic Sans MS" pitchFamily="66" charset="0"/>
            </a:endParaRPr>
          </a:p>
        </p:txBody>
      </p:sp>
    </p:spTree>
  </p:cSld>
  <p:clrMapOvr>
    <a:masterClrMapping/>
  </p:clrMapOvr>
  <p:transition>
    <p:wheel spokes="1"/>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fi-FI" sz="3200" dirty="0" smtClean="0">
                <a:effectLst>
                  <a:outerShdw blurRad="38100" dist="38100" dir="2700000" algn="tl">
                    <a:srgbClr val="000000">
                      <a:alpha val="43137"/>
                    </a:srgbClr>
                  </a:outerShdw>
                </a:effectLst>
                <a:latin typeface="Comic Sans MS" pitchFamily="66" charset="0"/>
              </a:rPr>
              <a:t>HİN </a:t>
            </a:r>
            <a:r>
              <a:rPr lang="tr-TR" sz="3200" dirty="0" smtClean="0">
                <a:effectLst>
                  <a:outerShdw blurRad="38100" dist="38100" dir="2700000" algn="tl">
                    <a:srgbClr val="000000">
                      <a:alpha val="43137"/>
                    </a:srgbClr>
                  </a:outerShdw>
                </a:effectLst>
                <a:latin typeface="Comic Sans MS" pitchFamily="66" charset="0"/>
              </a:rPr>
              <a:t>216 ORTAÇAĞ HİNDİSTAN TARİHİ VE KÜLTÜRÜ</a:t>
            </a:r>
            <a:endParaRPr lang="tr-TR" dirty="0"/>
          </a:p>
        </p:txBody>
      </p:sp>
      <p:sp>
        <p:nvSpPr>
          <p:cNvPr id="3" name="2 İçerik Yer Tutucusu"/>
          <p:cNvSpPr>
            <a:spLocks noGrp="1"/>
          </p:cNvSpPr>
          <p:nvPr>
            <p:ph sz="quarter" idx="1"/>
          </p:nvPr>
        </p:nvSpPr>
        <p:spPr/>
        <p:txBody>
          <a:bodyPr>
            <a:normAutofit lnSpcReduction="10000"/>
          </a:bodyPr>
          <a:lstStyle/>
          <a:p>
            <a:r>
              <a:rPr lang="tr-TR" dirty="0" err="1"/>
              <a:t>Huvişka</a:t>
            </a:r>
            <a:r>
              <a:rPr lang="tr-TR" dirty="0"/>
              <a:t> ve </a:t>
            </a:r>
            <a:r>
              <a:rPr lang="tr-TR" dirty="0" err="1"/>
              <a:t>Vasişka’dan</a:t>
            </a:r>
            <a:r>
              <a:rPr lang="tr-TR" dirty="0"/>
              <a:t> sonra, kaynaklarda adından sıkça bahsedilen diğer bir Kuşan kralı ise </a:t>
            </a:r>
            <a:r>
              <a:rPr lang="tr-TR" dirty="0" err="1"/>
              <a:t>Vasudeva’dır</a:t>
            </a:r>
            <a:r>
              <a:rPr lang="tr-TR" dirty="0" smtClean="0"/>
              <a:t>.</a:t>
            </a:r>
            <a:r>
              <a:rPr lang="tr-TR" dirty="0"/>
              <a:t> </a:t>
            </a:r>
            <a:r>
              <a:rPr lang="tr-TR" dirty="0" err="1"/>
              <a:t>Vasudeva’nın</a:t>
            </a:r>
            <a:r>
              <a:rPr lang="tr-TR" dirty="0"/>
              <a:t> tahta çıkış ya da hüküm sürdüğü tarihlerle ilgili olarak ortaya atılan farklı görüşler, </a:t>
            </a:r>
            <a:r>
              <a:rPr lang="tr-TR" dirty="0" err="1"/>
              <a:t>Vasudeva</a:t>
            </a:r>
            <a:r>
              <a:rPr lang="tr-TR" dirty="0"/>
              <a:t> ismini taşıyan birden fazla Kuşan imparatorunun </a:t>
            </a:r>
            <a:r>
              <a:rPr lang="tr-TR" dirty="0" smtClean="0"/>
              <a:t>olabileceği konusundaki </a:t>
            </a:r>
            <a:r>
              <a:rPr lang="tr-TR" dirty="0"/>
              <a:t>ihtimalleri </a:t>
            </a:r>
            <a:r>
              <a:rPr lang="tr-TR" dirty="0" smtClean="0"/>
              <a:t>güçlendirir.</a:t>
            </a:r>
            <a:r>
              <a:rPr lang="tr-TR" dirty="0"/>
              <a:t> </a:t>
            </a:r>
            <a:endParaRPr lang="tr-TR" dirty="0" smtClean="0"/>
          </a:p>
          <a:p>
            <a:r>
              <a:rPr lang="tr-TR" dirty="0" smtClean="0"/>
              <a:t>Eğer </a:t>
            </a:r>
            <a:r>
              <a:rPr lang="tr-TR" dirty="0"/>
              <a:t>bu ihtimaller doğru ise </a:t>
            </a:r>
            <a:r>
              <a:rPr lang="tr-TR" dirty="0" err="1"/>
              <a:t>I.Vasudeva</a:t>
            </a:r>
            <a:r>
              <a:rPr lang="tr-TR" dirty="0"/>
              <a:t>, </a:t>
            </a:r>
            <a:r>
              <a:rPr lang="tr-TR" dirty="0" err="1"/>
              <a:t>Sircar</a:t>
            </a:r>
            <a:r>
              <a:rPr lang="tr-TR" dirty="0"/>
              <a:t> (MS 145-176) ve </a:t>
            </a:r>
            <a:r>
              <a:rPr lang="tr-TR" dirty="0" err="1"/>
              <a:t>Lohuizen’in</a:t>
            </a:r>
            <a:r>
              <a:rPr lang="tr-TR" dirty="0"/>
              <a:t> (MS 156) yaptığı tarihlendirmelere yakın bir dönemde hüküm sürmüşken, </a:t>
            </a:r>
            <a:r>
              <a:rPr lang="tr-TR" dirty="0" err="1"/>
              <a:t>II.Vasudeva</a:t>
            </a:r>
            <a:r>
              <a:rPr lang="tr-TR" dirty="0"/>
              <a:t> da, Smith (MS 182-220) ve </a:t>
            </a:r>
            <a:r>
              <a:rPr lang="tr-TR" dirty="0" err="1"/>
              <a:t>Sinor’un</a:t>
            </a:r>
            <a:r>
              <a:rPr lang="tr-TR" dirty="0"/>
              <a:t> (MS 191-232) bildirdiği tarihlerde tahta çıkmış olabilir.</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fi-FI" sz="3200" dirty="0" smtClean="0">
                <a:effectLst>
                  <a:outerShdw blurRad="38100" dist="38100" dir="2700000" algn="tl">
                    <a:srgbClr val="000000">
                      <a:alpha val="43137"/>
                    </a:srgbClr>
                  </a:outerShdw>
                </a:effectLst>
                <a:latin typeface="Comic Sans MS" pitchFamily="66" charset="0"/>
              </a:rPr>
              <a:t>HİN </a:t>
            </a:r>
            <a:r>
              <a:rPr lang="tr-TR" sz="3200" dirty="0" smtClean="0">
                <a:effectLst>
                  <a:outerShdw blurRad="38100" dist="38100" dir="2700000" algn="tl">
                    <a:srgbClr val="000000">
                      <a:alpha val="43137"/>
                    </a:srgbClr>
                  </a:outerShdw>
                </a:effectLst>
                <a:latin typeface="Comic Sans MS" pitchFamily="66" charset="0"/>
              </a:rPr>
              <a:t>216 ORTAÇAĞ HİNDİSTAN TARİHİ VE KÜLTÜRÜ</a:t>
            </a:r>
            <a:endParaRPr lang="tr-TR" dirty="0"/>
          </a:p>
        </p:txBody>
      </p:sp>
      <p:sp>
        <p:nvSpPr>
          <p:cNvPr id="3" name="2 İçerik Yer Tutucusu"/>
          <p:cNvSpPr>
            <a:spLocks noGrp="1"/>
          </p:cNvSpPr>
          <p:nvPr>
            <p:ph sz="quarter" idx="1"/>
          </p:nvPr>
        </p:nvSpPr>
        <p:spPr/>
        <p:txBody>
          <a:bodyPr>
            <a:normAutofit fontScale="92500" lnSpcReduction="10000"/>
          </a:bodyPr>
          <a:lstStyle/>
          <a:p>
            <a:pPr algn="ctr"/>
            <a:r>
              <a:rPr lang="tr-TR" dirty="0" err="1"/>
              <a:t>Sinor</a:t>
            </a:r>
            <a:r>
              <a:rPr lang="tr-TR" dirty="0"/>
              <a:t>, </a:t>
            </a:r>
            <a:r>
              <a:rPr lang="tr-TR" dirty="0" err="1"/>
              <a:t>Vasudeva’nın</a:t>
            </a:r>
            <a:r>
              <a:rPr lang="tr-TR" dirty="0"/>
              <a:t> tahta geçiş tarihi, hüküm sürdüğü dönem ve siyasi faaliyetleri hakkında şu bilgileri aktarır:</a:t>
            </a:r>
          </a:p>
          <a:p>
            <a:pPr marL="0" indent="0">
              <a:buNone/>
            </a:pPr>
            <a:endParaRPr lang="tr-TR" dirty="0"/>
          </a:p>
          <a:p>
            <a:pPr algn="ctr"/>
            <a:r>
              <a:rPr lang="tr-TR" dirty="0"/>
              <a:t>MS 160 dolaylarında veya biraz daha sonra, </a:t>
            </a:r>
            <a:r>
              <a:rPr lang="tr-TR" dirty="0" err="1"/>
              <a:t>Huvişka’nın</a:t>
            </a:r>
            <a:r>
              <a:rPr lang="tr-TR" dirty="0"/>
              <a:t> yerine, Kuşana kralları arasında tek, saf Hint adına sahip olan </a:t>
            </a:r>
            <a:r>
              <a:rPr lang="tr-TR" dirty="0" err="1"/>
              <a:t>Vasudeva</a:t>
            </a:r>
            <a:r>
              <a:rPr lang="tr-TR" dirty="0"/>
              <a:t> geçmişti. Kitabelerdeki tarihler, </a:t>
            </a:r>
            <a:r>
              <a:rPr lang="tr-TR" dirty="0" err="1"/>
              <a:t>Vasudeva’nın</a:t>
            </a:r>
            <a:r>
              <a:rPr lang="tr-TR" dirty="0"/>
              <a:t> yaklaşık 40 yıl hüküm sürdüğünü göstermektedir. </a:t>
            </a:r>
            <a:r>
              <a:rPr lang="tr-TR" dirty="0" err="1"/>
              <a:t>Tushara</a:t>
            </a:r>
            <a:r>
              <a:rPr lang="tr-TR" dirty="0"/>
              <a:t> krallarının </a:t>
            </a:r>
            <a:r>
              <a:rPr lang="tr-TR" dirty="0" err="1"/>
              <a:t>Puranalarda</a:t>
            </a:r>
            <a:r>
              <a:rPr lang="tr-TR" dirty="0"/>
              <a:t> sözü edilen 105 yıllık hükümdarlık süreleri doğruysa, onun hükümdarlığı da yaklaşık MS 205 veya biraz daha sonra sona ermiş olmalıdır. Onun dönemine ait dikkati çeken ve nakledilen siyasi bir olay olmamıştır</a:t>
            </a:r>
            <a:r>
              <a:rPr lang="tr-TR" dirty="0" smtClean="0"/>
              <a:t>…</a:t>
            </a:r>
            <a:endParaRPr lang="tr-T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fi-FI" sz="3200" dirty="0" smtClean="0">
                <a:effectLst>
                  <a:outerShdw blurRad="38100" dist="38100" dir="2700000" algn="tl">
                    <a:srgbClr val="000000">
                      <a:alpha val="43137"/>
                    </a:srgbClr>
                  </a:outerShdw>
                </a:effectLst>
                <a:latin typeface="Comic Sans MS" pitchFamily="66" charset="0"/>
              </a:rPr>
              <a:t>HİN </a:t>
            </a:r>
            <a:r>
              <a:rPr lang="tr-TR" sz="3200" dirty="0" smtClean="0">
                <a:effectLst>
                  <a:outerShdw blurRad="38100" dist="38100" dir="2700000" algn="tl">
                    <a:srgbClr val="000000">
                      <a:alpha val="43137"/>
                    </a:srgbClr>
                  </a:outerShdw>
                </a:effectLst>
                <a:latin typeface="Comic Sans MS" pitchFamily="66" charset="0"/>
              </a:rPr>
              <a:t>216 ORTAÇAĞ HİNDİSTAN TARİHİ VE KÜLTÜRÜ</a:t>
            </a:r>
            <a:endParaRPr lang="tr-TR" dirty="0"/>
          </a:p>
        </p:txBody>
      </p:sp>
      <p:sp>
        <p:nvSpPr>
          <p:cNvPr id="3" name="2 İçerik Yer Tutucusu"/>
          <p:cNvSpPr>
            <a:spLocks noGrp="1"/>
          </p:cNvSpPr>
          <p:nvPr>
            <p:ph sz="quarter" idx="1"/>
          </p:nvPr>
        </p:nvSpPr>
        <p:spPr/>
        <p:txBody>
          <a:bodyPr/>
          <a:lstStyle/>
          <a:p>
            <a:pPr algn="ctr"/>
            <a:r>
              <a:rPr lang="tr-TR" dirty="0"/>
              <a:t>Kuşana kralları için çok tipik olan dinsel hoşgörü havasını, sınırlı da olsa, devam ettirmiştir. </a:t>
            </a:r>
            <a:r>
              <a:rPr lang="tr-TR" dirty="0" err="1"/>
              <a:t>Vasudeva</a:t>
            </a:r>
            <a:r>
              <a:rPr lang="tr-TR" dirty="0"/>
              <a:t> dönemine ait </a:t>
            </a:r>
            <a:r>
              <a:rPr lang="tr-TR" dirty="0" err="1"/>
              <a:t>Kharoshti</a:t>
            </a:r>
            <a:r>
              <a:rPr lang="tr-TR" dirty="0"/>
              <a:t> yazıtlarının yokluğu ya kuzeybatı Kuşana ekonomisinin zayıflamasına ya da dinsel eylemler ile inşaat faaliyetlerinde bir durgunluğa işaret etmektedir. Öte yandan </a:t>
            </a:r>
            <a:r>
              <a:rPr lang="tr-TR" dirty="0" err="1"/>
              <a:t>Mathura’daki</a:t>
            </a:r>
            <a:r>
              <a:rPr lang="tr-TR" dirty="0"/>
              <a:t> </a:t>
            </a:r>
            <a:r>
              <a:rPr lang="tr-TR" dirty="0" err="1"/>
              <a:t>Brahmi</a:t>
            </a:r>
            <a:r>
              <a:rPr lang="tr-TR" dirty="0"/>
              <a:t> yazıtları, faaliyet alanını bildirmekte ve imparatorluğun doğuda kısmen bir çöküşe maruz kaldığını göstermektedir.</a:t>
            </a:r>
          </a:p>
          <a:p>
            <a:endParaRPr lang="tr-TR" dirty="0"/>
          </a:p>
        </p:txBody>
      </p:sp>
    </p:spTree>
    <p:extLst>
      <p:ext uri="{BB962C8B-B14F-4D97-AF65-F5344CB8AC3E}">
        <p14:creationId xmlns:p14="http://schemas.microsoft.com/office/powerpoint/2010/main" val="68396907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fi-FI" sz="3200" dirty="0" smtClean="0">
                <a:effectLst>
                  <a:outerShdw blurRad="38100" dist="38100" dir="2700000" algn="tl">
                    <a:srgbClr val="000000">
                      <a:alpha val="43137"/>
                    </a:srgbClr>
                  </a:outerShdw>
                </a:effectLst>
                <a:latin typeface="Comic Sans MS" pitchFamily="66" charset="0"/>
              </a:rPr>
              <a:t>HİN </a:t>
            </a:r>
            <a:r>
              <a:rPr lang="tr-TR" sz="3200" dirty="0" smtClean="0">
                <a:effectLst>
                  <a:outerShdw blurRad="38100" dist="38100" dir="2700000" algn="tl">
                    <a:srgbClr val="000000">
                      <a:alpha val="43137"/>
                    </a:srgbClr>
                  </a:outerShdw>
                </a:effectLst>
                <a:latin typeface="Comic Sans MS" pitchFamily="66" charset="0"/>
              </a:rPr>
              <a:t>216 ORTAÇAĞ HİNDİSTAN TARİHİ VE KÜLTÜRÜ</a:t>
            </a:r>
            <a:endParaRPr lang="tr-TR" dirty="0"/>
          </a:p>
        </p:txBody>
      </p:sp>
      <p:sp>
        <p:nvSpPr>
          <p:cNvPr id="3" name="2 İçerik Yer Tutucusu"/>
          <p:cNvSpPr>
            <a:spLocks noGrp="1"/>
          </p:cNvSpPr>
          <p:nvPr>
            <p:ph sz="quarter" idx="1"/>
          </p:nvPr>
        </p:nvSpPr>
        <p:spPr/>
        <p:txBody>
          <a:bodyPr/>
          <a:lstStyle/>
          <a:p>
            <a:pPr algn="ctr"/>
            <a:r>
              <a:rPr lang="tr-TR" dirty="0" err="1"/>
              <a:t>I.Vasudeva</a:t>
            </a:r>
            <a:r>
              <a:rPr lang="tr-TR" dirty="0"/>
              <a:t> ile birlikte devlet idaresi, teşkilatları ve ekonomisinde bozulmalar başlamış ve Kuşan imparatorluğu artık duraklama döneminden çöküş dönemine geçmiştir. Ancak bu durum </a:t>
            </a:r>
            <a:r>
              <a:rPr lang="tr-TR" dirty="0" err="1"/>
              <a:t>Vasudeva’nın</a:t>
            </a:r>
            <a:r>
              <a:rPr lang="tr-TR" dirty="0"/>
              <a:t>, Kuzey Hindistan’ın tamamına hâkim olan son Kuşan kralı olduğu gerçeğini değiştirmemektedir. </a:t>
            </a:r>
          </a:p>
        </p:txBody>
      </p:sp>
    </p:spTree>
    <p:extLst>
      <p:ext uri="{BB962C8B-B14F-4D97-AF65-F5344CB8AC3E}">
        <p14:creationId xmlns:p14="http://schemas.microsoft.com/office/powerpoint/2010/main" val="326459172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fi-FI" sz="3200" dirty="0" smtClean="0">
                <a:effectLst>
                  <a:outerShdw blurRad="38100" dist="38100" dir="2700000" algn="tl">
                    <a:srgbClr val="000000">
                      <a:alpha val="43137"/>
                    </a:srgbClr>
                  </a:outerShdw>
                </a:effectLst>
                <a:latin typeface="Comic Sans MS" pitchFamily="66" charset="0"/>
              </a:rPr>
              <a:t>HİN </a:t>
            </a:r>
            <a:r>
              <a:rPr lang="tr-TR" sz="3200" dirty="0" smtClean="0">
                <a:effectLst>
                  <a:outerShdw blurRad="38100" dist="38100" dir="2700000" algn="tl">
                    <a:srgbClr val="000000">
                      <a:alpha val="43137"/>
                    </a:srgbClr>
                  </a:outerShdw>
                </a:effectLst>
                <a:latin typeface="Comic Sans MS" pitchFamily="66" charset="0"/>
              </a:rPr>
              <a:t>216 ORTAÇAĞ HİNDİSTAN TARİHİ VE KÜLTÜRÜ</a:t>
            </a:r>
            <a:endParaRPr lang="tr-TR" dirty="0"/>
          </a:p>
        </p:txBody>
      </p:sp>
      <p:sp>
        <p:nvSpPr>
          <p:cNvPr id="3" name="2 İçerik Yer Tutucusu"/>
          <p:cNvSpPr>
            <a:spLocks noGrp="1"/>
          </p:cNvSpPr>
          <p:nvPr>
            <p:ph sz="quarter" idx="1"/>
          </p:nvPr>
        </p:nvSpPr>
        <p:spPr/>
        <p:txBody>
          <a:bodyPr/>
          <a:lstStyle/>
          <a:p>
            <a:pPr algn="ctr"/>
            <a:r>
              <a:rPr lang="tr-TR" dirty="0"/>
              <a:t>İkinci yüzyılın son çeyreği ile üçüncü yüzyılın ilk çeyreğini kapsayan dönem, </a:t>
            </a:r>
            <a:r>
              <a:rPr lang="tr-TR" dirty="0" err="1"/>
              <a:t>Kuşanlar’ın</a:t>
            </a:r>
            <a:r>
              <a:rPr lang="tr-TR" dirty="0"/>
              <a:t> dağılma ve çöküş dönemi olarak nitelendirilir. MS 145 ile 176 yılları arasında hüküm süren </a:t>
            </a:r>
            <a:r>
              <a:rPr lang="tr-TR" dirty="0" err="1"/>
              <a:t>Vasudeva’nın</a:t>
            </a:r>
            <a:r>
              <a:rPr lang="tr-TR" dirty="0"/>
              <a:t> çağı, imparatorluğun dağılma sürecini oluştururken; MS 226’daki ölümüyle çöküş safhasına </a:t>
            </a:r>
            <a:r>
              <a:rPr lang="tr-TR" dirty="0" smtClean="0"/>
              <a:t>geçilmiştir.</a:t>
            </a:r>
            <a:endParaRPr lang="tr-TR" dirty="0"/>
          </a:p>
        </p:txBody>
      </p:sp>
    </p:spTree>
    <p:extLst>
      <p:ext uri="{BB962C8B-B14F-4D97-AF65-F5344CB8AC3E}">
        <p14:creationId xmlns:p14="http://schemas.microsoft.com/office/powerpoint/2010/main" val="176946609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fi-FI" sz="3200" dirty="0" smtClean="0">
                <a:effectLst>
                  <a:outerShdw blurRad="38100" dist="38100" dir="2700000" algn="tl">
                    <a:srgbClr val="000000">
                      <a:alpha val="43137"/>
                    </a:srgbClr>
                  </a:outerShdw>
                </a:effectLst>
                <a:latin typeface="Comic Sans MS" pitchFamily="66" charset="0"/>
              </a:rPr>
              <a:t>HİN </a:t>
            </a:r>
            <a:r>
              <a:rPr lang="tr-TR" sz="3200" dirty="0" smtClean="0">
                <a:effectLst>
                  <a:outerShdw blurRad="38100" dist="38100" dir="2700000" algn="tl">
                    <a:srgbClr val="000000">
                      <a:alpha val="43137"/>
                    </a:srgbClr>
                  </a:outerShdw>
                </a:effectLst>
                <a:latin typeface="Comic Sans MS" pitchFamily="66" charset="0"/>
              </a:rPr>
              <a:t>216 ORTAÇAĞ HİNDİSTAN TARİHİ VE KÜLTÜRÜ</a:t>
            </a:r>
            <a:endParaRPr lang="tr-TR" dirty="0"/>
          </a:p>
        </p:txBody>
      </p:sp>
      <p:sp>
        <p:nvSpPr>
          <p:cNvPr id="3" name="2 İçerik Yer Tutucusu"/>
          <p:cNvSpPr>
            <a:spLocks noGrp="1"/>
          </p:cNvSpPr>
          <p:nvPr>
            <p:ph sz="quarter" idx="1"/>
          </p:nvPr>
        </p:nvSpPr>
        <p:spPr/>
        <p:txBody>
          <a:bodyPr/>
          <a:lstStyle/>
          <a:p>
            <a:pPr algn="ctr"/>
            <a:r>
              <a:rPr lang="tr-TR" dirty="0"/>
              <a:t>Orta Asya’daki anavatanlarından çıkan Sakalar, uzun yıllar süren göç hareketlerinin sonunda -takriben </a:t>
            </a:r>
            <a:r>
              <a:rPr lang="tr-TR" dirty="0" err="1"/>
              <a:t>Kanişka</a:t>
            </a:r>
            <a:r>
              <a:rPr lang="tr-TR" dirty="0"/>
              <a:t> dönemi itibariyle- kuzey Hint topraklarına yerleşmiş ve </a:t>
            </a:r>
            <a:r>
              <a:rPr lang="tr-TR" dirty="0" smtClean="0"/>
              <a:t>Kuşan İmparatorluğu’na </a:t>
            </a:r>
            <a:r>
              <a:rPr lang="tr-TR" dirty="0"/>
              <a:t>olan bağlılıklarını bildirerek bir tür derebeyi olarak bölgelerini yönetmişlerdir. Ancak </a:t>
            </a:r>
            <a:r>
              <a:rPr lang="tr-TR" dirty="0" err="1"/>
              <a:t>Kuşanlar’ın</a:t>
            </a:r>
            <a:r>
              <a:rPr lang="tr-TR" dirty="0"/>
              <a:t> hâkimiyetini kabul eden bu Saka beyleri, zamanla eski gücünü kaybeden Kuşan egemenliğinin durumundan faydalanarak; </a:t>
            </a:r>
            <a:r>
              <a:rPr lang="tr-TR" dirty="0" err="1"/>
              <a:t>Uttar</a:t>
            </a:r>
            <a:r>
              <a:rPr lang="tr-TR" dirty="0"/>
              <a:t> </a:t>
            </a:r>
            <a:r>
              <a:rPr lang="tr-TR" dirty="0" err="1"/>
              <a:t>Pradeş</a:t>
            </a:r>
            <a:r>
              <a:rPr lang="tr-TR" dirty="0"/>
              <a:t> ve </a:t>
            </a:r>
            <a:r>
              <a:rPr lang="tr-TR" dirty="0" err="1"/>
              <a:t>Racasthan’daki</a:t>
            </a:r>
            <a:r>
              <a:rPr lang="tr-TR" dirty="0"/>
              <a:t> güçlerini arttırmış, hatta -imparatorluğun merkezi olan- </a:t>
            </a:r>
            <a:r>
              <a:rPr lang="tr-TR" dirty="0" err="1"/>
              <a:t>Mathura’ya</a:t>
            </a:r>
            <a:r>
              <a:rPr lang="tr-TR" dirty="0"/>
              <a:t> kadar ilerlemeyi başarmışlardır.</a:t>
            </a:r>
          </a:p>
        </p:txBody>
      </p:sp>
    </p:spTree>
    <p:extLst>
      <p:ext uri="{BB962C8B-B14F-4D97-AF65-F5344CB8AC3E}">
        <p14:creationId xmlns:p14="http://schemas.microsoft.com/office/powerpoint/2010/main" val="87983973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fi-FI" sz="3200" dirty="0" smtClean="0">
                <a:effectLst>
                  <a:outerShdw blurRad="38100" dist="38100" dir="2700000" algn="tl">
                    <a:srgbClr val="000000">
                      <a:alpha val="43137"/>
                    </a:srgbClr>
                  </a:outerShdw>
                </a:effectLst>
                <a:latin typeface="Comic Sans MS" pitchFamily="66" charset="0"/>
              </a:rPr>
              <a:t>HİN </a:t>
            </a:r>
            <a:r>
              <a:rPr lang="tr-TR" sz="3200" dirty="0" smtClean="0">
                <a:effectLst>
                  <a:outerShdw blurRad="38100" dist="38100" dir="2700000" algn="tl">
                    <a:srgbClr val="000000">
                      <a:alpha val="43137"/>
                    </a:srgbClr>
                  </a:outerShdw>
                </a:effectLst>
                <a:latin typeface="Comic Sans MS" pitchFamily="66" charset="0"/>
              </a:rPr>
              <a:t>216 ORTAÇAĞ HİNDİSTAN TARİHİ VE KÜLTÜRÜ</a:t>
            </a:r>
            <a:endParaRPr lang="tr-TR" dirty="0"/>
          </a:p>
        </p:txBody>
      </p:sp>
      <p:sp>
        <p:nvSpPr>
          <p:cNvPr id="3" name="2 İçerik Yer Tutucusu"/>
          <p:cNvSpPr>
            <a:spLocks noGrp="1"/>
          </p:cNvSpPr>
          <p:nvPr>
            <p:ph sz="quarter" idx="1"/>
          </p:nvPr>
        </p:nvSpPr>
        <p:spPr/>
        <p:txBody>
          <a:bodyPr/>
          <a:lstStyle/>
          <a:p>
            <a:pPr algn="ctr"/>
            <a:r>
              <a:rPr lang="tr-TR" dirty="0" err="1"/>
              <a:t>Kuşanlar’ın</a:t>
            </a:r>
            <a:r>
              <a:rPr lang="tr-TR" dirty="0"/>
              <a:t> tam olarak </a:t>
            </a:r>
            <a:r>
              <a:rPr lang="tr-TR" dirty="0" err="1"/>
              <a:t>Sasani</a:t>
            </a:r>
            <a:r>
              <a:rPr lang="tr-TR" dirty="0"/>
              <a:t> Krallığı’nın egemenliği altına girişi ise, </a:t>
            </a:r>
            <a:r>
              <a:rPr lang="tr-TR" dirty="0" err="1"/>
              <a:t>Ardeşir’in</a:t>
            </a:r>
            <a:r>
              <a:rPr lang="tr-TR" dirty="0"/>
              <a:t> oğlu ve halefi olduğu bilinen I. </a:t>
            </a:r>
            <a:r>
              <a:rPr lang="tr-TR" dirty="0" err="1"/>
              <a:t>Şapur’un</a:t>
            </a:r>
            <a:r>
              <a:rPr lang="tr-TR" dirty="0"/>
              <a:t> (MS 240-270) hükümdarlık döneminde gerçekleşmiştir. I. </a:t>
            </a:r>
            <a:r>
              <a:rPr lang="tr-TR" dirty="0" err="1"/>
              <a:t>Şapur’un</a:t>
            </a:r>
            <a:r>
              <a:rPr lang="tr-TR" dirty="0"/>
              <a:t> bir Fars eyaleti olan </a:t>
            </a:r>
            <a:r>
              <a:rPr lang="tr-TR" dirty="0" err="1"/>
              <a:t>Nakş</a:t>
            </a:r>
            <a:r>
              <a:rPr lang="tr-TR" dirty="0"/>
              <a:t>-ı Rüstem’de bulunan Kâbe-i Zerdüşt adlı anıtı, </a:t>
            </a:r>
            <a:r>
              <a:rPr lang="tr-TR" dirty="0" err="1"/>
              <a:t>Sasani</a:t>
            </a:r>
            <a:r>
              <a:rPr lang="tr-TR" dirty="0"/>
              <a:t> döneminin en önemli kaynaklarından biri olarak gösterilmektedir. Aynı zamanda tapınak olan bu anıtın duvarları </a:t>
            </a:r>
            <a:r>
              <a:rPr lang="tr-TR" dirty="0" err="1"/>
              <a:t>Partça</a:t>
            </a:r>
            <a:r>
              <a:rPr lang="tr-TR" dirty="0"/>
              <a:t> (Doğu İran dili), </a:t>
            </a:r>
            <a:r>
              <a:rPr lang="tr-TR" dirty="0" err="1"/>
              <a:t>Pehlevice</a:t>
            </a:r>
            <a:r>
              <a:rPr lang="tr-TR" dirty="0"/>
              <a:t> (Batı İran dili) ve Yunanca olmak üzere üç dille yazdırılmış olup; </a:t>
            </a:r>
            <a:r>
              <a:rPr lang="tr-TR" dirty="0" err="1"/>
              <a:t>Şapur’un</a:t>
            </a:r>
            <a:r>
              <a:rPr lang="tr-TR" dirty="0"/>
              <a:t> Romalılara karşı kazandığı zaferler kaydedilmiştir.</a:t>
            </a:r>
          </a:p>
        </p:txBody>
      </p:sp>
    </p:spTree>
    <p:extLst>
      <p:ext uri="{BB962C8B-B14F-4D97-AF65-F5344CB8AC3E}">
        <p14:creationId xmlns:p14="http://schemas.microsoft.com/office/powerpoint/2010/main" val="6005113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fi-FI" sz="3200" dirty="0" smtClean="0">
                <a:effectLst>
                  <a:outerShdw blurRad="38100" dist="38100" dir="2700000" algn="tl">
                    <a:srgbClr val="000000">
                      <a:alpha val="43137"/>
                    </a:srgbClr>
                  </a:outerShdw>
                </a:effectLst>
                <a:latin typeface="Comic Sans MS" pitchFamily="66" charset="0"/>
              </a:rPr>
              <a:t>HİN </a:t>
            </a:r>
            <a:r>
              <a:rPr lang="tr-TR" sz="3200" dirty="0" smtClean="0">
                <a:effectLst>
                  <a:outerShdw blurRad="38100" dist="38100" dir="2700000" algn="tl">
                    <a:srgbClr val="000000">
                      <a:alpha val="43137"/>
                    </a:srgbClr>
                  </a:outerShdw>
                </a:effectLst>
                <a:latin typeface="Comic Sans MS" pitchFamily="66" charset="0"/>
              </a:rPr>
              <a:t>216 ORTAÇAĞ HİNDİSTAN TARİHİ VE KÜLTÜRÜ</a:t>
            </a:r>
            <a:endParaRPr lang="tr-TR" dirty="0"/>
          </a:p>
        </p:txBody>
      </p:sp>
      <p:sp>
        <p:nvSpPr>
          <p:cNvPr id="3" name="2 İçerik Yer Tutucusu"/>
          <p:cNvSpPr>
            <a:spLocks noGrp="1"/>
          </p:cNvSpPr>
          <p:nvPr>
            <p:ph sz="quarter" idx="1"/>
          </p:nvPr>
        </p:nvSpPr>
        <p:spPr/>
        <p:txBody>
          <a:bodyPr/>
          <a:lstStyle/>
          <a:p>
            <a:pPr algn="ctr"/>
            <a:r>
              <a:rPr lang="tr-TR" dirty="0" err="1"/>
              <a:t>Kanişka</a:t>
            </a:r>
            <a:r>
              <a:rPr lang="tr-TR" dirty="0"/>
              <a:t> döneminden sonra </a:t>
            </a:r>
            <a:r>
              <a:rPr lang="tr-TR" dirty="0" smtClean="0"/>
              <a:t> </a:t>
            </a:r>
            <a:r>
              <a:rPr lang="tr-TR" dirty="0"/>
              <a:t>Kuşan İmparatorluğu, eski ihtişamını kısmen kaybetmiş ve duraklama dönemi olarak adlandırabileceğimiz siyasi, askeri ve idari bir döneme girmiştir. Kuşan imparatorluğunun bu durumunu </a:t>
            </a:r>
            <a:r>
              <a:rPr lang="tr-TR" dirty="0" err="1"/>
              <a:t>Ligeti</a:t>
            </a:r>
            <a:r>
              <a:rPr lang="tr-TR" dirty="0"/>
              <a:t> şöyle yorumlar: “</a:t>
            </a:r>
            <a:r>
              <a:rPr lang="tr-TR" dirty="0" err="1"/>
              <a:t>Kuşanlar’ın</a:t>
            </a:r>
            <a:r>
              <a:rPr lang="tr-TR" dirty="0"/>
              <a:t> kudretli hükümdarı </a:t>
            </a:r>
            <a:r>
              <a:rPr lang="tr-TR" dirty="0" err="1"/>
              <a:t>Kanişka</a:t>
            </a:r>
            <a:r>
              <a:rPr lang="tr-TR" dirty="0"/>
              <a:t>, MS II. yüzyılda hâkimiyetinin sınırlarını </a:t>
            </a:r>
            <a:r>
              <a:rPr lang="tr-TR" dirty="0" err="1"/>
              <a:t>Kaşgar</a:t>
            </a:r>
            <a:r>
              <a:rPr lang="tr-TR" dirty="0"/>
              <a:t>, Yarkent ve </a:t>
            </a:r>
            <a:r>
              <a:rPr lang="tr-TR" dirty="0" err="1"/>
              <a:t>Hotan’a</a:t>
            </a:r>
            <a:r>
              <a:rPr lang="tr-TR" dirty="0"/>
              <a:t> değin genişletmişse de kendisinden sonra asıl vatanı olan Hindistan’da durum kötüleşmiş ve </a:t>
            </a:r>
            <a:r>
              <a:rPr lang="tr-TR" dirty="0" err="1"/>
              <a:t>Kuşanlar’ın</a:t>
            </a:r>
            <a:r>
              <a:rPr lang="tr-TR" dirty="0"/>
              <a:t> talihi sönmeye başlamıştır.”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fi-FI" sz="3200" dirty="0" smtClean="0">
                <a:effectLst>
                  <a:outerShdw blurRad="38100" dist="38100" dir="2700000" algn="tl">
                    <a:srgbClr val="000000">
                      <a:alpha val="43137"/>
                    </a:srgbClr>
                  </a:outerShdw>
                </a:effectLst>
                <a:latin typeface="Comic Sans MS" pitchFamily="66" charset="0"/>
              </a:rPr>
              <a:t>HİN </a:t>
            </a:r>
            <a:r>
              <a:rPr lang="tr-TR" sz="3200" dirty="0" smtClean="0">
                <a:effectLst>
                  <a:outerShdw blurRad="38100" dist="38100" dir="2700000" algn="tl">
                    <a:srgbClr val="000000">
                      <a:alpha val="43137"/>
                    </a:srgbClr>
                  </a:outerShdw>
                </a:effectLst>
                <a:latin typeface="Comic Sans MS" pitchFamily="66" charset="0"/>
              </a:rPr>
              <a:t>216 ORTAÇAĞ HİNDİSTAN TARİHİ VE KÜLTÜRÜ</a:t>
            </a:r>
            <a:endParaRPr lang="tr-TR" dirty="0"/>
          </a:p>
        </p:txBody>
      </p:sp>
      <p:sp>
        <p:nvSpPr>
          <p:cNvPr id="3" name="2 İçerik Yer Tutucusu"/>
          <p:cNvSpPr>
            <a:spLocks noGrp="1"/>
          </p:cNvSpPr>
          <p:nvPr>
            <p:ph sz="quarter" idx="1"/>
          </p:nvPr>
        </p:nvSpPr>
        <p:spPr/>
        <p:txBody>
          <a:bodyPr>
            <a:normAutofit/>
          </a:bodyPr>
          <a:lstStyle/>
          <a:p>
            <a:pPr algn="ctr"/>
            <a:r>
              <a:rPr lang="tr-TR" dirty="0" err="1"/>
              <a:t>Kanişka’nın</a:t>
            </a:r>
            <a:r>
              <a:rPr lang="tr-TR" dirty="0"/>
              <a:t> oğlu olduğu düşünülen </a:t>
            </a:r>
            <a:r>
              <a:rPr lang="tr-TR" dirty="0" err="1"/>
              <a:t>Huvişka’nın</a:t>
            </a:r>
            <a:r>
              <a:rPr lang="tr-TR" dirty="0"/>
              <a:t> (</a:t>
            </a:r>
            <a:r>
              <a:rPr lang="tr-TR" dirty="0" err="1"/>
              <a:t>Huşka</a:t>
            </a:r>
            <a:r>
              <a:rPr lang="tr-TR" dirty="0"/>
              <a:t>), hükümdarlık dönemi ile ilgili bilgilerimiz oldukça azdır. </a:t>
            </a:r>
            <a:r>
              <a:rPr lang="tr-TR" dirty="0" err="1"/>
              <a:t>Huvişka</a:t>
            </a:r>
            <a:r>
              <a:rPr lang="tr-TR" dirty="0"/>
              <a:t> ile ilgili ilk bilgilere, biri </a:t>
            </a:r>
            <a:r>
              <a:rPr lang="tr-TR" dirty="0" err="1"/>
              <a:t>Mathura’da</a:t>
            </a:r>
            <a:r>
              <a:rPr lang="tr-TR" dirty="0"/>
              <a:t> diğeri ise </a:t>
            </a:r>
            <a:r>
              <a:rPr lang="tr-TR" dirty="0" err="1"/>
              <a:t>Bhopal’de</a:t>
            </a:r>
            <a:r>
              <a:rPr lang="tr-TR" dirty="0"/>
              <a:t> olan iki kitabe aracılığıyla ulaşıyoruz. MS 102-106 yıllarına ait olan bu iki kitabede geçen </a:t>
            </a:r>
            <a:r>
              <a:rPr lang="tr-TR" dirty="0" err="1"/>
              <a:t>Huvişka</a:t>
            </a:r>
            <a:r>
              <a:rPr lang="tr-TR" dirty="0"/>
              <a:t> ismi, kendisinin MS 102’den önceki bir dönemde egemen olduğu yönündeki görüşleri desteklemektedir.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fi-FI" sz="3200" dirty="0" smtClean="0">
                <a:effectLst>
                  <a:outerShdw blurRad="38100" dist="38100" dir="2700000" algn="tl">
                    <a:srgbClr val="000000">
                      <a:alpha val="43137"/>
                    </a:srgbClr>
                  </a:outerShdw>
                </a:effectLst>
                <a:latin typeface="Comic Sans MS" pitchFamily="66" charset="0"/>
              </a:rPr>
              <a:t>HİN </a:t>
            </a:r>
            <a:r>
              <a:rPr lang="tr-TR" sz="3200" dirty="0" smtClean="0">
                <a:effectLst>
                  <a:outerShdw blurRad="38100" dist="38100" dir="2700000" algn="tl">
                    <a:srgbClr val="000000">
                      <a:alpha val="43137"/>
                    </a:srgbClr>
                  </a:outerShdw>
                </a:effectLst>
                <a:latin typeface="Comic Sans MS" pitchFamily="66" charset="0"/>
              </a:rPr>
              <a:t>216 ORTAÇAĞ HİNDİSTAN TARİHİ VE KÜLTÜRÜ</a:t>
            </a:r>
            <a:endParaRPr lang="tr-TR" dirty="0"/>
          </a:p>
        </p:txBody>
      </p:sp>
      <p:sp>
        <p:nvSpPr>
          <p:cNvPr id="3" name="2 İçerik Yer Tutucusu"/>
          <p:cNvSpPr>
            <a:spLocks noGrp="1"/>
          </p:cNvSpPr>
          <p:nvPr>
            <p:ph sz="quarter" idx="1"/>
          </p:nvPr>
        </p:nvSpPr>
        <p:spPr/>
        <p:txBody>
          <a:bodyPr/>
          <a:lstStyle/>
          <a:p>
            <a:pPr algn="ctr"/>
            <a:r>
              <a:rPr lang="tr-TR" dirty="0"/>
              <a:t>Diğer bir görüş ise </a:t>
            </a:r>
            <a:r>
              <a:rPr lang="tr-TR" dirty="0" err="1"/>
              <a:t>Huvişka’nın</a:t>
            </a:r>
            <a:r>
              <a:rPr lang="tr-TR" dirty="0"/>
              <a:t> </a:t>
            </a:r>
            <a:r>
              <a:rPr lang="tr-TR" dirty="0" err="1"/>
              <a:t>Vasişka</a:t>
            </a:r>
            <a:r>
              <a:rPr lang="tr-TR" dirty="0"/>
              <a:t> ile birlikte MS 106-138 yılları arasında Kuşan devletine hükmettiği yönündedir. Bazen de </a:t>
            </a:r>
            <a:r>
              <a:rPr lang="tr-TR" dirty="0" err="1"/>
              <a:t>Huvişka’nın</a:t>
            </a:r>
            <a:r>
              <a:rPr lang="tr-TR" dirty="0"/>
              <a:t> MS 119’da tahta geçtiği bildirilir. </a:t>
            </a:r>
            <a:r>
              <a:rPr lang="tr-TR" dirty="0" err="1"/>
              <a:t>Huvişka</a:t>
            </a:r>
            <a:r>
              <a:rPr lang="tr-TR" dirty="0"/>
              <a:t> dönemine ait madeni paralar -</a:t>
            </a:r>
            <a:r>
              <a:rPr lang="tr-TR" dirty="0" smtClean="0"/>
              <a:t>üzerindeki </a:t>
            </a:r>
            <a:r>
              <a:rPr lang="tr-TR" dirty="0"/>
              <a:t>kabartmaların zenginliği ve gelişmiş bir sanat anlayışının ürünü olduğuna yönündeki görüşlerle- </a:t>
            </a:r>
            <a:r>
              <a:rPr lang="tr-TR" dirty="0" err="1"/>
              <a:t>Kanişka</a:t>
            </a:r>
            <a:r>
              <a:rPr lang="tr-TR" dirty="0"/>
              <a:t> dönemindekiler kadar zengin ve gösterişlidir.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fi-FI" sz="3200" dirty="0" smtClean="0">
                <a:effectLst>
                  <a:outerShdw blurRad="38100" dist="38100" dir="2700000" algn="tl">
                    <a:srgbClr val="000000">
                      <a:alpha val="43137"/>
                    </a:srgbClr>
                  </a:outerShdw>
                </a:effectLst>
                <a:latin typeface="Comic Sans MS" pitchFamily="66" charset="0"/>
              </a:rPr>
              <a:t>HİN </a:t>
            </a:r>
            <a:r>
              <a:rPr lang="tr-TR" sz="3200" dirty="0" smtClean="0">
                <a:effectLst>
                  <a:outerShdw blurRad="38100" dist="38100" dir="2700000" algn="tl">
                    <a:srgbClr val="000000">
                      <a:alpha val="43137"/>
                    </a:srgbClr>
                  </a:outerShdw>
                </a:effectLst>
                <a:latin typeface="Comic Sans MS" pitchFamily="66" charset="0"/>
              </a:rPr>
              <a:t>216 ORTAÇAĞ HİNDİSTAN TARİHİ VE KÜLTÜRÜ</a:t>
            </a:r>
            <a:endParaRPr lang="tr-TR" dirty="0"/>
          </a:p>
        </p:txBody>
      </p:sp>
      <p:sp>
        <p:nvSpPr>
          <p:cNvPr id="3" name="2 İçerik Yer Tutucusu"/>
          <p:cNvSpPr>
            <a:spLocks noGrp="1"/>
          </p:cNvSpPr>
          <p:nvPr>
            <p:ph sz="quarter" idx="1"/>
          </p:nvPr>
        </p:nvSpPr>
        <p:spPr/>
        <p:txBody>
          <a:bodyPr/>
          <a:lstStyle/>
          <a:p>
            <a:pPr algn="ctr"/>
            <a:r>
              <a:rPr lang="tr-TR" dirty="0"/>
              <a:t>Tarihlendirme konusundaki bu çelişkiler, </a:t>
            </a:r>
            <a:r>
              <a:rPr lang="tr-TR" dirty="0" err="1"/>
              <a:t>Huvişka</a:t>
            </a:r>
            <a:r>
              <a:rPr lang="tr-TR" dirty="0"/>
              <a:t> ya da </a:t>
            </a:r>
            <a:r>
              <a:rPr lang="tr-TR" dirty="0" err="1"/>
              <a:t>Vasişka’nın</a:t>
            </a:r>
            <a:r>
              <a:rPr lang="tr-TR" dirty="0"/>
              <a:t> kronolojisi ile ilgili yorumda bulunmamızı zorlaştırsa da </a:t>
            </a:r>
            <a:r>
              <a:rPr lang="tr-TR" dirty="0" err="1"/>
              <a:t>Huvişka</a:t>
            </a:r>
            <a:r>
              <a:rPr lang="tr-TR" dirty="0"/>
              <a:t> ve </a:t>
            </a:r>
            <a:r>
              <a:rPr lang="tr-TR" dirty="0" err="1"/>
              <a:t>Vasişka’nın</a:t>
            </a:r>
            <a:r>
              <a:rPr lang="tr-TR" dirty="0"/>
              <a:t> ya birlikte ya da münferit birer yönetici olarak egemen oldukları gerçeğini değiştirmez. Ancak </a:t>
            </a:r>
            <a:r>
              <a:rPr lang="tr-TR" dirty="0" err="1"/>
              <a:t>nümizmatik</a:t>
            </a:r>
            <a:r>
              <a:rPr lang="tr-TR" dirty="0"/>
              <a:t> kalıntılar, özellikle de </a:t>
            </a:r>
            <a:r>
              <a:rPr lang="tr-TR" dirty="0" err="1"/>
              <a:t>Huvişka’ya</a:t>
            </a:r>
            <a:r>
              <a:rPr lang="tr-TR" dirty="0"/>
              <a:t> ait madeni paralar, kendisinin güçlü bir Kuşan kralı olduğu yönündeki görüşlerimizi destekler.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fi-FI" sz="3200" dirty="0" smtClean="0">
                <a:effectLst>
                  <a:outerShdw blurRad="38100" dist="38100" dir="2700000" algn="tl">
                    <a:srgbClr val="000000">
                      <a:alpha val="43137"/>
                    </a:srgbClr>
                  </a:outerShdw>
                </a:effectLst>
                <a:latin typeface="Comic Sans MS" pitchFamily="66" charset="0"/>
              </a:rPr>
              <a:t>HİN </a:t>
            </a:r>
            <a:r>
              <a:rPr lang="tr-TR" sz="3200" dirty="0" smtClean="0">
                <a:effectLst>
                  <a:outerShdw blurRad="38100" dist="38100" dir="2700000" algn="tl">
                    <a:srgbClr val="000000">
                      <a:alpha val="43137"/>
                    </a:srgbClr>
                  </a:outerShdw>
                </a:effectLst>
                <a:latin typeface="Comic Sans MS" pitchFamily="66" charset="0"/>
              </a:rPr>
              <a:t>216 ORTAÇAĞ HİNDİSTAN TARİHİ VE KÜLTÜRÜ</a:t>
            </a:r>
            <a:endParaRPr lang="tr-TR" dirty="0"/>
          </a:p>
        </p:txBody>
      </p:sp>
      <p:sp>
        <p:nvSpPr>
          <p:cNvPr id="3" name="2 İçerik Yer Tutucusu"/>
          <p:cNvSpPr>
            <a:spLocks noGrp="1"/>
          </p:cNvSpPr>
          <p:nvPr>
            <p:ph sz="quarter" idx="1"/>
          </p:nvPr>
        </p:nvSpPr>
        <p:spPr/>
        <p:txBody>
          <a:bodyPr/>
          <a:lstStyle/>
          <a:p>
            <a:pPr algn="ctr"/>
            <a:r>
              <a:rPr lang="tr-TR" dirty="0" err="1"/>
              <a:t>Huvişka</a:t>
            </a:r>
            <a:r>
              <a:rPr lang="tr-TR" dirty="0"/>
              <a:t> Kâbil, Keşmir ve </a:t>
            </a:r>
            <a:r>
              <a:rPr lang="tr-TR" dirty="0" err="1"/>
              <a:t>Mathura’yı</a:t>
            </a:r>
            <a:r>
              <a:rPr lang="tr-TR" dirty="0"/>
              <a:t> kapsayan geniş bir bölgede egemen olmuştur. </a:t>
            </a:r>
            <a:r>
              <a:rPr lang="tr-TR" dirty="0" err="1"/>
              <a:t>Huvişka’nın</a:t>
            </a:r>
            <a:r>
              <a:rPr lang="tr-TR" dirty="0"/>
              <a:t> da atası </a:t>
            </a:r>
            <a:r>
              <a:rPr lang="tr-TR" dirty="0" err="1"/>
              <a:t>Kanişka</a:t>
            </a:r>
            <a:r>
              <a:rPr lang="tr-TR" dirty="0"/>
              <a:t> gibi Buddhist olduğu bilinir. Ayrıca </a:t>
            </a:r>
            <a:r>
              <a:rPr lang="tr-TR" dirty="0" err="1"/>
              <a:t>Mathura</a:t>
            </a:r>
            <a:r>
              <a:rPr lang="tr-TR" dirty="0"/>
              <a:t> yazıtlarında </a:t>
            </a:r>
            <a:r>
              <a:rPr lang="tr-TR" dirty="0" err="1"/>
              <a:t>Huvişka’nın</a:t>
            </a:r>
            <a:r>
              <a:rPr lang="tr-TR" dirty="0"/>
              <a:t> “</a:t>
            </a:r>
            <a:r>
              <a:rPr lang="tr-TR" dirty="0" err="1"/>
              <a:t>mahāraca</a:t>
            </a:r>
            <a:r>
              <a:rPr lang="tr-TR" dirty="0"/>
              <a:t> </a:t>
            </a:r>
            <a:r>
              <a:rPr lang="tr-TR" dirty="0" err="1"/>
              <a:t>racātiraca</a:t>
            </a:r>
            <a:r>
              <a:rPr lang="tr-TR" dirty="0"/>
              <a:t> </a:t>
            </a:r>
            <a:r>
              <a:rPr lang="tr-TR" dirty="0" err="1"/>
              <a:t>devāputra</a:t>
            </a:r>
            <a:r>
              <a:rPr lang="tr-TR" dirty="0" smtClean="0"/>
              <a:t>”</a:t>
            </a:r>
            <a:r>
              <a:rPr lang="tr-TR" dirty="0"/>
              <a:t> adıyla bir </a:t>
            </a:r>
            <a:r>
              <a:rPr lang="tr-TR" dirty="0" smtClean="0"/>
              <a:t>Vihāra inşa </a:t>
            </a:r>
            <a:r>
              <a:rPr lang="tr-TR" dirty="0"/>
              <a:t>ettirdiği aktarılır</a:t>
            </a:r>
            <a:r>
              <a:rPr lang="tr-TR" dirty="0" smtClean="0"/>
              <a:t>.</a:t>
            </a:r>
            <a:r>
              <a:rPr lang="tr-TR" dirty="0"/>
              <a:t> O </a:t>
            </a:r>
            <a:r>
              <a:rPr lang="tr-TR" dirty="0" smtClean="0"/>
              <a:t>da </a:t>
            </a:r>
            <a:r>
              <a:rPr lang="tr-TR" dirty="0" err="1"/>
              <a:t>Buddhizmin</a:t>
            </a:r>
            <a:r>
              <a:rPr lang="tr-TR" dirty="0"/>
              <a:t> ruhani lideri gibi davranıyor ve tıpkı yine </a:t>
            </a:r>
            <a:r>
              <a:rPr lang="tr-TR" dirty="0" err="1"/>
              <a:t>Kanişka’nın</a:t>
            </a:r>
            <a:r>
              <a:rPr lang="tr-TR" dirty="0"/>
              <a:t> yaptığı gibi diğer dini unsur ve sembollere de sahip çıkıyordu.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fi-FI" sz="3200" dirty="0" smtClean="0">
                <a:effectLst>
                  <a:outerShdw blurRad="38100" dist="38100" dir="2700000" algn="tl">
                    <a:srgbClr val="000000">
                      <a:alpha val="43137"/>
                    </a:srgbClr>
                  </a:outerShdw>
                </a:effectLst>
                <a:latin typeface="Comic Sans MS" pitchFamily="66" charset="0"/>
              </a:rPr>
              <a:t>HİN </a:t>
            </a:r>
            <a:r>
              <a:rPr lang="tr-TR" sz="3200" dirty="0" smtClean="0">
                <a:effectLst>
                  <a:outerShdw blurRad="38100" dist="38100" dir="2700000" algn="tl">
                    <a:srgbClr val="000000">
                      <a:alpha val="43137"/>
                    </a:srgbClr>
                  </a:outerShdw>
                </a:effectLst>
                <a:latin typeface="Comic Sans MS" pitchFamily="66" charset="0"/>
              </a:rPr>
              <a:t>216 ORTAÇAĞ HİNDİSTAN TARİHİ VE KÜLTÜRÜ</a:t>
            </a:r>
            <a:endParaRPr lang="tr-TR" dirty="0"/>
          </a:p>
        </p:txBody>
      </p:sp>
      <p:sp>
        <p:nvSpPr>
          <p:cNvPr id="3" name="2 İçerik Yer Tutucusu"/>
          <p:cNvSpPr>
            <a:spLocks noGrp="1"/>
          </p:cNvSpPr>
          <p:nvPr>
            <p:ph sz="quarter" idx="1"/>
          </p:nvPr>
        </p:nvSpPr>
        <p:spPr/>
        <p:txBody>
          <a:bodyPr>
            <a:normAutofit fontScale="92500"/>
          </a:bodyPr>
          <a:lstStyle/>
          <a:p>
            <a:pPr algn="ctr"/>
            <a:r>
              <a:rPr lang="tr-TR" dirty="0"/>
              <a:t>Paraların üzerindeki tanrı betimlemeleri de oldukça ayrıntılıdır. Hint tanrılarının yanı sıra Roma tanrıları figürlerine de rastlanılır. Örneğin, , </a:t>
            </a:r>
            <a:r>
              <a:rPr lang="tr-TR" dirty="0" err="1"/>
              <a:t>Sarapo</a:t>
            </a:r>
            <a:r>
              <a:rPr lang="tr-TR" dirty="0"/>
              <a:t> (</a:t>
            </a:r>
            <a:r>
              <a:rPr lang="tr-TR" dirty="0" err="1"/>
              <a:t>Sarapis</a:t>
            </a:r>
            <a:r>
              <a:rPr lang="tr-TR" dirty="0"/>
              <a:t>), </a:t>
            </a:r>
            <a:r>
              <a:rPr lang="tr-TR" dirty="0" err="1"/>
              <a:t>Manaobago</a:t>
            </a:r>
            <a:r>
              <a:rPr lang="tr-TR" dirty="0"/>
              <a:t> (Mao), bereket tanrıçası </a:t>
            </a:r>
            <a:r>
              <a:rPr lang="tr-TR" dirty="0" err="1"/>
              <a:t>Ardokhsho</a:t>
            </a:r>
            <a:r>
              <a:rPr lang="tr-TR" dirty="0"/>
              <a:t>, güneş tanrısı </a:t>
            </a:r>
            <a:r>
              <a:rPr lang="tr-TR" dirty="0" err="1"/>
              <a:t>Anio</a:t>
            </a:r>
            <a:r>
              <a:rPr lang="tr-TR" dirty="0"/>
              <a:t>, savaş tanrısı </a:t>
            </a:r>
            <a:r>
              <a:rPr lang="tr-TR" dirty="0" err="1"/>
              <a:t>Şaoreoro</a:t>
            </a:r>
            <a:r>
              <a:rPr lang="tr-TR" dirty="0"/>
              <a:t>. Hint tanrılarından </a:t>
            </a:r>
            <a:r>
              <a:rPr lang="tr-TR" dirty="0" err="1"/>
              <a:t>Vishṇu</a:t>
            </a:r>
            <a:r>
              <a:rPr lang="tr-TR" dirty="0"/>
              <a:t>, </a:t>
            </a:r>
            <a:r>
              <a:rPr lang="tr-TR" dirty="0" err="1"/>
              <a:t>Skanda</a:t>
            </a:r>
            <a:r>
              <a:rPr lang="tr-TR" dirty="0"/>
              <a:t>, Kumara, </a:t>
            </a:r>
            <a:r>
              <a:rPr lang="tr-TR" dirty="0" err="1"/>
              <a:t>Vişakha</a:t>
            </a:r>
            <a:r>
              <a:rPr lang="tr-TR" dirty="0"/>
              <a:t> ise tasvirlerine sıkça rastlanan figürlerdir. Bu durum Buddhist olduğu düşünülen </a:t>
            </a:r>
            <a:r>
              <a:rPr lang="tr-TR" dirty="0" err="1"/>
              <a:t>Huvişka’nın</a:t>
            </a:r>
            <a:r>
              <a:rPr lang="tr-TR" dirty="0"/>
              <a:t> aslında </a:t>
            </a:r>
            <a:r>
              <a:rPr lang="tr-TR" dirty="0" err="1"/>
              <a:t>Şiva</a:t>
            </a:r>
            <a:r>
              <a:rPr lang="tr-TR" dirty="0"/>
              <a:t> ya da </a:t>
            </a:r>
            <a:r>
              <a:rPr lang="tr-TR" dirty="0" err="1"/>
              <a:t>Vishṇu</a:t>
            </a:r>
            <a:r>
              <a:rPr lang="tr-TR" dirty="0"/>
              <a:t> gibi Hint tanrıları </a:t>
            </a:r>
            <a:r>
              <a:rPr lang="tr-TR" dirty="0" err="1"/>
              <a:t>inanırı</a:t>
            </a:r>
            <a:r>
              <a:rPr lang="tr-TR" dirty="0"/>
              <a:t> olabileceği doğrultusundaki görüşleri de destekler. Onun dönemine ait elimize ulaşan madeni paralarda, Buddhist atası </a:t>
            </a:r>
            <a:r>
              <a:rPr lang="tr-TR" dirty="0" err="1"/>
              <a:t>Kanişka</a:t>
            </a:r>
            <a:r>
              <a:rPr lang="tr-TR" dirty="0"/>
              <a:t> dönemi madeni paralarındaki Buddha tasvirlerine yer verilmemiştir. </a:t>
            </a:r>
            <a:r>
              <a:rPr lang="tr-TR" b="1" dirty="0"/>
              <a:t>	</a:t>
            </a:r>
            <a:endParaRPr lang="tr-TR" dirty="0"/>
          </a:p>
          <a:p>
            <a:pPr algn="ctr"/>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fi-FI" sz="3200" dirty="0" smtClean="0">
                <a:effectLst>
                  <a:outerShdw blurRad="38100" dist="38100" dir="2700000" algn="tl">
                    <a:srgbClr val="000000">
                      <a:alpha val="43137"/>
                    </a:srgbClr>
                  </a:outerShdw>
                </a:effectLst>
                <a:latin typeface="Comic Sans MS" pitchFamily="66" charset="0"/>
              </a:rPr>
              <a:t>HİN </a:t>
            </a:r>
            <a:r>
              <a:rPr lang="tr-TR" sz="3200" dirty="0" smtClean="0">
                <a:effectLst>
                  <a:outerShdw blurRad="38100" dist="38100" dir="2700000" algn="tl">
                    <a:srgbClr val="000000">
                      <a:alpha val="43137"/>
                    </a:srgbClr>
                  </a:outerShdw>
                </a:effectLst>
                <a:latin typeface="Comic Sans MS" pitchFamily="66" charset="0"/>
              </a:rPr>
              <a:t>216 ORTAÇAĞ HİNDİSTAN TARİHİ VE KÜLTÜRÜ</a:t>
            </a:r>
            <a:endParaRPr lang="tr-TR" dirty="0"/>
          </a:p>
        </p:txBody>
      </p:sp>
      <p:sp>
        <p:nvSpPr>
          <p:cNvPr id="3" name="2 İçerik Yer Tutucusu"/>
          <p:cNvSpPr>
            <a:spLocks noGrp="1"/>
          </p:cNvSpPr>
          <p:nvPr>
            <p:ph sz="quarter" idx="1"/>
          </p:nvPr>
        </p:nvSpPr>
        <p:spPr/>
        <p:txBody>
          <a:bodyPr>
            <a:normAutofit lnSpcReduction="10000"/>
          </a:bodyPr>
          <a:lstStyle/>
          <a:p>
            <a:pPr algn="ctr"/>
            <a:r>
              <a:rPr lang="tr-TR" dirty="0" err="1"/>
              <a:t>Vasişka</a:t>
            </a:r>
            <a:r>
              <a:rPr lang="tr-TR" dirty="0"/>
              <a:t> da tıpkı </a:t>
            </a:r>
            <a:r>
              <a:rPr lang="tr-TR" dirty="0" err="1"/>
              <a:t>Huvişka</a:t>
            </a:r>
            <a:r>
              <a:rPr lang="tr-TR" dirty="0"/>
              <a:t> gibi hüküm sürdüğü ya da tahta geçtiği tarihler konusunda kesin bir yargıya varamadığımız, kronoloji bilgisinin aktarımında güçlük çekilen bir Kuşan imparatorudur. </a:t>
            </a:r>
            <a:endParaRPr lang="tr-TR" dirty="0" smtClean="0"/>
          </a:p>
          <a:p>
            <a:pPr algn="ctr"/>
            <a:r>
              <a:rPr lang="tr-TR" dirty="0"/>
              <a:t>T</a:t>
            </a:r>
            <a:r>
              <a:rPr lang="tr-TR" dirty="0" smtClean="0"/>
              <a:t>arihçilerin </a:t>
            </a:r>
            <a:r>
              <a:rPr lang="tr-TR" dirty="0"/>
              <a:t>büyük bir bölümü </a:t>
            </a:r>
            <a:r>
              <a:rPr lang="tr-TR" dirty="0" err="1"/>
              <a:t>Vasişka</a:t>
            </a:r>
            <a:r>
              <a:rPr lang="tr-TR" dirty="0"/>
              <a:t> ve </a:t>
            </a:r>
            <a:r>
              <a:rPr lang="tr-TR" dirty="0" err="1"/>
              <a:t>Huvişka’yı</a:t>
            </a:r>
            <a:r>
              <a:rPr lang="tr-TR" dirty="0"/>
              <a:t> </a:t>
            </a:r>
            <a:r>
              <a:rPr lang="tr-TR" dirty="0" err="1"/>
              <a:t>Kanişka’nın</a:t>
            </a:r>
            <a:r>
              <a:rPr lang="tr-TR" dirty="0"/>
              <a:t> oğulları ve veliahtları olarak aktarmış ve her ikisinin de hemen hemen aynı dönemde, Kuşan İmparatorluğunun farklı iki bölgesini yöneten krallar olarak göstermiştir. Bazıları ise </a:t>
            </a:r>
            <a:r>
              <a:rPr lang="tr-TR" dirty="0" err="1"/>
              <a:t>Kanişka’nın</a:t>
            </a:r>
            <a:r>
              <a:rPr lang="tr-TR" dirty="0"/>
              <a:t> oğlu oldukları yönündeki görüşe katılmış ancak aynı dönemde değil, birbiri ardına tahta geçen krallar olarak nitelendirmişlerdir.</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fi-FI" sz="3200" dirty="0" smtClean="0">
                <a:effectLst>
                  <a:outerShdw blurRad="38100" dist="38100" dir="2700000" algn="tl">
                    <a:srgbClr val="000000">
                      <a:alpha val="43137"/>
                    </a:srgbClr>
                  </a:outerShdw>
                </a:effectLst>
                <a:latin typeface="Comic Sans MS" pitchFamily="66" charset="0"/>
              </a:rPr>
              <a:t>HİN </a:t>
            </a:r>
            <a:r>
              <a:rPr lang="tr-TR" sz="3200" dirty="0" smtClean="0">
                <a:effectLst>
                  <a:outerShdw blurRad="38100" dist="38100" dir="2700000" algn="tl">
                    <a:srgbClr val="000000">
                      <a:alpha val="43137"/>
                    </a:srgbClr>
                  </a:outerShdw>
                </a:effectLst>
                <a:latin typeface="Comic Sans MS" pitchFamily="66" charset="0"/>
              </a:rPr>
              <a:t>216 ORTAÇAĞ HİNDİSTAN TARİHİ VE KÜLTÜRÜ</a:t>
            </a:r>
            <a:endParaRPr lang="tr-TR" dirty="0"/>
          </a:p>
        </p:txBody>
      </p:sp>
      <p:sp>
        <p:nvSpPr>
          <p:cNvPr id="3" name="2 İçerik Yer Tutucusu"/>
          <p:cNvSpPr>
            <a:spLocks noGrp="1"/>
          </p:cNvSpPr>
          <p:nvPr>
            <p:ph sz="quarter" idx="1"/>
          </p:nvPr>
        </p:nvSpPr>
        <p:spPr/>
        <p:txBody>
          <a:bodyPr/>
          <a:lstStyle/>
          <a:p>
            <a:pPr algn="ctr"/>
            <a:r>
              <a:rPr lang="tr-TR" dirty="0"/>
              <a:t>Tarihlendirmedeki farklılıklar ise hangisinin daha önce tahta geçmiş olabileceği yönündeki varsayımları zorlaştırmaktadır. Bazı kaynaklar, </a:t>
            </a:r>
            <a:r>
              <a:rPr lang="tr-TR" dirty="0" err="1" smtClean="0"/>
              <a:t>Kanişka’dan</a:t>
            </a:r>
            <a:r>
              <a:rPr lang="tr-TR" dirty="0" smtClean="0"/>
              <a:t> </a:t>
            </a:r>
            <a:r>
              <a:rPr lang="tr-TR" dirty="0"/>
              <a:t>hemen sonra önce </a:t>
            </a:r>
            <a:r>
              <a:rPr lang="tr-TR" dirty="0" err="1"/>
              <a:t>Huvişka’nın</a:t>
            </a:r>
            <a:r>
              <a:rPr lang="tr-TR" dirty="0"/>
              <a:t> tahta geçtiğini bazıları ise -kısa bir süre için de olsa- önce </a:t>
            </a:r>
            <a:r>
              <a:rPr lang="tr-TR" dirty="0" err="1"/>
              <a:t>Vasişka’nın</a:t>
            </a:r>
            <a:r>
              <a:rPr lang="tr-TR" dirty="0"/>
              <a:t>, sonrasında ise </a:t>
            </a:r>
            <a:r>
              <a:rPr lang="tr-TR" dirty="0" err="1"/>
              <a:t>Huvişka’nın</a:t>
            </a:r>
            <a:r>
              <a:rPr lang="tr-TR" dirty="0"/>
              <a:t> tahta geçtiğini ifade eder. </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1369</TotalTime>
  <Words>1106</Words>
  <Application>Microsoft Office PowerPoint</Application>
  <PresentationFormat>Ekran Gösterisi (4:3)</PresentationFormat>
  <Paragraphs>42</Paragraphs>
  <Slides>16</Slides>
  <Notes>1</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16</vt:i4>
      </vt:variant>
    </vt:vector>
  </HeadingPairs>
  <TitlesOfParts>
    <vt:vector size="22" baseType="lpstr">
      <vt:lpstr>Calibri</vt:lpstr>
      <vt:lpstr>Century Schoolbook</vt:lpstr>
      <vt:lpstr>Comic Sans MS</vt:lpstr>
      <vt:lpstr>Wingdings</vt:lpstr>
      <vt:lpstr>Wingdings 2</vt:lpstr>
      <vt:lpstr>Oriel</vt:lpstr>
      <vt:lpstr>                  HİN 216 ORTAÇAĞ HİNDİSTAN TARİHİ VE KÜLTÜRÜ  13. HAFTA  Kuşan İmparatorluğunun Duraklama ve Dağılma Dönemi      </vt:lpstr>
      <vt:lpstr>HİN 216 ORTAÇAĞ HİNDİSTAN TARİHİ VE KÜLTÜRÜ</vt:lpstr>
      <vt:lpstr>HİN 216 ORTAÇAĞ HİNDİSTAN TARİHİ VE KÜLTÜRÜ</vt:lpstr>
      <vt:lpstr>HİN 216 ORTAÇAĞ HİNDİSTAN TARİHİ VE KÜLTÜRÜ</vt:lpstr>
      <vt:lpstr>HİN 216 ORTAÇAĞ HİNDİSTAN TARİHİ VE KÜLTÜRÜ</vt:lpstr>
      <vt:lpstr>HİN 216 ORTAÇAĞ HİNDİSTAN TARİHİ VE KÜLTÜRÜ</vt:lpstr>
      <vt:lpstr>HİN 216 ORTAÇAĞ HİNDİSTAN TARİHİ VE KÜLTÜRÜ</vt:lpstr>
      <vt:lpstr>HİN 216 ORTAÇAĞ HİNDİSTAN TARİHİ VE KÜLTÜRÜ</vt:lpstr>
      <vt:lpstr>HİN 216 ORTAÇAĞ HİNDİSTAN TARİHİ VE KÜLTÜRÜ</vt:lpstr>
      <vt:lpstr>HİN 216 ORTAÇAĞ HİNDİSTAN TARİHİ VE KÜLTÜRÜ</vt:lpstr>
      <vt:lpstr>HİN 216 ORTAÇAĞ HİNDİSTAN TARİHİ VE KÜLTÜRÜ</vt:lpstr>
      <vt:lpstr>HİN 216 ORTAÇAĞ HİNDİSTAN TARİHİ VE KÜLTÜRÜ</vt:lpstr>
      <vt:lpstr>HİN 216 ORTAÇAĞ HİNDİSTAN TARİHİ VE KÜLTÜRÜ</vt:lpstr>
      <vt:lpstr>HİN 216 ORTAÇAĞ HİNDİSTAN TARİHİ VE KÜLTÜRÜ</vt:lpstr>
      <vt:lpstr>HİN 216 ORTAÇAĞ HİNDİSTAN TARİHİ VE KÜLTÜRÜ</vt:lpstr>
      <vt:lpstr>HİN 216 ORTAÇAĞ HİNDİSTAN TARİHİ VE KÜLTÜRÜ</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II. GENÇ AKADEMİSYENLER SEMPOZYUMU   GAZİ ÜNİVERSİTESİ, 24-25 Kasım 20114</dc:title>
  <dc:creator>Arş. Gör. Y.KAYALI</dc:creator>
  <cp:lastModifiedBy>Pc</cp:lastModifiedBy>
  <cp:revision>143</cp:revision>
  <dcterms:created xsi:type="dcterms:W3CDTF">2014-11-21T09:52:05Z</dcterms:created>
  <dcterms:modified xsi:type="dcterms:W3CDTF">2020-03-10T10:40:25Z</dcterms:modified>
</cp:coreProperties>
</file>