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7" r:id="rId2"/>
    <p:sldId id="258" r:id="rId3"/>
    <p:sldId id="262" r:id="rId4"/>
    <p:sldId id="264" r:id="rId5"/>
    <p:sldId id="265" r:id="rId6"/>
    <p:sldId id="268" r:id="rId7"/>
    <p:sldId id="273" r:id="rId8"/>
    <p:sldId id="274" r:id="rId9"/>
    <p:sldId id="278" r:id="rId10"/>
    <p:sldId id="280" r:id="rId11"/>
    <p:sldId id="281" r:id="rId12"/>
    <p:sldId id="282" r:id="rId13"/>
    <p:sldId id="488" r:id="rId14"/>
    <p:sldId id="292" r:id="rId15"/>
    <p:sldId id="293" r:id="rId16"/>
    <p:sldId id="294" r:id="rId17"/>
    <p:sldId id="297" r:id="rId18"/>
    <p:sldId id="298" r:id="rId19"/>
    <p:sldId id="300" r:id="rId20"/>
    <p:sldId id="302" r:id="rId21"/>
    <p:sldId id="303" r:id="rId22"/>
    <p:sldId id="305" r:id="rId23"/>
    <p:sldId id="306" r:id="rId24"/>
    <p:sldId id="308" r:id="rId25"/>
    <p:sldId id="310" r:id="rId26"/>
    <p:sldId id="311" r:id="rId27"/>
    <p:sldId id="312" r:id="rId28"/>
    <p:sldId id="315" r:id="rId29"/>
    <p:sldId id="316" r:id="rId30"/>
    <p:sldId id="318" r:id="rId31"/>
    <p:sldId id="320" r:id="rId32"/>
    <p:sldId id="325" r:id="rId33"/>
    <p:sldId id="328" r:id="rId34"/>
    <p:sldId id="331" r:id="rId35"/>
    <p:sldId id="337" r:id="rId36"/>
    <p:sldId id="343" r:id="rId37"/>
    <p:sldId id="348" r:id="rId38"/>
    <p:sldId id="354" r:id="rId39"/>
    <p:sldId id="356" r:id="rId40"/>
    <p:sldId id="358" r:id="rId41"/>
    <p:sldId id="363" r:id="rId42"/>
    <p:sldId id="365" r:id="rId43"/>
    <p:sldId id="366" r:id="rId44"/>
    <p:sldId id="368" r:id="rId45"/>
    <p:sldId id="372" r:id="rId46"/>
    <p:sldId id="373" r:id="rId47"/>
    <p:sldId id="375" r:id="rId48"/>
    <p:sldId id="381" r:id="rId49"/>
    <p:sldId id="383" r:id="rId50"/>
    <p:sldId id="385" r:id="rId51"/>
    <p:sldId id="386" r:id="rId52"/>
    <p:sldId id="396" r:id="rId53"/>
    <p:sldId id="398" r:id="rId54"/>
    <p:sldId id="401" r:id="rId55"/>
    <p:sldId id="403" r:id="rId56"/>
    <p:sldId id="404" r:id="rId57"/>
    <p:sldId id="414" r:id="rId58"/>
    <p:sldId id="424" r:id="rId59"/>
    <p:sldId id="433" r:id="rId60"/>
    <p:sldId id="435" r:id="rId61"/>
    <p:sldId id="443" r:id="rId62"/>
    <p:sldId id="444" r:id="rId63"/>
    <p:sldId id="447" r:id="rId64"/>
    <p:sldId id="448" r:id="rId6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84" d="100"/>
          <a:sy n="84" d="100"/>
        </p:scale>
        <p:origin x="638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DCF81-6E47-44CF-B27D-14E9A088DE7F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2D79F-A963-4C25-931B-79DE0CECA0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203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2093A4-B7D0-49C2-A2D5-78C37AFF29EB}" type="slidenum">
              <a:rPr lang="tr-TR" altLang="tr-TR"/>
              <a:pPr/>
              <a:t>1</a:t>
            </a:fld>
            <a:endParaRPr lang="tr-TR" altLang="tr-TR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06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0677FE-44F8-4211-9641-F60646547540}" type="slidenum">
              <a:rPr lang="tr-TR" altLang="tr-TR"/>
              <a:pPr/>
              <a:t>12</a:t>
            </a:fld>
            <a:endParaRPr lang="tr-TR" altLang="tr-TR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86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B8F7E6-7301-4D3D-8F86-6CF02D545319}" type="slidenum">
              <a:rPr lang="tr-TR" altLang="tr-TR"/>
              <a:pPr/>
              <a:t>14</a:t>
            </a:fld>
            <a:endParaRPr lang="tr-TR" altLang="tr-TR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3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E2F7D9-FB84-4E7E-953B-CCB47A2E4DD2}" type="slidenum">
              <a:rPr lang="tr-TR" altLang="tr-TR"/>
              <a:pPr/>
              <a:t>15</a:t>
            </a:fld>
            <a:endParaRPr lang="tr-TR" altLang="tr-TR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58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955F9B-F090-46A5-B82B-DF8ED37D6098}" type="slidenum">
              <a:rPr lang="tr-TR" altLang="tr-TR"/>
              <a:pPr/>
              <a:t>17</a:t>
            </a:fld>
            <a:endParaRPr lang="tr-TR" altLang="tr-TR"/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43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115DB4-72EA-4B7E-A630-3098FD9A8169}" type="slidenum">
              <a:rPr lang="tr-TR" altLang="tr-TR"/>
              <a:pPr/>
              <a:t>18</a:t>
            </a:fld>
            <a:endParaRPr lang="tr-TR" altLang="tr-TR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21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C4C597-EC07-471F-AF6E-AFC044AAAA54}" type="slidenum">
              <a:rPr lang="tr-TR" altLang="tr-TR"/>
              <a:pPr/>
              <a:t>20</a:t>
            </a:fld>
            <a:endParaRPr lang="tr-TR" altLang="tr-TR"/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983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8BA18A-FC69-48F4-A5BB-99F0E271CC7F}" type="slidenum">
              <a:rPr lang="tr-TR" altLang="tr-TR"/>
              <a:pPr/>
              <a:t>22</a:t>
            </a:fld>
            <a:endParaRPr lang="tr-TR" altLang="tr-TR"/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35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BF62E8-5B33-4187-BB37-5ACE7388062C}" type="slidenum">
              <a:rPr lang="tr-TR" altLang="tr-TR"/>
              <a:pPr/>
              <a:t>23</a:t>
            </a:fld>
            <a:endParaRPr lang="tr-TR" altLang="tr-TR"/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16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EF9046-8D4C-4418-B755-7B56D986A65C}" type="slidenum">
              <a:rPr lang="tr-TR" altLang="tr-TR"/>
              <a:pPr/>
              <a:t>24</a:t>
            </a:fld>
            <a:endParaRPr lang="tr-TR" altLang="tr-TR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85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302A83-D9B1-4332-A17D-FD70819A8F66}" type="slidenum">
              <a:rPr lang="tr-TR" altLang="tr-TR"/>
              <a:pPr/>
              <a:t>25</a:t>
            </a:fld>
            <a:endParaRPr lang="tr-TR" altLang="tr-TR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80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B1A14B-CABE-4DB3-80C2-E59CBCFC1E3C}" type="slidenum">
              <a:rPr lang="tr-TR" altLang="tr-TR"/>
              <a:pPr/>
              <a:t>2</a:t>
            </a:fld>
            <a:endParaRPr lang="tr-TR" altLang="tr-TR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39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FA1F80-4F1D-415D-92CE-139D4073244A}" type="slidenum">
              <a:rPr lang="tr-TR" altLang="tr-TR"/>
              <a:pPr/>
              <a:t>26</a:t>
            </a:fld>
            <a:endParaRPr lang="tr-TR" altLang="tr-TR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4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6891F4-D20F-4A82-A4FC-4F4D7D0827D8}" type="slidenum">
              <a:rPr lang="tr-TR" altLang="tr-TR"/>
              <a:pPr/>
              <a:t>27</a:t>
            </a:fld>
            <a:endParaRPr lang="tr-TR" altLang="tr-TR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836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572468-FF93-40B9-B10F-9F52C799C947}" type="slidenum">
              <a:rPr lang="tr-TR" altLang="tr-TR"/>
              <a:pPr/>
              <a:t>28</a:t>
            </a:fld>
            <a:endParaRPr lang="tr-TR" altLang="tr-TR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309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EE9916-D26E-4FF0-AC83-4CCBEB91046A}" type="slidenum">
              <a:rPr lang="tr-TR" altLang="tr-TR"/>
              <a:pPr/>
              <a:t>29</a:t>
            </a:fld>
            <a:endParaRPr lang="tr-TR" altLang="tr-TR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2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48F009-95BE-49ED-9965-9FCD992917EA}" type="slidenum">
              <a:rPr lang="tr-TR" altLang="tr-TR"/>
              <a:pPr/>
              <a:t>30</a:t>
            </a:fld>
            <a:endParaRPr lang="tr-TR" altLang="tr-TR"/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27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10B5B0-9C96-4E78-82DA-64ACD83941B7}" type="slidenum">
              <a:rPr lang="tr-TR" altLang="tr-TR"/>
              <a:pPr/>
              <a:t>32</a:t>
            </a:fld>
            <a:endParaRPr lang="tr-TR" altLang="tr-TR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21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634668-95DF-4515-B4D7-0CBF4E4A7D53}" type="slidenum">
              <a:rPr lang="tr-TR" altLang="tr-TR"/>
              <a:pPr/>
              <a:t>33</a:t>
            </a:fld>
            <a:endParaRPr lang="tr-TR" altLang="tr-TR"/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15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32C878-9ACA-4D6A-8FDE-32E8D2B36494}" type="slidenum">
              <a:rPr lang="tr-TR" altLang="tr-TR"/>
              <a:pPr/>
              <a:t>34</a:t>
            </a:fld>
            <a:endParaRPr lang="tr-TR" altLang="tr-TR"/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141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8334AD-C334-47AB-8BBB-B0230A55A7E8}" type="slidenum">
              <a:rPr lang="tr-TR" altLang="tr-TR"/>
              <a:pPr/>
              <a:t>35</a:t>
            </a:fld>
            <a:endParaRPr lang="tr-TR" altLang="tr-TR"/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175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67C78E-66C9-4B7E-8B58-7DF6029AF0DD}" type="slidenum">
              <a:rPr lang="tr-TR" altLang="tr-TR"/>
              <a:pPr/>
              <a:t>36</a:t>
            </a:fld>
            <a:endParaRPr lang="tr-TR" altLang="tr-TR"/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5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DCF467-607C-4E28-9D79-77B31A03B319}" type="slidenum">
              <a:rPr lang="tr-TR" altLang="tr-TR"/>
              <a:pPr/>
              <a:t>5</a:t>
            </a:fld>
            <a:endParaRPr lang="tr-TR" altLang="tr-TR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9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C15CF7-08B5-43BA-96D2-98C0F17ADFD8}" type="slidenum">
              <a:rPr lang="tr-TR" altLang="tr-TR"/>
              <a:pPr/>
              <a:t>38</a:t>
            </a:fld>
            <a:endParaRPr lang="tr-TR" altLang="tr-TR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81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75F8C3-7A14-49CA-8923-F4EC909D51BA}" type="slidenum">
              <a:rPr lang="tr-TR" altLang="tr-TR"/>
              <a:pPr/>
              <a:t>39</a:t>
            </a:fld>
            <a:endParaRPr lang="tr-TR" altLang="tr-TR"/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17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7EE5B3-E857-45F4-AD8A-789D9B374B6C}" type="slidenum">
              <a:rPr lang="tr-TR" altLang="tr-TR"/>
              <a:pPr/>
              <a:t>40</a:t>
            </a:fld>
            <a:endParaRPr lang="tr-TR" altLang="tr-TR"/>
          </a:p>
        </p:txBody>
      </p:sp>
      <p:sp>
        <p:nvSpPr>
          <p:cNvPr id="33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68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ED7A72-A235-4109-945C-878A70C3078F}" type="slidenum">
              <a:rPr lang="tr-TR" altLang="tr-TR"/>
              <a:pPr/>
              <a:t>45</a:t>
            </a:fld>
            <a:endParaRPr lang="tr-TR" altLang="tr-TR"/>
          </a:p>
        </p:txBody>
      </p:sp>
      <p:sp>
        <p:nvSpPr>
          <p:cNvPr id="33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02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248C34-2843-4479-9475-745582CC95B3}" type="slidenum">
              <a:rPr lang="tr-TR" altLang="tr-TR"/>
              <a:pPr/>
              <a:t>49</a:t>
            </a:fld>
            <a:endParaRPr lang="tr-TR" altLang="tr-TR"/>
          </a:p>
        </p:txBody>
      </p:sp>
      <p:sp>
        <p:nvSpPr>
          <p:cNvPr id="334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8078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6022EF-5F00-4954-9578-AB75A88483BD}" type="slidenum">
              <a:rPr lang="tr-TR" altLang="tr-TR"/>
              <a:pPr/>
              <a:t>61</a:t>
            </a:fld>
            <a:endParaRPr lang="tr-TR" altLang="tr-TR"/>
          </a:p>
        </p:txBody>
      </p:sp>
      <p:sp>
        <p:nvSpPr>
          <p:cNvPr id="338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901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396AEB-B12A-47A2-99A3-A4A80A11E60E}" type="slidenum">
              <a:rPr lang="tr-TR" altLang="tr-TR"/>
              <a:pPr/>
              <a:t>63</a:t>
            </a:fld>
            <a:endParaRPr lang="tr-TR" altLang="tr-TR"/>
          </a:p>
        </p:txBody>
      </p:sp>
      <p:sp>
        <p:nvSpPr>
          <p:cNvPr id="339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96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7184DB-59FA-4414-9BCF-157AFF21840F}" type="slidenum">
              <a:rPr lang="tr-TR" altLang="tr-TR"/>
              <a:pPr/>
              <a:t>6</a:t>
            </a:fld>
            <a:endParaRPr lang="tr-TR" altLang="tr-TR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671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1CA6E2-3505-4235-9BF7-175E63AD4575}" type="slidenum">
              <a:rPr lang="tr-TR" altLang="tr-TR"/>
              <a:pPr/>
              <a:t>7</a:t>
            </a:fld>
            <a:endParaRPr lang="tr-TR" altLang="tr-TR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BA98ED-F0D5-43FC-8187-D022FC75EF6B}" type="slidenum">
              <a:rPr lang="tr-TR" altLang="tr-TR"/>
              <a:pPr/>
              <a:t>8</a:t>
            </a:fld>
            <a:endParaRPr lang="tr-TR" altLang="tr-TR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6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F9EC82-31F0-46BB-BA73-80E61AA592CD}" type="slidenum">
              <a:rPr lang="tr-TR" altLang="tr-TR"/>
              <a:pPr/>
              <a:t>9</a:t>
            </a:fld>
            <a:endParaRPr lang="tr-TR" altLang="tr-TR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10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B8B126-D304-4559-84A5-8AF73512F6DF}" type="slidenum">
              <a:rPr lang="tr-TR" altLang="tr-TR"/>
              <a:pPr/>
              <a:t>10</a:t>
            </a:fld>
            <a:endParaRPr lang="tr-TR" altLang="tr-TR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99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F8B7D7-084E-44C0-820C-718C6CA83C01}" type="slidenum">
              <a:rPr lang="tr-TR" altLang="tr-TR"/>
              <a:pPr/>
              <a:t>11</a:t>
            </a:fld>
            <a:endParaRPr lang="tr-TR" altLang="tr-TR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9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406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369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092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13E45E-A7FC-4766-8FF3-6E80DE383FA2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69924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6297C-3661-4A71-84CF-59C3C34E4E5D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9599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Başlık, Metin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Grafik Yer Tutucusu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3D36F-C015-4B18-B5C6-8F9F19180F70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63912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041CA-A488-4949-8B4D-36F116B040A4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73819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911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281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949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355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290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477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68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368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08365-741F-40E1-ABEF-8CBD429430D6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0D598-95E2-4861-BB50-837509C4D44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709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istrator\Belgelerim\Video%20g&#246;r&#252;nt&#252;leri\cap6.mpg" TargetMode="Externa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istrator\Belgelerim\Video%20g&#246;r&#252;nt&#252;leri\cap2.mp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476250"/>
          </a:xfrm>
        </p:spPr>
        <p:txBody>
          <a:bodyPr/>
          <a:lstStyle/>
          <a:p>
            <a:pPr eaLnBrk="1" hangingPunct="1"/>
            <a:r>
              <a:rPr lang="tr-TR" altLang="tr-TR" sz="2800" b="1">
                <a:solidFill>
                  <a:schemeClr val="hlink"/>
                </a:solidFill>
                <a:latin typeface="Verdana" panose="020B0604030504040204" pitchFamily="34" charset="0"/>
              </a:rPr>
              <a:t>SÜT SIĞIRCILIĞI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2768" y="544104"/>
            <a:ext cx="4140200" cy="6381750"/>
          </a:xfrm>
        </p:spPr>
        <p:txBody>
          <a:bodyPr/>
          <a:lstStyle/>
          <a:p>
            <a:pPr marL="0" indent="0">
              <a:buNone/>
            </a:pPr>
            <a:r>
              <a:rPr lang="tr-TR" altLang="tr-TR" sz="2000" b="1" dirty="0">
                <a:latin typeface="Times New Roman" panose="02020603050405020304" pitchFamily="18" charset="0"/>
              </a:rPr>
              <a:t>Döl Verimi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b="1" dirty="0">
                <a:latin typeface="Times New Roman" panose="02020603050405020304" pitchFamily="18" charset="0"/>
              </a:rPr>
              <a:t>Düvelerin Bakımı ve Beslenmesi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b="1" dirty="0" err="1">
                <a:latin typeface="Times New Roman" panose="02020603050405020304" pitchFamily="18" charset="0"/>
              </a:rPr>
              <a:t>Puberta</a:t>
            </a:r>
            <a:endParaRPr lang="tr-TR" altLang="tr-TR" sz="2000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tr-TR" altLang="tr-TR" sz="2000" b="1" dirty="0">
                <a:latin typeface="Times New Roman" panose="02020603050405020304" pitchFamily="18" charset="0"/>
              </a:rPr>
              <a:t>İlk Kez Damızlıkta Kullanma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000" b="1" dirty="0">
                <a:latin typeface="Times New Roman" panose="02020603050405020304" pitchFamily="18" charset="0"/>
              </a:rPr>
              <a:t>   - Damızlıkların Seçimi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000" b="1" dirty="0">
                <a:latin typeface="Times New Roman" panose="02020603050405020304" pitchFamily="18" charset="0"/>
              </a:rPr>
              <a:t>   - Dişilerin Seçimi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000" b="1" dirty="0">
                <a:latin typeface="Times New Roman" panose="02020603050405020304" pitchFamily="18" charset="0"/>
              </a:rPr>
              <a:t>   - Erkeklerin Seçimi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b="1" dirty="0" err="1">
                <a:latin typeface="Times New Roman" panose="02020603050405020304" pitchFamily="18" charset="0"/>
              </a:rPr>
              <a:t>Östrus</a:t>
            </a:r>
            <a:r>
              <a:rPr lang="tr-TR" altLang="tr-TR" sz="2000" b="1" dirty="0">
                <a:latin typeface="Times New Roman" panose="02020603050405020304" pitchFamily="18" charset="0"/>
              </a:rPr>
              <a:t> ve Tohumlama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000" b="1" dirty="0">
                <a:latin typeface="Times New Roman" panose="02020603050405020304" pitchFamily="18" charset="0"/>
              </a:rPr>
              <a:t>   - Gebelik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sz="2000" b="1" dirty="0">
                <a:latin typeface="Times New Roman" panose="02020603050405020304" pitchFamily="18" charset="0"/>
              </a:rPr>
              <a:t>   - Doğum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b="1" dirty="0">
                <a:latin typeface="Times New Roman" panose="02020603050405020304" pitchFamily="18" charset="0"/>
              </a:rPr>
              <a:t>Buzağıların Bakımı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b="1" dirty="0">
                <a:latin typeface="Times New Roman" panose="02020603050405020304" pitchFamily="18" charset="0"/>
              </a:rPr>
              <a:t>Buzağıların Büyütülmesi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b="1" dirty="0">
                <a:latin typeface="Times New Roman" panose="02020603050405020304" pitchFamily="18" charset="0"/>
              </a:rPr>
              <a:t>Buzağılarda Görülen Yetiştirme Hastalıkları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sz="2000" b="1" dirty="0">
                <a:latin typeface="Times New Roman" panose="02020603050405020304" pitchFamily="18" charset="0"/>
              </a:rPr>
              <a:t>Buzağılara Uygulanan Teknik İşler</a:t>
            </a:r>
          </a:p>
        </p:txBody>
      </p:sp>
    </p:spTree>
    <p:extLst>
      <p:ext uri="{BB962C8B-B14F-4D97-AF65-F5344CB8AC3E}">
        <p14:creationId xmlns:p14="http://schemas.microsoft.com/office/powerpoint/2010/main" val="2012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56" y="1691640"/>
            <a:ext cx="50038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67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76" y="1302194"/>
            <a:ext cx="5651500" cy="3935413"/>
          </a:xfrm>
          <a:prstGeom prst="rect">
            <a:avLst/>
          </a:prstGeom>
          <a:noFill/>
          <a:ln w="9525">
            <a:pattFill prst="pct5">
              <a:fgClr>
                <a:schemeClr val="tx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Oval 11"/>
          <p:cNvSpPr>
            <a:spLocks noChangeArrowheads="1"/>
          </p:cNvSpPr>
          <p:nvPr/>
        </p:nvSpPr>
        <p:spPr bwMode="auto">
          <a:xfrm rot="-151567">
            <a:off x="3792539" y="2492375"/>
            <a:ext cx="719137" cy="4318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tr-TR" altLang="tr-TR"/>
          </a:p>
        </p:txBody>
      </p:sp>
      <p:pic>
        <p:nvPicPr>
          <p:cNvPr id="36868" name="Picture 12" descr="pedomet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3868" y="1483170"/>
            <a:ext cx="3492500" cy="3573462"/>
          </a:xfrm>
          <a:noFill/>
        </p:spPr>
      </p:pic>
      <p:sp>
        <p:nvSpPr>
          <p:cNvPr id="36869" name="Oval 15"/>
          <p:cNvSpPr>
            <a:spLocks noChangeArrowheads="1"/>
          </p:cNvSpPr>
          <p:nvPr/>
        </p:nvSpPr>
        <p:spPr bwMode="auto">
          <a:xfrm>
            <a:off x="10417113" y="3642043"/>
            <a:ext cx="649287" cy="576262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10251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Grp="1" noChangeAspect="1"/>
          </p:cNvGraphicFramePr>
          <p:nvPr>
            <p:ph/>
          </p:nvPr>
        </p:nvGraphicFramePr>
        <p:xfrm>
          <a:off x="3048001" y="1174750"/>
          <a:ext cx="6073775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Grafik" r:id="rId4" imgW="7620000" imgH="5084004" progId="MSGraph.Chart.8">
                  <p:embed followColorScheme="full"/>
                </p:oleObj>
              </mc:Choice>
              <mc:Fallback>
                <p:oleObj name="Grafik" r:id="rId4" imgW="7620000" imgH="508400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1174750"/>
                        <a:ext cx="6073775" cy="405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6"/>
          <p:cNvSpPr txBox="1">
            <a:spLocks noChangeArrowheads="1"/>
          </p:cNvSpPr>
          <p:nvPr/>
        </p:nvSpPr>
        <p:spPr bwMode="auto">
          <a:xfrm>
            <a:off x="4245864" y="4539552"/>
            <a:ext cx="254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dirty="0"/>
              <a:t>Buzağılama aralığı (ay)</a:t>
            </a:r>
          </a:p>
        </p:txBody>
      </p:sp>
      <p:sp>
        <p:nvSpPr>
          <p:cNvPr id="1028" name="Text Box 7"/>
          <p:cNvSpPr txBox="1">
            <a:spLocks noChangeArrowheads="1"/>
          </p:cNvSpPr>
          <p:nvPr/>
        </p:nvSpPr>
        <p:spPr bwMode="auto">
          <a:xfrm>
            <a:off x="1652016" y="809625"/>
            <a:ext cx="300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dirty="0"/>
              <a:t>İnek başına düşen kayıp ($)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279650" y="5373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1030" name="Text Box 10"/>
          <p:cNvSpPr txBox="1">
            <a:spLocks noChangeArrowheads="1"/>
          </p:cNvSpPr>
          <p:nvPr/>
        </p:nvSpPr>
        <p:spPr bwMode="auto">
          <a:xfrm>
            <a:off x="2351088" y="5589588"/>
            <a:ext cx="741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/>
              <a:t>Buzağılama aralığına bağlı inek başına meydana gelen ekonomik kayıp</a:t>
            </a:r>
          </a:p>
        </p:txBody>
      </p:sp>
    </p:spTree>
    <p:extLst>
      <p:ext uri="{BB962C8B-B14F-4D97-AF65-F5344CB8AC3E}">
        <p14:creationId xmlns:p14="http://schemas.microsoft.com/office/powerpoint/2010/main" val="24821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73152" y="146304"/>
            <a:ext cx="119786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FF0000"/>
                </a:solidFill>
              </a:rPr>
              <a:t>Tohumlama</a:t>
            </a:r>
          </a:p>
          <a:p>
            <a:endParaRPr lang="tr-TR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Tabii ve suni,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Ovulasyon</a:t>
            </a:r>
            <a:r>
              <a:rPr lang="tr-TR" dirty="0" smtClean="0"/>
              <a:t> </a:t>
            </a:r>
            <a:r>
              <a:rPr lang="tr-TR" dirty="0" err="1" smtClean="0"/>
              <a:t>östrusun</a:t>
            </a:r>
            <a:r>
              <a:rPr lang="tr-TR" dirty="0" smtClean="0"/>
              <a:t> bitiminden 10-12 saat sonra,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Tohumlama kızgınlığın sonuna doğru,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En yüksek gebelik oranı, </a:t>
            </a:r>
            <a:r>
              <a:rPr lang="tr-TR" dirty="0" err="1" smtClean="0"/>
              <a:t>östrusun</a:t>
            </a:r>
            <a:r>
              <a:rPr lang="tr-TR" dirty="0" smtClean="0"/>
              <a:t> son 10 saati ve </a:t>
            </a:r>
            <a:r>
              <a:rPr lang="tr-TR" dirty="0" err="1" smtClean="0"/>
              <a:t>östrus</a:t>
            </a:r>
            <a:r>
              <a:rPr lang="tr-TR" dirty="0" smtClean="0"/>
              <a:t> bitiminden</a:t>
            </a:r>
          </a:p>
          <a:p>
            <a:r>
              <a:rPr lang="tr-TR" dirty="0"/>
              <a:t> </a:t>
            </a:r>
            <a:r>
              <a:rPr lang="tr-TR" dirty="0" smtClean="0"/>
              <a:t>    sonraki ilk 6 saat aralığında yapılan tohumlamalardan elde edilmektedir.</a:t>
            </a:r>
          </a:p>
          <a:p>
            <a:endParaRPr lang="tr-TR" dirty="0"/>
          </a:p>
          <a:p>
            <a:endParaRPr lang="tr-TR" dirty="0" smtClean="0"/>
          </a:p>
          <a:p>
            <a:r>
              <a:rPr lang="tr-TR" b="1" dirty="0" err="1" smtClean="0">
                <a:solidFill>
                  <a:srgbClr val="FF0000"/>
                </a:solidFill>
              </a:rPr>
              <a:t>Östrusun</a:t>
            </a:r>
            <a:r>
              <a:rPr lang="tr-TR" b="1" dirty="0" smtClean="0">
                <a:solidFill>
                  <a:srgbClr val="FF0000"/>
                </a:solidFill>
              </a:rPr>
              <a:t> Tespitinde Dikkat Edilmesi Gereken Hususlar</a:t>
            </a:r>
          </a:p>
          <a:p>
            <a:endParaRPr lang="tr-TR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Östrusun</a:t>
            </a:r>
            <a:r>
              <a:rPr lang="tr-TR" dirty="0" smtClean="0"/>
              <a:t> gözlenmesinden ve kayıt edilmesinden bir kişi sorumlu,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Yemleme ve sağım dışında sürü günde 2-3 kez 0,5 saat süreyle gözlenmelidir.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Aşımlar yoğun olarak 18.00-06.00 saatleri arasında olduğu için sabah erken</a:t>
            </a:r>
          </a:p>
          <a:p>
            <a:r>
              <a:rPr lang="tr-TR" dirty="0"/>
              <a:t> </a:t>
            </a:r>
            <a:r>
              <a:rPr lang="tr-TR" dirty="0" smtClean="0"/>
              <a:t>    saatlerde ve akşama yakın inekler takip edilmelidir.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Kaygan, ıslak ve taşlı zeminlerde hayvanlar aşımda zorlanacağı için barınak</a:t>
            </a:r>
          </a:p>
          <a:p>
            <a:r>
              <a:rPr lang="tr-TR" dirty="0"/>
              <a:t> </a:t>
            </a:r>
            <a:r>
              <a:rPr lang="tr-TR" dirty="0" smtClean="0"/>
              <a:t>    zemininin düzgün olmasına dikkat edilmelidir.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290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5051" y="981076"/>
            <a:ext cx="4608513" cy="5492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b="1" dirty="0">
                <a:solidFill>
                  <a:srgbClr val="FF0000"/>
                </a:solidFill>
              </a:rPr>
              <a:t>IRK SEÇİMİ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844676"/>
            <a:ext cx="9144000" cy="5013325"/>
          </a:xfrm>
        </p:spPr>
        <p:txBody>
          <a:bodyPr/>
          <a:lstStyle/>
          <a:p>
            <a:pPr eaLnBrk="1" hangingPunct="1"/>
            <a:r>
              <a:rPr lang="tr-TR" altLang="tr-TR" sz="2000">
                <a:solidFill>
                  <a:srgbClr val="FF3300"/>
                </a:solidFill>
              </a:rPr>
              <a:t>Süt sığırcılığı yapan işletmelerde yüksek süt verimindeki devamlılık esastır.</a:t>
            </a:r>
          </a:p>
          <a:p>
            <a:pPr eaLnBrk="1" hangingPunct="1"/>
            <a:r>
              <a:rPr lang="tr-TR" altLang="tr-TR" sz="2000"/>
              <a:t>Bazı ülkelerde (İsrail) kısa zamanda (ömür) daha fazla verim elde edilmesi hedeflenir.</a:t>
            </a:r>
          </a:p>
          <a:p>
            <a:pPr eaLnBrk="1" hangingPunct="1"/>
            <a:r>
              <a:rPr lang="tr-TR" altLang="tr-TR" sz="2000">
                <a:solidFill>
                  <a:srgbClr val="FF3300"/>
                </a:solidFill>
              </a:rPr>
              <a:t>Irk seçiminde ihtiyaçlara ve amaçlara cevap verecek en iyisi bulunmaya çalışılır.</a:t>
            </a:r>
          </a:p>
          <a:p>
            <a:pPr eaLnBrk="1" hangingPunct="1"/>
            <a:r>
              <a:rPr lang="tr-TR" altLang="tr-TR" sz="2000"/>
              <a:t>Jerseyler Holştaynlara göre hem sıcağa daha dayanıklıdır, hem de otlama yeteneği daha iyidir.</a:t>
            </a:r>
          </a:p>
          <a:p>
            <a:pPr eaLnBrk="1" hangingPunct="1"/>
            <a:r>
              <a:rPr lang="tr-TR" altLang="tr-TR" sz="2000">
                <a:solidFill>
                  <a:srgbClr val="FF3300"/>
                </a:solidFill>
              </a:rPr>
              <a:t>Sıcak bölgeler ve ekstansif yetiştiricilik için Jerseyler daha uygundur.</a:t>
            </a:r>
          </a:p>
          <a:p>
            <a:pPr eaLnBrk="1" hangingPunct="1"/>
            <a:r>
              <a:rPr lang="tr-TR" altLang="tr-TR" sz="2000"/>
              <a:t>Entansif yetiştiricilik için Holştaynlar daha uygundur.</a:t>
            </a:r>
          </a:p>
          <a:p>
            <a:pPr eaLnBrk="1" hangingPunct="1"/>
            <a:r>
              <a:rPr lang="tr-TR" altLang="tr-TR" sz="2000">
                <a:solidFill>
                  <a:srgbClr val="FF3300"/>
                </a:solidFill>
              </a:rPr>
              <a:t>Hayvanların yeni çevre şartlarına uyması zaman alabilir.</a:t>
            </a:r>
          </a:p>
          <a:p>
            <a:pPr eaLnBrk="1" hangingPunct="1"/>
            <a:r>
              <a:rPr lang="tr-TR" altLang="tr-TR" sz="2000"/>
              <a:t>Bu nedenle benzer çevre şartlarına sahip yerlerden inek-düve alınmalıdır.</a:t>
            </a:r>
          </a:p>
          <a:p>
            <a:pPr eaLnBrk="1" hangingPunct="1"/>
            <a:endParaRPr lang="tr-TR" altLang="tr-TR" sz="2000"/>
          </a:p>
        </p:txBody>
      </p:sp>
    </p:spTree>
    <p:extLst>
      <p:ext uri="{BB962C8B-B14F-4D97-AF65-F5344CB8AC3E}">
        <p14:creationId xmlns:p14="http://schemas.microsoft.com/office/powerpoint/2010/main" val="3645749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/>
            <a:r>
              <a:rPr lang="tr-TR" altLang="tr-TR" sz="2000" dirty="0"/>
              <a:t>Sütçü ırk boğaların test edilmesindeki doğruluk ve etkinlik artmıştır.</a:t>
            </a:r>
          </a:p>
          <a:p>
            <a:pPr eaLnBrk="1" hangingPunct="1"/>
            <a:r>
              <a:rPr lang="tr-TR" altLang="tr-TR" sz="2000" dirty="0">
                <a:solidFill>
                  <a:srgbClr val="FF3300"/>
                </a:solidFill>
              </a:rPr>
              <a:t>Süt verimi yüksek çok sayıda kızı olan boğalar tohumlamada kullanılır.</a:t>
            </a:r>
          </a:p>
          <a:p>
            <a:pPr eaLnBrk="1" hangingPunct="1"/>
            <a:r>
              <a:rPr lang="tr-TR" altLang="tr-TR" sz="2000" dirty="0"/>
              <a:t>Boğanın ” </a:t>
            </a:r>
            <a:r>
              <a:rPr lang="tr-TR" altLang="tr-TR" sz="2000" dirty="0" err="1"/>
              <a:t>Predicted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Transmitting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Ability</a:t>
            </a:r>
            <a:r>
              <a:rPr lang="tr-TR" altLang="tr-TR" sz="2000" dirty="0"/>
              <a:t> (PTA)” hesaplanır (Verim, oran, </a:t>
            </a:r>
            <a:r>
              <a:rPr lang="tr-TR" altLang="tr-TR" sz="2000" dirty="0" err="1"/>
              <a:t>linear</a:t>
            </a:r>
            <a:r>
              <a:rPr lang="tr-TR" altLang="tr-TR" sz="2000" dirty="0"/>
              <a:t> tip).</a:t>
            </a:r>
          </a:p>
          <a:p>
            <a:pPr eaLnBrk="1" hangingPunct="1"/>
            <a:r>
              <a:rPr lang="tr-TR" altLang="tr-TR" sz="2000" dirty="0">
                <a:solidFill>
                  <a:srgbClr val="FF3300"/>
                </a:solidFill>
              </a:rPr>
              <a:t>Bu tahmin (PTA), boğa veya ineğin verim kabiliyetini yavrularına geçirebilme potansiyelidir.</a:t>
            </a:r>
          </a:p>
          <a:p>
            <a:pPr eaLnBrk="1" hangingPunct="1"/>
            <a:r>
              <a:rPr lang="tr-TR" altLang="tr-TR" sz="2000" dirty="0"/>
              <a:t>+ 1000 kg süt PTA değeri olan bir boğanın kızları, PTA + 0 süt değeri olan bir boğanın kızlarına göre 1000 kg daha fazla süt verdikleri anlamına gelir.</a:t>
            </a:r>
          </a:p>
          <a:p>
            <a:pPr eaLnBrk="1" hangingPunct="1"/>
            <a:r>
              <a:rPr lang="tr-TR" altLang="tr-TR" sz="2000" dirty="0">
                <a:solidFill>
                  <a:srgbClr val="FF3300"/>
                </a:solidFill>
              </a:rPr>
              <a:t>Güvenilirlik oranı (%); PTA değerinin isabetine işaret eder. Bu değer yüksek ise (%95 ve +) boğanın damızlık özelliklerini yavrularına geçirmesinde fazla değişiklik beklenmemelidir.</a:t>
            </a:r>
          </a:p>
          <a:p>
            <a:pPr eaLnBrk="1" hangingPunct="1"/>
            <a:r>
              <a:rPr lang="tr-TR" altLang="tr-TR" sz="2000" dirty="0"/>
              <a:t>Bazı ırklarda toplam performans değerini (TPI)  ölçen bir indeks kullanılmaktadır</a:t>
            </a:r>
            <a:r>
              <a:rPr lang="tr-TR" altLang="tr-TR" sz="2000" dirty="0" smtClean="0"/>
              <a:t>. Seçilen </a:t>
            </a:r>
            <a:r>
              <a:rPr lang="tr-TR" altLang="tr-TR" sz="2000" dirty="0"/>
              <a:t>boğalar yüksek PTA ve TPI değeri ile en azından %65’lik güvenilirliğe sahip olmalıdır.</a:t>
            </a:r>
          </a:p>
          <a:p>
            <a:pPr eaLnBrk="1" hangingPunct="1"/>
            <a:r>
              <a:rPr lang="tr-TR" altLang="tr-TR" sz="2000" dirty="0">
                <a:solidFill>
                  <a:srgbClr val="FF3300"/>
                </a:solidFill>
              </a:rPr>
              <a:t>Bu boğalar arasından buzağılama kolaylığı, meme puanı, ayak ve bacak puanı, </a:t>
            </a:r>
            <a:r>
              <a:rPr lang="tr-TR" altLang="tr-TR" sz="2000" dirty="0" err="1">
                <a:solidFill>
                  <a:srgbClr val="FF3300"/>
                </a:solidFill>
              </a:rPr>
              <a:t>linear</a:t>
            </a:r>
            <a:r>
              <a:rPr lang="tr-TR" altLang="tr-TR" sz="2000" dirty="0">
                <a:solidFill>
                  <a:srgbClr val="FF3300"/>
                </a:solidFill>
              </a:rPr>
              <a:t> tip puanları gibi bazı özelliklere göre son seçim yapılır.</a:t>
            </a:r>
          </a:p>
          <a:p>
            <a:pPr eaLnBrk="1" hangingPunct="1"/>
            <a:r>
              <a:rPr lang="tr-TR" altLang="tr-TR" sz="2000" dirty="0"/>
              <a:t>Kalıtsal karakterler bakımından da seçime tabi tutulmalıdır (Örneğin BLAD bakımından BLC=taşıyıcı; BLF=normal).   </a:t>
            </a:r>
          </a:p>
        </p:txBody>
      </p:sp>
    </p:spTree>
    <p:extLst>
      <p:ext uri="{BB962C8B-B14F-4D97-AF65-F5344CB8AC3E}">
        <p14:creationId xmlns:p14="http://schemas.microsoft.com/office/powerpoint/2010/main" val="228135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3736" y="404813"/>
            <a:ext cx="10037064" cy="5721350"/>
          </a:xfrm>
        </p:spPr>
        <p:txBody>
          <a:bodyPr>
            <a:normAutofit/>
          </a:bodyPr>
          <a:lstStyle/>
          <a:p>
            <a:pPr>
              <a:defRPr/>
            </a:pPr>
            <a:endParaRPr lang="tr-TR" sz="1800" dirty="0"/>
          </a:p>
          <a:p>
            <a:pPr>
              <a:buFontTx/>
              <a:buNone/>
              <a:defRPr/>
            </a:pPr>
            <a:r>
              <a:rPr lang="tr-TR" sz="1800" b="1" dirty="0"/>
              <a:t>	</a:t>
            </a:r>
            <a:r>
              <a:rPr lang="tr-TR" sz="2400" b="1" dirty="0">
                <a:solidFill>
                  <a:srgbClr val="FF0000"/>
                </a:solidFill>
              </a:rPr>
              <a:t>Cinsiyeti Belirlenmiş Sperma Kullanımı</a:t>
            </a:r>
            <a:endParaRPr lang="tr-TR" sz="24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tr-TR" sz="2000" dirty="0"/>
          </a:p>
          <a:p>
            <a:pPr algn="just">
              <a:defRPr/>
            </a:pPr>
            <a:r>
              <a:rPr lang="tr-TR" sz="2000" dirty="0" err="1"/>
              <a:t>Flow</a:t>
            </a:r>
            <a:r>
              <a:rPr lang="tr-TR" sz="2000" dirty="0"/>
              <a:t> </a:t>
            </a:r>
            <a:r>
              <a:rPr lang="tr-TR" sz="2000" dirty="0" err="1"/>
              <a:t>Sitometri</a:t>
            </a:r>
            <a:r>
              <a:rPr lang="tr-TR" sz="2000" dirty="0"/>
              <a:t> yöntemiyle X ve Y </a:t>
            </a:r>
            <a:r>
              <a:rPr lang="tr-TR" sz="2000" dirty="0" err="1"/>
              <a:t>koromozoma</a:t>
            </a:r>
            <a:r>
              <a:rPr lang="tr-TR" sz="2000" dirty="0"/>
              <a:t> sahip spermalar DNA miktarlarına göre ayrılmaktadır. Y kromozomu X kromozomundan % 3,8 daha az DNA içeriğine sahiptir. Bu metot ile yaklaşık % 90 doğruluk ile spermler erkek ve dişi olarak ayrılabilmektedir. </a:t>
            </a:r>
          </a:p>
          <a:p>
            <a:pPr>
              <a:defRPr/>
            </a:pPr>
            <a:endParaRPr lang="tr-TR" sz="2000" dirty="0"/>
          </a:p>
          <a:p>
            <a:pPr>
              <a:defRPr/>
            </a:pPr>
            <a:r>
              <a:rPr lang="tr-TR" sz="2000" dirty="0">
                <a:solidFill>
                  <a:srgbClr val="FF0000"/>
                </a:solidFill>
              </a:rPr>
              <a:t>Cinsiyeti belirlenmiş spermler her payette daha düşük yoğunluktadır (2 milyon). Geleneksel payetlerde ise 20 milyon sperm bulunur.</a:t>
            </a:r>
          </a:p>
          <a:p>
            <a:pPr>
              <a:buFontTx/>
              <a:buNone/>
              <a:defRPr/>
            </a:pPr>
            <a:endParaRPr lang="tr-TR" sz="2000" dirty="0"/>
          </a:p>
          <a:p>
            <a:pPr>
              <a:defRPr/>
            </a:pPr>
            <a:r>
              <a:rPr lang="tr-TR" sz="2000" dirty="0"/>
              <a:t>Aynı boğaya ait geleneksel sperma 10 dolar ise cinsiyeti belirlenmiş sperma 40 dolardır. </a:t>
            </a:r>
          </a:p>
          <a:p>
            <a:pPr>
              <a:buFontTx/>
              <a:buNone/>
              <a:defRPr/>
            </a:pPr>
            <a:endParaRPr lang="tr-TR" sz="2000" dirty="0"/>
          </a:p>
          <a:p>
            <a:pPr algn="just">
              <a:defRPr/>
            </a:pPr>
            <a:r>
              <a:rPr lang="tr-TR" sz="2000" dirty="0">
                <a:solidFill>
                  <a:srgbClr val="FF0000"/>
                </a:solidFill>
              </a:rPr>
              <a:t>Süt sığırcılığında cinsiyeti belirlenmiş sperma genellikle daha fazla dişi buzağı elde etmek için kullanılmaktadır. Böylelikle damızlık sürünün çoğaltılması daha hızlı olabilir, sürü içerisinde dişiler yönünden seleksiyon etkinliği artırılabilir.</a:t>
            </a:r>
            <a:endParaRPr lang="tr-TR" sz="2000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422783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7213" y="0"/>
            <a:ext cx="3313112" cy="4905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b="1" dirty="0">
                <a:solidFill>
                  <a:schemeClr val="accent2">
                    <a:lumMod val="50000"/>
                  </a:schemeClr>
                </a:solidFill>
              </a:rPr>
              <a:t>GEBELİK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549276"/>
            <a:ext cx="5364163" cy="5256213"/>
          </a:xfrm>
        </p:spPr>
        <p:txBody>
          <a:bodyPr/>
          <a:lstStyle/>
          <a:p>
            <a:pPr eaLnBrk="1" hangingPunct="1"/>
            <a:r>
              <a:rPr lang="tr-TR" altLang="tr-TR" sz="1800">
                <a:solidFill>
                  <a:srgbClr val="FF3300"/>
                </a:solidFill>
              </a:rPr>
              <a:t>Spermler yumurtayı Fallop tüpünün üst 1/3’ ünde karşılarlar. Spermin yumurtaya girmesiyle fertilizasyon olur. </a:t>
            </a:r>
          </a:p>
          <a:p>
            <a:pPr eaLnBrk="1" hangingPunct="1"/>
            <a:r>
              <a:rPr lang="tr-TR" altLang="tr-TR" sz="1800"/>
              <a:t>Fertilize olmuş ovum 35 günlük yaşa kadar serbest olarak yüzer.</a:t>
            </a:r>
          </a:p>
          <a:p>
            <a:pPr eaLnBrk="1" hangingPunct="1"/>
            <a:r>
              <a:rPr lang="tr-TR" altLang="tr-TR" sz="1800">
                <a:solidFill>
                  <a:srgbClr val="FF3300"/>
                </a:solidFill>
              </a:rPr>
              <a:t>Kızgınlıktan 21 gün sonra Östrus göstermeyenler gebe kabul edilir.</a:t>
            </a:r>
          </a:p>
          <a:p>
            <a:pPr eaLnBrk="1" hangingPunct="1"/>
            <a:r>
              <a:rPr lang="tr-TR" altLang="tr-TR" sz="1800"/>
              <a:t>Kesin gebelik teşhisi, tohumlamadan 21 gün sonra süt progesteron analizi ile, 17 gün sonra ultrason ile, tohumlamadan 40 gün sonra ise rektal palpasyon ile yapılabilir.</a:t>
            </a:r>
          </a:p>
          <a:p>
            <a:pPr eaLnBrk="1" hangingPunct="1"/>
            <a:r>
              <a:rPr lang="tr-TR" altLang="tr-TR" sz="1800">
                <a:solidFill>
                  <a:srgbClr val="FF3300"/>
                </a:solidFill>
              </a:rPr>
              <a:t>Gebelik sığırlarda ortalama 280 gün devam eder.</a:t>
            </a:r>
          </a:p>
          <a:p>
            <a:pPr eaLnBrk="1" hangingPunct="1"/>
            <a:r>
              <a:rPr lang="tr-TR" altLang="tr-TR" sz="1800"/>
              <a:t>Buzağılama tarihi, tohumlama tarihini gebelik süresi ilave edilerek  veya 10 gün ekleyip 3 ay geriye giderek tespit edilebilir. </a:t>
            </a:r>
          </a:p>
          <a:p>
            <a:pPr eaLnBrk="1" hangingPunct="1"/>
            <a:r>
              <a:rPr lang="tr-TR" altLang="tr-TR" sz="1800">
                <a:solidFill>
                  <a:srgbClr val="FF3300"/>
                </a:solidFill>
              </a:rPr>
              <a:t>Muhtemel doğum tarihini belirlemeye yönelik tablolar geliştirilmiştir.</a:t>
            </a:r>
          </a:p>
          <a:p>
            <a:pPr eaLnBrk="1" hangingPunct="1"/>
            <a:endParaRPr lang="tr-TR" altLang="tr-TR" sz="1800">
              <a:solidFill>
                <a:srgbClr val="FF3300"/>
              </a:solidFill>
            </a:endParaRPr>
          </a:p>
          <a:p>
            <a:pPr eaLnBrk="1" hangingPunct="1"/>
            <a:endParaRPr lang="tr-TR" altLang="tr-TR" sz="1800"/>
          </a:p>
        </p:txBody>
      </p:sp>
      <p:sp>
        <p:nvSpPr>
          <p:cNvPr id="50182" name="Text Box 7"/>
          <p:cNvSpPr txBox="1">
            <a:spLocks noChangeArrowheads="1"/>
          </p:cNvSpPr>
          <p:nvPr/>
        </p:nvSpPr>
        <p:spPr bwMode="auto">
          <a:xfrm>
            <a:off x="739140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354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3114" y="1"/>
            <a:ext cx="2160587" cy="549275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tr-TR" sz="2800" b="1" dirty="0">
                <a:solidFill>
                  <a:srgbClr val="FF0000"/>
                </a:solidFill>
              </a:rPr>
              <a:t>DOĞUM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832" y="495048"/>
            <a:ext cx="9144000" cy="6237287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tr-TR" sz="2000" dirty="0" smtClean="0"/>
              <a:t>Vulvadan </a:t>
            </a:r>
            <a:r>
              <a:rPr lang="tr-TR" altLang="tr-TR" sz="2000" dirty="0" err="1"/>
              <a:t>mukoz</a:t>
            </a:r>
            <a:r>
              <a:rPr lang="tr-TR" altLang="tr-TR" sz="2000" dirty="0"/>
              <a:t> akıntı gelmesi ve meme başlarının dolması doğumun çok yaklaştığını gösterir</a:t>
            </a:r>
            <a:r>
              <a:rPr lang="tr-TR" altLang="tr-TR" sz="2000" dirty="0" smtClean="0"/>
              <a:t>.</a:t>
            </a:r>
            <a:endParaRPr lang="tr-TR" altLang="tr-TR" sz="2000" dirty="0"/>
          </a:p>
          <a:p>
            <a:pPr eaLnBrk="1" hangingPunct="1"/>
            <a:r>
              <a:rPr lang="tr-TR" altLang="tr-TR" sz="2000" dirty="0" err="1"/>
              <a:t>Relaksin</a:t>
            </a:r>
            <a:r>
              <a:rPr lang="tr-TR" altLang="tr-TR" sz="2000" dirty="0"/>
              <a:t> hormonu </a:t>
            </a:r>
            <a:r>
              <a:rPr lang="tr-TR" altLang="tr-TR" sz="2000" dirty="0" err="1"/>
              <a:t>pelvisin</a:t>
            </a:r>
            <a:r>
              <a:rPr lang="tr-TR" altLang="tr-TR" sz="2000" dirty="0"/>
              <a:t> gevşemesini, Östrojen ise doğum kanalının açılmasını sağlar</a:t>
            </a:r>
            <a:r>
              <a:rPr lang="tr-TR" altLang="tr-TR" sz="2000" dirty="0" smtClean="0"/>
              <a:t>.</a:t>
            </a:r>
            <a:endParaRPr lang="tr-TR" altLang="tr-TR" sz="2000" dirty="0"/>
          </a:p>
          <a:p>
            <a:pPr eaLnBrk="1" hangingPunct="1"/>
            <a:r>
              <a:rPr lang="tr-TR" altLang="tr-TR" sz="2000" dirty="0" err="1"/>
              <a:t>Oksitosin</a:t>
            </a:r>
            <a:r>
              <a:rPr lang="tr-TR" altLang="tr-TR" sz="2000" dirty="0"/>
              <a:t> hormonu, doğum </a:t>
            </a:r>
            <a:r>
              <a:rPr lang="tr-TR" altLang="tr-TR" sz="2000" dirty="0" err="1"/>
              <a:t>kontraksiyonlarında</a:t>
            </a:r>
            <a:r>
              <a:rPr lang="tr-TR" altLang="tr-TR" sz="2000" dirty="0"/>
              <a:t> östrojen ile </a:t>
            </a:r>
            <a:r>
              <a:rPr lang="tr-TR" altLang="tr-TR" sz="2000" dirty="0" err="1"/>
              <a:t>sinerjik</a:t>
            </a:r>
            <a:r>
              <a:rPr lang="tr-TR" altLang="tr-TR" sz="2000" dirty="0"/>
              <a:t> etki yapar</a:t>
            </a:r>
            <a:r>
              <a:rPr lang="tr-TR" altLang="tr-TR" sz="2000" dirty="0" smtClean="0"/>
              <a:t>.</a:t>
            </a:r>
            <a:endParaRPr lang="tr-TR" altLang="tr-TR" sz="2000" dirty="0"/>
          </a:p>
          <a:p>
            <a:r>
              <a:rPr lang="tr-TR" altLang="tr-TR" sz="2000" dirty="0"/>
              <a:t>Doğum sancıları başlayan inek huzursuzlaşır, hareketlidir ve sürüden uzaklaşır, sık sık yatar ve kalkar</a:t>
            </a:r>
            <a:r>
              <a:rPr lang="tr-TR" altLang="tr-TR" sz="2000" dirty="0" smtClean="0"/>
              <a:t>. Normalde buzağı baş ön ayaklar arasında ve tırnaklar aşağıya bakar pozisyondadır.</a:t>
            </a:r>
          </a:p>
          <a:p>
            <a:r>
              <a:rPr lang="tr-TR" altLang="tr-TR" sz="2000" dirty="0" err="1" smtClean="0"/>
              <a:t>Kontraksiyonlar</a:t>
            </a:r>
            <a:r>
              <a:rPr lang="tr-TR" altLang="tr-TR" sz="2000" dirty="0" smtClean="0"/>
              <a:t> arttıkça şiddetle gerilen </a:t>
            </a:r>
            <a:r>
              <a:rPr lang="tr-TR" altLang="tr-TR" sz="2000" dirty="0" err="1" smtClean="0"/>
              <a:t>Chorion</a:t>
            </a:r>
            <a:r>
              <a:rPr lang="tr-TR" altLang="tr-TR" sz="2000" dirty="0" smtClean="0"/>
              <a:t> yırtılır ve </a:t>
            </a:r>
            <a:r>
              <a:rPr lang="tr-TR" altLang="tr-TR" sz="2000" dirty="0" err="1" smtClean="0"/>
              <a:t>serviks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uteri</a:t>
            </a:r>
            <a:r>
              <a:rPr lang="tr-TR" altLang="tr-TR" sz="2000" dirty="0" smtClean="0"/>
              <a:t> böylelikle açılmış olur. </a:t>
            </a:r>
          </a:p>
          <a:p>
            <a:r>
              <a:rPr lang="tr-TR" altLang="tr-TR" sz="2000" dirty="0" smtClean="0"/>
              <a:t>Sonra </a:t>
            </a:r>
            <a:r>
              <a:rPr lang="tr-TR" altLang="tr-TR" sz="2000" dirty="0" err="1" smtClean="0"/>
              <a:t>Allontois</a:t>
            </a:r>
            <a:r>
              <a:rPr lang="tr-TR" altLang="tr-TR" sz="2000" dirty="0" smtClean="0"/>
              <a:t>, </a:t>
            </a:r>
            <a:r>
              <a:rPr lang="tr-TR" altLang="tr-TR" sz="2000" dirty="0" err="1" smtClean="0"/>
              <a:t>serviks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uteriye</a:t>
            </a:r>
            <a:r>
              <a:rPr lang="tr-TR" altLang="tr-TR" sz="2000" dirty="0" smtClean="0"/>
              <a:t> girer, </a:t>
            </a:r>
            <a:r>
              <a:rPr lang="tr-TR" altLang="tr-TR" sz="2000" dirty="0" err="1" smtClean="0"/>
              <a:t>vaginaya</a:t>
            </a:r>
            <a:r>
              <a:rPr lang="tr-TR" altLang="tr-TR" sz="2000" dirty="0" smtClean="0"/>
              <a:t> doğru ilerler ve vulvadan sarkar. Buna 1.su kesesi adı verilir. Bu kese koyu mavimsi ayna parlaklığında olup idrar rengi ve kokusundadır. Görevi doğum yolunu genişletmektir.</a:t>
            </a:r>
          </a:p>
          <a:p>
            <a:r>
              <a:rPr lang="tr-TR" altLang="tr-TR" sz="2000" dirty="0" err="1" smtClean="0"/>
              <a:t>Uterus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kontraksiyonları</a:t>
            </a:r>
            <a:r>
              <a:rPr lang="tr-TR" altLang="tr-TR" sz="2000" dirty="0" smtClean="0"/>
              <a:t> ayakları </a:t>
            </a:r>
            <a:r>
              <a:rPr lang="tr-TR" altLang="tr-TR" sz="2000" dirty="0" err="1" smtClean="0"/>
              <a:t>plesantaya</a:t>
            </a:r>
            <a:r>
              <a:rPr lang="tr-TR" altLang="tr-TR" sz="2000" dirty="0" smtClean="0"/>
              <a:t> doğru iterek, </a:t>
            </a:r>
            <a:r>
              <a:rPr lang="tr-TR" altLang="tr-TR" sz="2000" dirty="0" err="1" smtClean="0"/>
              <a:t>Amnion</a:t>
            </a:r>
            <a:r>
              <a:rPr lang="tr-TR" altLang="tr-TR" sz="2000" dirty="0" smtClean="0"/>
              <a:t> kesesini (2. su kesesi) yırtar ve ön ayaklar ile baş vulvadan görülür.</a:t>
            </a:r>
          </a:p>
          <a:p>
            <a:r>
              <a:rPr lang="tr-TR" altLang="tr-TR" sz="2000" dirty="0" smtClean="0"/>
              <a:t>İneğin ıkınmalarına paralel olarak doğum 0,5 saat içinde tamamlanır.</a:t>
            </a:r>
            <a:endParaRPr lang="tr-TR" altLang="tr-TR" sz="2000" dirty="0"/>
          </a:p>
          <a:p>
            <a:pPr eaLnBrk="1" hangingPunct="1">
              <a:buFontTx/>
              <a:buNone/>
            </a:pPr>
            <a:endParaRPr lang="tr-TR" altLang="tr-TR" sz="2200" dirty="0"/>
          </a:p>
          <a:p>
            <a:pPr eaLnBrk="1" hangingPunct="1"/>
            <a:endParaRPr lang="tr-TR" altLang="tr-TR" sz="1800" dirty="0"/>
          </a:p>
        </p:txBody>
      </p:sp>
    </p:spTree>
    <p:extLst>
      <p:ext uri="{BB962C8B-B14F-4D97-AF65-F5344CB8AC3E}">
        <p14:creationId xmlns:p14="http://schemas.microsoft.com/office/powerpoint/2010/main" val="42364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Zootekni 1\Desktop\Mavi K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268413"/>
            <a:ext cx="51117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36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24" y="298832"/>
            <a:ext cx="11195304" cy="60928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tr-TR" sz="2200" dirty="0">
                <a:solidFill>
                  <a:srgbClr val="FF0000"/>
                </a:solidFill>
              </a:rPr>
              <a:t>Düvelerin Bakımı ve Beslenmesi</a:t>
            </a:r>
          </a:p>
          <a:p>
            <a:pPr eaLnBrk="1" hangingPunct="1">
              <a:defRPr/>
            </a:pPr>
            <a:r>
              <a:rPr lang="tr-TR" sz="2000" dirty="0" err="1" smtClean="0"/>
              <a:t>Buzağılık</a:t>
            </a:r>
            <a:r>
              <a:rPr lang="tr-TR" sz="2000" dirty="0" smtClean="0"/>
              <a:t> döneminden sonra ilk tohumlama yapılıncaya kadar beslemede aşırılığa kaçmamak gerekir. </a:t>
            </a:r>
          </a:p>
          <a:p>
            <a:pPr eaLnBrk="1" hangingPunct="1">
              <a:defRPr/>
            </a:pPr>
            <a:r>
              <a:rPr lang="tr-TR" sz="2000" dirty="0" smtClean="0"/>
              <a:t>Amaç</a:t>
            </a:r>
            <a:r>
              <a:rPr lang="tr-TR" sz="2000" dirty="0"/>
              <a:t>; İlk kez damızlıkta kullanmada ki gerekli canlı ağırlığa ulaştırmaktır.</a:t>
            </a:r>
          </a:p>
          <a:p>
            <a:pPr eaLnBrk="1" hangingPunct="1">
              <a:defRPr/>
            </a:pPr>
            <a:r>
              <a:rPr lang="tr-TR" sz="2000" dirty="0"/>
              <a:t>Dişi Buzağılar 4-6 aylık yaş arası </a:t>
            </a:r>
            <a:r>
              <a:rPr lang="tr-TR" sz="2000" dirty="0" err="1"/>
              <a:t>Brusella’ya</a:t>
            </a:r>
            <a:r>
              <a:rPr lang="tr-TR" sz="2000" dirty="0"/>
              <a:t> karşı aşılanmalıdır</a:t>
            </a:r>
            <a:r>
              <a:rPr lang="tr-TR" sz="2000" dirty="0" smtClean="0"/>
              <a:t>.</a:t>
            </a:r>
          </a:p>
          <a:p>
            <a:pPr marL="0" indent="0" eaLnBrk="1" hangingPunct="1">
              <a:buNone/>
              <a:defRPr/>
            </a:pPr>
            <a:endParaRPr lang="tr-TR" sz="2200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tr-TR" sz="2200" dirty="0" err="1" smtClean="0">
                <a:solidFill>
                  <a:srgbClr val="FF0000"/>
                </a:solidFill>
              </a:rPr>
              <a:t>Puberta</a:t>
            </a:r>
            <a:endParaRPr lang="tr-TR" sz="22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tr-TR" sz="2000" dirty="0" err="1"/>
              <a:t>Puberta</a:t>
            </a:r>
            <a:r>
              <a:rPr lang="tr-TR" sz="2000" dirty="0"/>
              <a:t>; erkek ve dişilerin dölleme ve döllenme yeteneğinde cinsiyet hücresi üretebildikleri en erken yaş olarak tanımlanır.  </a:t>
            </a:r>
          </a:p>
          <a:p>
            <a:pPr>
              <a:defRPr/>
            </a:pPr>
            <a:r>
              <a:rPr lang="tr-TR" sz="2000" dirty="0"/>
              <a:t>Kültür ırkı erkek ve dişiler yaklaşık 6 aylıkken </a:t>
            </a:r>
            <a:r>
              <a:rPr lang="tr-TR" sz="2000" dirty="0" err="1"/>
              <a:t>pubertaya</a:t>
            </a:r>
            <a:r>
              <a:rPr lang="tr-TR" sz="2000" dirty="0"/>
              <a:t> ulaşırlar.</a:t>
            </a:r>
          </a:p>
          <a:p>
            <a:pPr>
              <a:defRPr/>
            </a:pPr>
            <a:r>
              <a:rPr lang="tr-TR" sz="2000" dirty="0"/>
              <a:t>Bu nedenle 6 aylık yaştan önce erkek ve dişiler </a:t>
            </a:r>
            <a:r>
              <a:rPr lang="tr-TR" sz="2000" dirty="0" smtClean="0"/>
              <a:t>ayrılmalıdır.</a:t>
            </a:r>
          </a:p>
          <a:p>
            <a:pPr marL="0" indent="0">
              <a:buNone/>
              <a:defRPr/>
            </a:pPr>
            <a:endParaRPr lang="tr-TR" sz="2200" dirty="0" smtClean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tr-TR" sz="2200" dirty="0" smtClean="0">
                <a:solidFill>
                  <a:srgbClr val="FF0000"/>
                </a:solidFill>
              </a:rPr>
              <a:t>İlk </a:t>
            </a:r>
            <a:r>
              <a:rPr lang="tr-TR" sz="2200" dirty="0">
                <a:solidFill>
                  <a:srgbClr val="FF0000"/>
                </a:solidFill>
              </a:rPr>
              <a:t>Kez Damızlıkta </a:t>
            </a:r>
            <a:r>
              <a:rPr lang="tr-TR" sz="2200" dirty="0" smtClean="0">
                <a:solidFill>
                  <a:srgbClr val="FF0000"/>
                </a:solidFill>
              </a:rPr>
              <a:t>Kullanma</a:t>
            </a:r>
            <a:endParaRPr lang="tr-TR" sz="2000" dirty="0" smtClean="0"/>
          </a:p>
          <a:p>
            <a:pPr>
              <a:defRPr/>
            </a:pPr>
            <a:r>
              <a:rPr lang="tr-TR" sz="2000" dirty="0"/>
              <a:t>Sütçü ırk düvelerde ilk kez tohumlamada yaş ve beden gelişmesi dikkate alınmalıdır.</a:t>
            </a:r>
          </a:p>
          <a:p>
            <a:pPr>
              <a:defRPr/>
            </a:pPr>
            <a:r>
              <a:rPr lang="tr-TR" sz="2000" dirty="0"/>
              <a:t>Siyah Alaca ve Esmer gibi ırklar 15-16 aylık yaşta, 350 kg canlı ağırlığa ulaştığında tohumlanabilir.</a:t>
            </a:r>
          </a:p>
          <a:p>
            <a:pPr>
              <a:defRPr/>
            </a:pPr>
            <a:r>
              <a:rPr lang="tr-TR" sz="2000" dirty="0"/>
              <a:t>Jersey gibi ırklar ise 15 aylık yaşta ve 220-240 kg canlı ağırlıkta  tohumlanabilir. </a:t>
            </a:r>
          </a:p>
          <a:p>
            <a:pPr>
              <a:defRPr/>
            </a:pPr>
            <a:endParaRPr lang="tr-TR" sz="22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tr-TR" sz="22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tr-TR" sz="2200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6" name="cap6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765175"/>
            <a:ext cx="752475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97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8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58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75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875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Zootekni 1\Desktop\Baş geliş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971551"/>
            <a:ext cx="67564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7824789" y="5516564"/>
            <a:ext cx="16081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Normal Geliş</a:t>
            </a:r>
          </a:p>
        </p:txBody>
      </p:sp>
    </p:spTree>
    <p:extLst>
      <p:ext uri="{BB962C8B-B14F-4D97-AF65-F5344CB8AC3E}">
        <p14:creationId xmlns:p14="http://schemas.microsoft.com/office/powerpoint/2010/main" val="3766551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PICT046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0870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PICT046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114136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PICT046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833679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PICT047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51435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45053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688" y="878586"/>
            <a:ext cx="9144000" cy="6381750"/>
          </a:xfrm>
        </p:spPr>
        <p:txBody>
          <a:bodyPr/>
          <a:lstStyle/>
          <a:p>
            <a:pPr eaLnBrk="1" hangingPunct="1">
              <a:defRPr/>
            </a:pPr>
            <a:r>
              <a:rPr lang="tr-TR" sz="2200" dirty="0">
                <a:solidFill>
                  <a:srgbClr val="FF3300"/>
                </a:solidFill>
                <a:latin typeface="Times New Roman" pitchFamily="18" charset="0"/>
              </a:rPr>
              <a:t>Gerek olmadığı sürece doğuma müdahale edilmemelidir.</a:t>
            </a:r>
          </a:p>
          <a:p>
            <a:pPr eaLnBrk="1" hangingPunct="1">
              <a:defRPr/>
            </a:pPr>
            <a:r>
              <a:rPr lang="tr-TR" sz="2200" dirty="0">
                <a:latin typeface="Times New Roman" pitchFamily="18" charset="0"/>
              </a:rPr>
              <a:t>Düveler uygun yaş ve ağırlıkta ve aynı zamanda uygun boğa ile tohumlandığı takdirde güç doğum beklenmez.</a:t>
            </a:r>
          </a:p>
          <a:p>
            <a:pPr eaLnBrk="1" hangingPunct="1">
              <a:defRPr/>
            </a:pPr>
            <a:r>
              <a:rPr lang="tr-TR" sz="2200" dirty="0">
                <a:solidFill>
                  <a:srgbClr val="FF3300"/>
                </a:solidFill>
                <a:latin typeface="Times New Roman" pitchFamily="18" charset="0"/>
              </a:rPr>
              <a:t>Doğum sancıları başladıktan sonra 1-2 saat geçmiş ise problem olup olmadığına bakılarak müdahale edilebilir. </a:t>
            </a:r>
          </a:p>
          <a:p>
            <a:pPr eaLnBrk="1" hangingPunct="1">
              <a:defRPr/>
            </a:pPr>
            <a:r>
              <a:rPr lang="tr-TR" sz="2200" dirty="0">
                <a:latin typeface="Times New Roman" pitchFamily="18" charset="0"/>
              </a:rPr>
              <a:t>Anormal gelişler ve iri buzağılar güç doğuma neden olabilir</a:t>
            </a:r>
            <a:r>
              <a:rPr lang="tr-TR" sz="2200" dirty="0" smtClean="0">
                <a:latin typeface="Times New Roman" pitchFamily="18" charset="0"/>
              </a:rPr>
              <a:t>. Doğuma </a:t>
            </a:r>
            <a:r>
              <a:rPr lang="tr-TR" sz="2200" dirty="0">
                <a:latin typeface="Times New Roman" pitchFamily="18" charset="0"/>
              </a:rPr>
              <a:t>zamanında müdahale daha fazla yaşayan buzağı ve daha az </a:t>
            </a:r>
            <a:r>
              <a:rPr lang="tr-TR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obturator</a:t>
            </a:r>
            <a:r>
              <a:rPr lang="tr-TR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tr-TR" sz="22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paralizli</a:t>
            </a:r>
            <a:r>
              <a:rPr lang="tr-TR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tr-TR" sz="2200" dirty="0">
                <a:latin typeface="Times New Roman" pitchFamily="18" charset="0"/>
              </a:rPr>
              <a:t>inek demektir.</a:t>
            </a:r>
          </a:p>
          <a:p>
            <a:pPr eaLnBrk="1" hangingPunct="1">
              <a:defRPr/>
            </a:pPr>
            <a:r>
              <a:rPr lang="tr-TR" sz="2200" dirty="0">
                <a:solidFill>
                  <a:srgbClr val="FF3300"/>
                </a:solidFill>
                <a:latin typeface="Times New Roman" pitchFamily="18" charset="0"/>
              </a:rPr>
              <a:t>İneklerin çoğu doğumdan sonra 1-2 gün ayakları üzerine basmakta zorlanırlar, titreyerek durmaya çalışırlar, bazen ayağa kalkamazlar.</a:t>
            </a:r>
          </a:p>
          <a:p>
            <a:pPr eaLnBrk="1" hangingPunct="1">
              <a:defRPr/>
            </a:pPr>
            <a:endParaRPr lang="tr-TR" sz="20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1119062" y="280860"/>
            <a:ext cx="3381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800" b="1" dirty="0" smtClean="0">
                <a:solidFill>
                  <a:srgbClr val="FF0000"/>
                </a:solidFill>
              </a:rPr>
              <a:t>Doğuma Müdahale</a:t>
            </a:r>
            <a:endParaRPr lang="tr-TR" alt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PICT044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82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59151" y="1"/>
            <a:ext cx="5400675" cy="6207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4000" b="1"/>
              <a:t>Plasentanın Atılması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549276"/>
            <a:ext cx="9144000" cy="6308725"/>
          </a:xfrm>
        </p:spPr>
        <p:txBody>
          <a:bodyPr/>
          <a:lstStyle/>
          <a:p>
            <a:pPr eaLnBrk="1" hangingPunct="1">
              <a:defRPr/>
            </a:pPr>
            <a:r>
              <a:rPr lang="tr-TR" sz="2000" dirty="0">
                <a:solidFill>
                  <a:srgbClr val="FF3300"/>
                </a:solidFill>
              </a:rPr>
              <a:t>Doğumdan 2-6 saat sonra plasenta (son, eş, etene) kendiliğinden atılır. </a:t>
            </a:r>
          </a:p>
          <a:p>
            <a:pPr eaLnBrk="1" hangingPunct="1">
              <a:defRPr/>
            </a:pPr>
            <a:r>
              <a:rPr lang="tr-TR" sz="2000" dirty="0" err="1" smtClean="0"/>
              <a:t>Retentio</a:t>
            </a:r>
            <a:r>
              <a:rPr lang="tr-TR" sz="2000" dirty="0" smtClean="0"/>
              <a:t> </a:t>
            </a:r>
            <a:r>
              <a:rPr lang="tr-TR" sz="2000" dirty="0" err="1"/>
              <a:t>sekundinarum</a:t>
            </a:r>
            <a:r>
              <a:rPr lang="tr-TR" sz="2000" dirty="0"/>
              <a:t> ciddi enfeksiyonlara yol açarak süt veriminin düşmesine (%50), gebe kalmasının gecikmesine ve ineğin kısır kalmasına, tedavi edilmez ise ölümlere sebep olabilir</a:t>
            </a:r>
            <a:r>
              <a:rPr lang="tr-TR" sz="2000" dirty="0" smtClean="0"/>
              <a:t>.</a:t>
            </a:r>
          </a:p>
          <a:p>
            <a:pPr>
              <a:defRPr/>
            </a:pPr>
            <a:r>
              <a:rPr lang="tr-TR" sz="2000" dirty="0" err="1"/>
              <a:t>Retentio</a:t>
            </a:r>
            <a:r>
              <a:rPr lang="tr-TR" sz="2000" dirty="0"/>
              <a:t> </a:t>
            </a:r>
            <a:r>
              <a:rPr lang="tr-TR" sz="2000" dirty="0" err="1"/>
              <a:t>sekundinarum’lu</a:t>
            </a:r>
            <a:r>
              <a:rPr lang="tr-TR" sz="2000" dirty="0"/>
              <a:t> ineklerde </a:t>
            </a:r>
            <a:r>
              <a:rPr lang="tr-TR" sz="2000" dirty="0" err="1"/>
              <a:t>involusyon</a:t>
            </a:r>
            <a:r>
              <a:rPr lang="tr-TR" sz="2000" dirty="0"/>
              <a:t> gecikeceği için doğumdan sonraki 90.güne kadar tohumlanmamalıdır.</a:t>
            </a:r>
          </a:p>
          <a:p>
            <a:pPr eaLnBrk="1" hangingPunct="1">
              <a:defRPr/>
            </a:pPr>
            <a:endParaRPr lang="tr-TR" sz="2000" dirty="0"/>
          </a:p>
          <a:p>
            <a:pPr eaLnBrk="1" hangingPunct="1">
              <a:defRPr/>
            </a:pPr>
            <a:r>
              <a:rPr lang="tr-TR" sz="2000" b="1" dirty="0" err="1">
                <a:solidFill>
                  <a:schemeClr val="accent2">
                    <a:lumMod val="50000"/>
                  </a:schemeClr>
                </a:solidFill>
              </a:rPr>
              <a:t>Retentio</a:t>
            </a:r>
            <a:r>
              <a:rPr lang="tr-TR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2">
                    <a:lumMod val="50000"/>
                  </a:schemeClr>
                </a:solidFill>
              </a:rPr>
              <a:t>sekundinarum</a:t>
            </a:r>
            <a:r>
              <a:rPr lang="tr-TR" sz="2000" b="1" dirty="0">
                <a:solidFill>
                  <a:schemeClr val="accent2">
                    <a:lumMod val="50000"/>
                  </a:schemeClr>
                </a:solidFill>
              </a:rPr>
              <a:t> sebepleri;</a:t>
            </a:r>
          </a:p>
          <a:p>
            <a:pPr lvl="1" eaLnBrk="1" hangingPunct="1">
              <a:defRPr/>
            </a:pPr>
            <a:r>
              <a:rPr lang="tr-TR" sz="1800" dirty="0">
                <a:solidFill>
                  <a:srgbClr val="FF3300"/>
                </a:solidFill>
              </a:rPr>
              <a:t>Erken doğum ve ikiz gebelikler</a:t>
            </a:r>
          </a:p>
          <a:p>
            <a:pPr lvl="1" eaLnBrk="1" hangingPunct="1">
              <a:defRPr/>
            </a:pPr>
            <a:r>
              <a:rPr lang="tr-TR" sz="1800" dirty="0">
                <a:solidFill>
                  <a:srgbClr val="FF3300"/>
                </a:solidFill>
              </a:rPr>
              <a:t>Gebelik sırasındaki enfeksiyonlar (</a:t>
            </a:r>
            <a:r>
              <a:rPr lang="tr-TR" sz="1800" dirty="0" err="1">
                <a:solidFill>
                  <a:srgbClr val="FF3300"/>
                </a:solidFill>
              </a:rPr>
              <a:t>Brucella</a:t>
            </a:r>
            <a:r>
              <a:rPr lang="tr-TR" sz="1800" dirty="0">
                <a:solidFill>
                  <a:srgbClr val="FF3300"/>
                </a:solidFill>
              </a:rPr>
              <a:t>, </a:t>
            </a:r>
            <a:r>
              <a:rPr lang="tr-TR" sz="1800" dirty="0" err="1">
                <a:solidFill>
                  <a:srgbClr val="FF3300"/>
                </a:solidFill>
              </a:rPr>
              <a:t>Vibrio</a:t>
            </a:r>
            <a:r>
              <a:rPr lang="tr-TR" sz="1800" dirty="0">
                <a:solidFill>
                  <a:srgbClr val="FF3300"/>
                </a:solidFill>
              </a:rPr>
              <a:t> </a:t>
            </a:r>
            <a:r>
              <a:rPr lang="tr-TR" sz="1800" dirty="0" err="1">
                <a:solidFill>
                  <a:srgbClr val="FF3300"/>
                </a:solidFill>
              </a:rPr>
              <a:t>fetus</a:t>
            </a:r>
            <a:r>
              <a:rPr lang="tr-TR" sz="1800" dirty="0">
                <a:solidFill>
                  <a:srgbClr val="FF3300"/>
                </a:solidFill>
              </a:rPr>
              <a:t>, </a:t>
            </a:r>
            <a:r>
              <a:rPr lang="tr-TR" sz="1800" dirty="0" err="1">
                <a:solidFill>
                  <a:srgbClr val="FF3300"/>
                </a:solidFill>
              </a:rPr>
              <a:t>Tuberculosis</a:t>
            </a:r>
            <a:r>
              <a:rPr lang="tr-TR" sz="1800" dirty="0">
                <a:solidFill>
                  <a:srgbClr val="FF3300"/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tr-TR" sz="1800" dirty="0">
                <a:solidFill>
                  <a:srgbClr val="FF3300"/>
                </a:solidFill>
              </a:rPr>
              <a:t>Beslenmede dengesizlikler (Vitamin A, Selenyum yetersizliği)</a:t>
            </a:r>
          </a:p>
          <a:p>
            <a:pPr lvl="1" eaLnBrk="1" hangingPunct="1">
              <a:defRPr/>
            </a:pPr>
            <a:r>
              <a:rPr lang="tr-TR" sz="1800" dirty="0">
                <a:solidFill>
                  <a:srgbClr val="FF3300"/>
                </a:solidFill>
              </a:rPr>
              <a:t>Gebeliğin 5.ayından sonra gerçekleşen </a:t>
            </a:r>
            <a:r>
              <a:rPr lang="tr-TR" sz="1800" dirty="0" err="1">
                <a:solidFill>
                  <a:srgbClr val="FF3300"/>
                </a:solidFill>
              </a:rPr>
              <a:t>abortlar</a:t>
            </a:r>
            <a:endParaRPr lang="tr-TR" sz="1800" dirty="0">
              <a:solidFill>
                <a:srgbClr val="FF3300"/>
              </a:solidFill>
            </a:endParaRPr>
          </a:p>
          <a:p>
            <a:pPr lvl="1" eaLnBrk="1" hangingPunct="1">
              <a:defRPr/>
            </a:pPr>
            <a:r>
              <a:rPr lang="tr-TR" sz="1800" dirty="0" err="1">
                <a:solidFill>
                  <a:srgbClr val="FF3300"/>
                </a:solidFill>
              </a:rPr>
              <a:t>Progesteron</a:t>
            </a:r>
            <a:r>
              <a:rPr lang="tr-TR" sz="1800" dirty="0">
                <a:solidFill>
                  <a:srgbClr val="FF3300"/>
                </a:solidFill>
              </a:rPr>
              <a:t> hormonu yetersizliği,</a:t>
            </a:r>
          </a:p>
          <a:p>
            <a:pPr lvl="1" eaLnBrk="1" hangingPunct="1">
              <a:defRPr/>
            </a:pPr>
            <a:r>
              <a:rPr lang="tr-TR" sz="1800" dirty="0">
                <a:solidFill>
                  <a:srgbClr val="FF3300"/>
                </a:solidFill>
              </a:rPr>
              <a:t>Güç </a:t>
            </a:r>
            <a:r>
              <a:rPr lang="tr-TR" sz="1800" dirty="0" smtClean="0">
                <a:solidFill>
                  <a:srgbClr val="FF3300"/>
                </a:solidFill>
              </a:rPr>
              <a:t>doğumlar</a:t>
            </a:r>
            <a:endParaRPr lang="tr-TR" sz="1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04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PICT047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03190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302054"/>
              </p:ext>
            </p:extLst>
          </p:nvPr>
        </p:nvGraphicFramePr>
        <p:xfrm>
          <a:off x="928054" y="143194"/>
          <a:ext cx="7559675" cy="6434123"/>
        </p:xfrm>
        <a:graphic>
          <a:graphicData uri="http://schemas.openxmlformats.org/drawingml/2006/table">
            <a:tbl>
              <a:tblPr/>
              <a:tblGrid>
                <a:gridCol w="1557337"/>
                <a:gridCol w="1247775"/>
                <a:gridCol w="957263"/>
                <a:gridCol w="1592262"/>
                <a:gridCol w="1249363"/>
                <a:gridCol w="955675"/>
              </a:tblGrid>
              <a:tr h="243864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Göğüs Çevresinden Canlı Ağırlık Tahmini (Dişi)</a:t>
                      </a:r>
                      <a:endParaRPr kumimoji="0" lang="tr-T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Göğüs </a:t>
                      </a:r>
                      <a:b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Çevresi (cm) 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Canlı</a:t>
                      </a:r>
                      <a:b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Ağırlık (kg)</a:t>
                      </a:r>
                      <a:endParaRPr kumimoji="0" lang="tr-T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Göğüs </a:t>
                      </a:r>
                      <a:b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Çevresi (cm) </a:t>
                      </a:r>
                      <a:endParaRPr kumimoji="0" lang="tr-T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Canlı</a:t>
                      </a:r>
                      <a:b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Ağırlık (kg)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96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Holştayn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Jersey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Holştayn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Jersey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kumimoji="0" lang="tr-T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kumimoji="0" lang="tr-T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525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879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896</a:t>
                      </a:r>
                      <a:endParaRPr kumimoji="0" lang="tr-T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tr-T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088" marR="2908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642" name="Rectangle 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80656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0"/>
            <a:ext cx="8229600" cy="692150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b="1" dirty="0">
                <a:solidFill>
                  <a:schemeClr val="accent2">
                    <a:lumMod val="50000"/>
                  </a:schemeClr>
                </a:solidFill>
              </a:rPr>
              <a:t>BUZAĞILARIN BAKIMI VE BÜYÜTÜLMESİ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620714"/>
            <a:ext cx="9144000" cy="6237287"/>
          </a:xfrm>
        </p:spPr>
        <p:txBody>
          <a:bodyPr>
            <a:normAutofit/>
          </a:bodyPr>
          <a:lstStyle/>
          <a:p>
            <a:pPr eaLnBrk="1" hangingPunct="1"/>
            <a:endParaRPr lang="tr-TR" altLang="tr-TR" sz="2200" dirty="0" smtClean="0">
              <a:solidFill>
                <a:srgbClr val="FF3300"/>
              </a:solidFill>
            </a:endParaRPr>
          </a:p>
          <a:p>
            <a:r>
              <a:rPr lang="tr-TR" altLang="tr-TR" sz="2200" dirty="0" smtClean="0">
                <a:solidFill>
                  <a:srgbClr val="FF3300"/>
                </a:solidFill>
              </a:rPr>
              <a:t>Doğumda Bakım</a:t>
            </a:r>
          </a:p>
          <a:p>
            <a:r>
              <a:rPr lang="tr-TR" altLang="tr-TR" sz="2200" dirty="0" smtClean="0">
                <a:solidFill>
                  <a:srgbClr val="FF3300"/>
                </a:solidFill>
              </a:rPr>
              <a:t>Kolostrumla Besleme</a:t>
            </a:r>
          </a:p>
          <a:p>
            <a:r>
              <a:rPr lang="tr-TR" altLang="tr-TR" sz="2200" dirty="0" smtClean="0">
                <a:solidFill>
                  <a:srgbClr val="FF3300"/>
                </a:solidFill>
              </a:rPr>
              <a:t>Sütle Besleme</a:t>
            </a:r>
          </a:p>
          <a:p>
            <a:r>
              <a:rPr lang="tr-TR" altLang="tr-TR" sz="2200" dirty="0" smtClean="0">
                <a:solidFill>
                  <a:srgbClr val="FF3300"/>
                </a:solidFill>
              </a:rPr>
              <a:t>Sütle Beslemede Dikkat Edilecek Hususlar</a:t>
            </a:r>
          </a:p>
          <a:p>
            <a:r>
              <a:rPr lang="tr-TR" altLang="tr-TR" sz="2200" dirty="0" smtClean="0">
                <a:solidFill>
                  <a:srgbClr val="FF3300"/>
                </a:solidFill>
              </a:rPr>
              <a:t>Sütle Besleme Metotları</a:t>
            </a:r>
          </a:p>
          <a:p>
            <a:r>
              <a:rPr lang="tr-TR" altLang="tr-TR" sz="2200" dirty="0" smtClean="0">
                <a:solidFill>
                  <a:srgbClr val="FF3300"/>
                </a:solidFill>
              </a:rPr>
              <a:t>İkame Süt (Buzağı Maması, </a:t>
            </a:r>
            <a:r>
              <a:rPr lang="tr-TR" altLang="tr-TR" sz="2200" dirty="0" err="1" smtClean="0">
                <a:solidFill>
                  <a:srgbClr val="FF3300"/>
                </a:solidFill>
              </a:rPr>
              <a:t>Milk</a:t>
            </a:r>
            <a:r>
              <a:rPr lang="tr-TR" altLang="tr-TR" sz="2200" dirty="0" smtClean="0">
                <a:solidFill>
                  <a:srgbClr val="FF3300"/>
                </a:solidFill>
              </a:rPr>
              <a:t> </a:t>
            </a:r>
            <a:r>
              <a:rPr lang="tr-TR" altLang="tr-TR" sz="2200" dirty="0" err="1" smtClean="0">
                <a:solidFill>
                  <a:srgbClr val="FF3300"/>
                </a:solidFill>
              </a:rPr>
              <a:t>Replacer</a:t>
            </a:r>
            <a:endParaRPr lang="tr-TR" altLang="tr-TR" sz="2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50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Zootekni 1\Desktop\Çöple irkiltm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908050"/>
            <a:ext cx="7354888" cy="4895850"/>
          </a:xfrm>
          <a:noFill/>
        </p:spPr>
      </p:pic>
      <p:sp>
        <p:nvSpPr>
          <p:cNvPr id="5" name="4 Metin kutusu"/>
          <p:cNvSpPr txBox="1"/>
          <p:nvPr/>
        </p:nvSpPr>
        <p:spPr>
          <a:xfrm>
            <a:off x="3935413" y="5876926"/>
            <a:ext cx="3517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Solunumun Uyarılması</a:t>
            </a:r>
          </a:p>
        </p:txBody>
      </p:sp>
    </p:spTree>
    <p:extLst>
      <p:ext uri="{BB962C8B-B14F-4D97-AF65-F5344CB8AC3E}">
        <p14:creationId xmlns:p14="http://schemas.microsoft.com/office/powerpoint/2010/main" val="4154259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Image" r:id="rId4" imgW="9600000" imgH="7111111" progId="Photoshop.Image.7">
                  <p:embed/>
                </p:oleObj>
              </mc:Choice>
              <mc:Fallback>
                <p:oleObj name="Image" r:id="rId4" imgW="9600000" imgH="711111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7534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549275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sz="2400"/>
              <a:t>Doğumdan itibaren zamana bağlı olarak kolostrumun yapısındaki değişim</a:t>
            </a:r>
          </a:p>
        </p:txBody>
      </p:sp>
      <p:graphicFrame>
        <p:nvGraphicFramePr>
          <p:cNvPr id="100436" name="Group 84"/>
          <p:cNvGraphicFramePr>
            <a:graphicFrameLocks noGrp="1"/>
          </p:cNvGraphicFramePr>
          <p:nvPr>
            <p:ph idx="1"/>
          </p:nvPr>
        </p:nvGraphicFramePr>
        <p:xfrm>
          <a:off x="1774826" y="2133601"/>
          <a:ext cx="8424863" cy="2048220"/>
        </p:xfrm>
        <a:graphic>
          <a:graphicData uri="http://schemas.openxmlformats.org/drawingml/2006/table">
            <a:tbl>
              <a:tblPr/>
              <a:tblGrid>
                <a:gridCol w="1427163"/>
                <a:gridCol w="1141412"/>
                <a:gridCol w="1042988"/>
                <a:gridCol w="1243012"/>
                <a:gridCol w="1214438"/>
                <a:gridCol w="1150937"/>
                <a:gridCol w="1204913"/>
              </a:tblGrid>
              <a:tr h="365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Zaman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KM 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Yağ 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Protein 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Laktoz 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Kül 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Vit-A  I.U.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82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Doğum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 saat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24. saat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48. saat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5. gün</a:t>
                      </a:r>
                      <a:endParaRPr kumimoji="0" lang="tr-T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7.1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4.9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3.5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12 000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8 000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4 000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3 000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700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6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47625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tr-TR" altLang="tr-TR" sz="2400" b="1"/>
              <a:t>Etçi ırklarda buzağı 6 aylık yaşa kadar anasıyla beraberdir.</a:t>
            </a:r>
          </a:p>
        </p:txBody>
      </p:sp>
      <p:pic>
        <p:nvPicPr>
          <p:cNvPr id="83971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76251"/>
            <a:ext cx="9144000" cy="6399213"/>
          </a:xfrm>
          <a:noFill/>
        </p:spPr>
      </p:pic>
    </p:spTree>
    <p:extLst>
      <p:ext uri="{BB962C8B-B14F-4D97-AF65-F5344CB8AC3E}">
        <p14:creationId xmlns:p14="http://schemas.microsoft.com/office/powerpoint/2010/main" val="1330535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4" descr="buzağı emzirm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608" y="84963"/>
            <a:ext cx="6276453" cy="4121277"/>
          </a:xfrm>
          <a:noFill/>
        </p:spPr>
      </p:pic>
      <p:pic>
        <p:nvPicPr>
          <p:cNvPr id="4" name="Picture 4" descr="BUZAĞI SÜT KOVASI VE EMZİ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1888199"/>
            <a:ext cx="5375274" cy="4969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0264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68" y="182881"/>
            <a:ext cx="8229600" cy="549275"/>
          </a:xfrm>
        </p:spPr>
        <p:txBody>
          <a:bodyPr/>
          <a:lstStyle/>
          <a:p>
            <a:pPr eaLnBrk="1" hangingPunct="1"/>
            <a:r>
              <a:rPr lang="tr-TR" altLang="tr-TR" sz="3200" b="1" dirty="0">
                <a:solidFill>
                  <a:srgbClr val="FF3300"/>
                </a:solidFill>
              </a:rPr>
              <a:t>Buzağıların Sütten Kesilmesi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4968" y="631572"/>
            <a:ext cx="9144000" cy="6308725"/>
          </a:xfrm>
        </p:spPr>
        <p:txBody>
          <a:bodyPr/>
          <a:lstStyle/>
          <a:p>
            <a:pPr eaLnBrk="1" hangingPunct="1"/>
            <a:r>
              <a:rPr lang="tr-TR" altLang="tr-TR" sz="2600" dirty="0"/>
              <a:t>Buzağıların sütten kesilmesinde </a:t>
            </a:r>
            <a:r>
              <a:rPr lang="tr-TR" altLang="tr-TR" sz="2600" b="1" dirty="0"/>
              <a:t>yaş, günlük konsantre yem tüketimi veya canlı ağırlık</a:t>
            </a:r>
            <a:r>
              <a:rPr lang="tr-TR" altLang="tr-TR" sz="2600" dirty="0"/>
              <a:t> dikkate alınabilir.</a:t>
            </a:r>
          </a:p>
          <a:p>
            <a:pPr eaLnBrk="1" hangingPunct="1"/>
            <a:r>
              <a:rPr lang="tr-TR" altLang="tr-TR" sz="2600" dirty="0"/>
              <a:t>Buzağılar süt kesimine hazır olduklarında ancak sütten kesilebilir.</a:t>
            </a:r>
          </a:p>
          <a:p>
            <a:pPr eaLnBrk="1" hangingPunct="1"/>
            <a:r>
              <a:rPr lang="tr-TR" altLang="tr-TR" sz="2600" dirty="0" smtClean="0"/>
              <a:t>Sütten </a:t>
            </a:r>
            <a:r>
              <a:rPr lang="tr-TR" altLang="tr-TR" sz="2600" dirty="0"/>
              <a:t>kesilmeden önce buzağılar </a:t>
            </a:r>
            <a:r>
              <a:rPr lang="tr-TR" altLang="tr-TR" sz="2600" b="1" dirty="0" err="1"/>
              <a:t>ruminant</a:t>
            </a:r>
            <a:r>
              <a:rPr lang="tr-TR" altLang="tr-TR" sz="2600" dirty="0"/>
              <a:t> hale gelmelidir.</a:t>
            </a:r>
          </a:p>
          <a:p>
            <a:pPr eaLnBrk="1" hangingPunct="1"/>
            <a:r>
              <a:rPr lang="tr-TR" altLang="tr-TR" sz="2600" b="1" dirty="0"/>
              <a:t>3-4 haftalık yaşta</a:t>
            </a:r>
            <a:r>
              <a:rPr lang="tr-TR" altLang="tr-TR" sz="2600" dirty="0"/>
              <a:t> sütten kesmek için </a:t>
            </a:r>
            <a:r>
              <a:rPr lang="tr-TR" altLang="tr-TR" sz="2600" dirty="0" err="1"/>
              <a:t>management</a:t>
            </a:r>
            <a:r>
              <a:rPr lang="tr-TR" altLang="tr-TR" sz="2600" dirty="0"/>
              <a:t> şartlarının çok iyi olması gerekir</a:t>
            </a:r>
            <a:r>
              <a:rPr lang="tr-TR" altLang="tr-TR" sz="2600" dirty="0" smtClean="0"/>
              <a:t>.</a:t>
            </a:r>
          </a:p>
          <a:p>
            <a:r>
              <a:rPr lang="tr-TR" altLang="tr-TR" sz="2600" dirty="0" smtClean="0">
                <a:solidFill>
                  <a:srgbClr val="FF3300"/>
                </a:solidFill>
              </a:rPr>
              <a:t>Buzağıların Kesif Yemle beslenmesi</a:t>
            </a:r>
          </a:p>
          <a:p>
            <a:r>
              <a:rPr lang="tr-TR" altLang="tr-TR" sz="2600" dirty="0" smtClean="0">
                <a:solidFill>
                  <a:srgbClr val="FF3300"/>
                </a:solidFill>
              </a:rPr>
              <a:t>Sütten Kesimde Dikkat Edilecek Hususlar</a:t>
            </a:r>
          </a:p>
          <a:p>
            <a:r>
              <a:rPr lang="da-DK" altLang="tr-TR" sz="2600" dirty="0" smtClean="0">
                <a:solidFill>
                  <a:srgbClr val="FF3300"/>
                </a:solidFill>
              </a:rPr>
              <a:t>Sütten Kesme ve Kaba Yem</a:t>
            </a:r>
            <a:endParaRPr lang="tr-TR" altLang="tr-TR" sz="26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73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IMGP2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686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38295007"/>
              </p:ext>
            </p:extLst>
          </p:nvPr>
        </p:nvGraphicFramePr>
        <p:xfrm>
          <a:off x="5133975" y="2310512"/>
          <a:ext cx="7058025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Grafik" r:id="rId4" imgW="4257751" imgH="3124200" progId="Excel.Chart.8">
                  <p:embed/>
                </p:oleObj>
              </mc:Choice>
              <mc:Fallback>
                <p:oleObj name="Grafik" r:id="rId4" imgW="4257751" imgH="31242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975" y="2310512"/>
                        <a:ext cx="7058025" cy="490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6650864" y="1791400"/>
            <a:ext cx="4608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800" b="1" dirty="0"/>
              <a:t>Sığırlarda Büyüme Eğrisi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576072" y="530352"/>
            <a:ext cx="5396927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BUZAĞILARDA BÜYÜME VE GELİŞME</a:t>
            </a:r>
          </a:p>
          <a:p>
            <a:endParaRPr lang="tr-TR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00B0F0"/>
                </a:solidFill>
              </a:rPr>
              <a:t>Büyüme Dönemleri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00B0F0"/>
                </a:solidFill>
              </a:rPr>
              <a:t>Prenatal (Doğum Öncesi) Büyüme</a:t>
            </a:r>
          </a:p>
          <a:p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</a:rPr>
              <a:t>    </a:t>
            </a:r>
            <a:r>
              <a:rPr lang="tr-TR" sz="2400" b="1" dirty="0" smtClean="0"/>
              <a:t>Prenatal Büyümeyi Etkileyen Faktörler</a:t>
            </a:r>
          </a:p>
          <a:p>
            <a:r>
              <a:rPr lang="tr-TR" sz="2400" b="1" dirty="0" smtClean="0">
                <a:solidFill>
                  <a:srgbClr val="FF0000"/>
                </a:solidFill>
              </a:rPr>
              <a:t>	</a:t>
            </a:r>
            <a:r>
              <a:rPr lang="tr-TR" sz="2400" dirty="0" smtClean="0"/>
              <a:t>Irk </a:t>
            </a:r>
          </a:p>
          <a:p>
            <a:r>
              <a:rPr lang="tr-TR" sz="2400" dirty="0" smtClean="0"/>
              <a:t>	Cinsiyet</a:t>
            </a:r>
          </a:p>
          <a:p>
            <a:r>
              <a:rPr lang="tr-TR" sz="2400" dirty="0" smtClean="0"/>
              <a:t>	Ana Yaşı ve Buzağılama Sayısı</a:t>
            </a:r>
          </a:p>
          <a:p>
            <a:r>
              <a:rPr lang="tr-TR" sz="2400" dirty="0" smtClean="0"/>
              <a:t>	Doğum Tipi</a:t>
            </a:r>
          </a:p>
          <a:p>
            <a:r>
              <a:rPr lang="tr-TR" sz="2400" dirty="0" smtClean="0"/>
              <a:t>	Gebelik Süresi</a:t>
            </a:r>
          </a:p>
          <a:p>
            <a:r>
              <a:rPr lang="tr-TR" sz="2400" dirty="0" smtClean="0"/>
              <a:t>	Bakım ve Besleme</a:t>
            </a:r>
          </a:p>
          <a:p>
            <a:r>
              <a:rPr lang="tr-TR" sz="2400" dirty="0" smtClean="0"/>
              <a:t>	Ananın Beden Yapısı</a:t>
            </a:r>
          </a:p>
          <a:p>
            <a:endParaRPr lang="tr-TR" sz="2400" b="1" dirty="0">
              <a:solidFill>
                <a:srgbClr val="FF000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Post-</a:t>
            </a:r>
            <a:r>
              <a:rPr lang="tr-TR" sz="2400" b="1" dirty="0" err="1" smtClean="0">
                <a:solidFill>
                  <a:srgbClr val="00B0F0"/>
                </a:solidFill>
              </a:rPr>
              <a:t>natal</a:t>
            </a:r>
            <a:r>
              <a:rPr lang="tr-TR" sz="2400" b="1" dirty="0" smtClean="0">
                <a:solidFill>
                  <a:srgbClr val="00B0F0"/>
                </a:solidFill>
              </a:rPr>
              <a:t> (doğum sonrası) büyüme</a:t>
            </a:r>
          </a:p>
          <a:p>
            <a:endParaRPr lang="tr-TR" sz="2400" b="1" dirty="0" smtClean="0">
              <a:solidFill>
                <a:srgbClr val="FF0000"/>
              </a:solidFill>
            </a:endParaRPr>
          </a:p>
          <a:p>
            <a:endParaRPr lang="tr-TR" sz="2400" b="1" dirty="0" smtClean="0">
              <a:solidFill>
                <a:srgbClr val="FF0000"/>
              </a:solidFill>
            </a:endParaRPr>
          </a:p>
          <a:p>
            <a:endParaRPr lang="tr-TR" sz="2400" b="1" dirty="0" smtClean="0">
              <a:solidFill>
                <a:srgbClr val="FF0000"/>
              </a:solidFill>
            </a:endParaRPr>
          </a:p>
          <a:p>
            <a:endParaRPr lang="tr-TR" sz="2400" b="1" dirty="0" smtClean="0">
              <a:solidFill>
                <a:srgbClr val="FF0000"/>
              </a:solidFill>
            </a:endParaRPr>
          </a:p>
          <a:p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56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3"/>
          <p:cNvGraphicFramePr>
            <a:graphicFrameLocks noGrp="1" noChangeAspect="1"/>
          </p:cNvGraphicFramePr>
          <p:nvPr>
            <p:ph/>
          </p:nvPr>
        </p:nvGraphicFramePr>
        <p:xfrm>
          <a:off x="3935414" y="836614"/>
          <a:ext cx="4384675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Grafik" r:id="rId4" imgW="2686202" imgH="3600602" progId="Excel.Chart.8">
                  <p:embed/>
                </p:oleObj>
              </mc:Choice>
              <mc:Fallback>
                <p:oleObj name="Grafik" r:id="rId4" imgW="2686202" imgH="36006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4" y="836614"/>
                        <a:ext cx="4384675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25"/>
          <p:cNvSpPr txBox="1">
            <a:spLocks noChangeArrowheads="1"/>
          </p:cNvSpPr>
          <p:nvPr/>
        </p:nvSpPr>
        <p:spPr bwMode="auto">
          <a:xfrm>
            <a:off x="8472489" y="6021389"/>
            <a:ext cx="1062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000" b="1"/>
              <a:t>Ay</a:t>
            </a:r>
          </a:p>
        </p:txBody>
      </p:sp>
      <p:sp>
        <p:nvSpPr>
          <p:cNvPr id="6148" name="Text Box 26"/>
          <p:cNvSpPr txBox="1">
            <a:spLocks noChangeArrowheads="1"/>
          </p:cNvSpPr>
          <p:nvPr/>
        </p:nvSpPr>
        <p:spPr bwMode="auto">
          <a:xfrm>
            <a:off x="2208214" y="1628776"/>
            <a:ext cx="1508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000" b="1"/>
              <a:t>Ağırlık (kg)</a:t>
            </a:r>
          </a:p>
        </p:txBody>
      </p:sp>
      <p:sp>
        <p:nvSpPr>
          <p:cNvPr id="6149" name="Text Box 27"/>
          <p:cNvSpPr txBox="1">
            <a:spLocks noChangeArrowheads="1"/>
          </p:cNvSpPr>
          <p:nvPr/>
        </p:nvSpPr>
        <p:spPr bwMode="auto">
          <a:xfrm>
            <a:off x="3143250" y="404813"/>
            <a:ext cx="5975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800" b="1">
                <a:solidFill>
                  <a:srgbClr val="FF3300"/>
                </a:solidFill>
              </a:rPr>
              <a:t>Sığırda İntra Uterin Büyüme Eğrisi</a:t>
            </a:r>
          </a:p>
        </p:txBody>
      </p:sp>
    </p:spTree>
    <p:extLst>
      <p:ext uri="{BB962C8B-B14F-4D97-AF65-F5344CB8AC3E}">
        <p14:creationId xmlns:p14="http://schemas.microsoft.com/office/powerpoint/2010/main" val="413539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1"/>
          <p:cNvSpPr>
            <a:spLocks noChangeShapeType="1"/>
          </p:cNvSpPr>
          <p:nvPr/>
        </p:nvSpPr>
        <p:spPr bwMode="auto">
          <a:xfrm flipV="1">
            <a:off x="1524001" y="4724400"/>
            <a:ext cx="6156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cxnSp>
        <p:nvCxnSpPr>
          <p:cNvPr id="19459" name="AutoShape 2"/>
          <p:cNvCxnSpPr>
            <a:cxnSpLocks noChangeShapeType="1"/>
          </p:cNvCxnSpPr>
          <p:nvPr/>
        </p:nvCxnSpPr>
        <p:spPr bwMode="auto">
          <a:xfrm>
            <a:off x="1728788" y="587375"/>
            <a:ext cx="0" cy="400050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0" name="AutoShape 3"/>
          <p:cNvCxnSpPr>
            <a:cxnSpLocks noChangeShapeType="1"/>
          </p:cNvCxnSpPr>
          <p:nvPr/>
        </p:nvCxnSpPr>
        <p:spPr bwMode="auto">
          <a:xfrm>
            <a:off x="1703388" y="4149725"/>
            <a:ext cx="0" cy="400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1" name="AutoShape 4"/>
          <p:cNvCxnSpPr>
            <a:cxnSpLocks noChangeShapeType="1"/>
          </p:cNvCxnSpPr>
          <p:nvPr/>
        </p:nvCxnSpPr>
        <p:spPr bwMode="auto">
          <a:xfrm>
            <a:off x="2495550" y="4076700"/>
            <a:ext cx="0" cy="400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2" name="AutoShape 5"/>
          <p:cNvCxnSpPr>
            <a:cxnSpLocks noChangeShapeType="1"/>
          </p:cNvCxnSpPr>
          <p:nvPr/>
        </p:nvCxnSpPr>
        <p:spPr bwMode="auto">
          <a:xfrm>
            <a:off x="3503613" y="4076700"/>
            <a:ext cx="0" cy="400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3" name="AutoShape 6"/>
          <p:cNvCxnSpPr>
            <a:cxnSpLocks noChangeShapeType="1"/>
          </p:cNvCxnSpPr>
          <p:nvPr/>
        </p:nvCxnSpPr>
        <p:spPr bwMode="auto">
          <a:xfrm>
            <a:off x="4727575" y="4221163"/>
            <a:ext cx="0" cy="400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4" name="AutoShape 7"/>
          <p:cNvCxnSpPr>
            <a:cxnSpLocks noChangeShapeType="1"/>
          </p:cNvCxnSpPr>
          <p:nvPr/>
        </p:nvCxnSpPr>
        <p:spPr bwMode="auto">
          <a:xfrm>
            <a:off x="6600825" y="4221163"/>
            <a:ext cx="0" cy="400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1498029" y="2734469"/>
            <a:ext cx="75707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b="1" dirty="0">
                <a:cs typeface="Times New Roman" panose="02020603050405020304" pitchFamily="18" charset="0"/>
              </a:rPr>
              <a:t>								</a:t>
            </a:r>
            <a:endParaRPr lang="tr-TR" altLang="tr-TR" sz="800" dirty="0"/>
          </a:p>
          <a:p>
            <a:r>
              <a:rPr lang="tr-TR" altLang="tr-TR" sz="1200" b="1" dirty="0">
                <a:cs typeface="Times New Roman" panose="02020603050405020304" pitchFamily="18" charset="0"/>
              </a:rPr>
              <a:t>Doğum      Süt               </a:t>
            </a:r>
            <a:r>
              <a:rPr lang="tr-TR" altLang="tr-TR" sz="1200" b="1" dirty="0" err="1">
                <a:cs typeface="Times New Roman" panose="02020603050405020304" pitchFamily="18" charset="0"/>
              </a:rPr>
              <a:t>Puberta</a:t>
            </a:r>
            <a:r>
              <a:rPr lang="tr-TR" altLang="tr-TR" sz="1200" b="1" dirty="0">
                <a:cs typeface="Times New Roman" panose="02020603050405020304" pitchFamily="18" charset="0"/>
              </a:rPr>
              <a:t>                 İlk kez 		İlkine Buzağılama</a:t>
            </a:r>
            <a:endParaRPr lang="tr-TR" altLang="tr-TR" sz="800" dirty="0"/>
          </a:p>
          <a:p>
            <a:r>
              <a:rPr lang="tr-TR" altLang="tr-TR" sz="1200" b="1" dirty="0">
                <a:cs typeface="Times New Roman" panose="02020603050405020304" pitchFamily="18" charset="0"/>
              </a:rPr>
              <a:t>Ağırlığı    Kesimi           </a:t>
            </a:r>
            <a:r>
              <a:rPr lang="tr-TR" altLang="tr-TR" sz="1000" b="1" dirty="0">
                <a:cs typeface="Times New Roman" panose="02020603050405020304" pitchFamily="18" charset="0"/>
              </a:rPr>
              <a:t>( 250 kg)</a:t>
            </a:r>
            <a:r>
              <a:rPr lang="tr-TR" altLang="tr-TR" sz="1200" b="1" dirty="0">
                <a:cs typeface="Times New Roman" panose="02020603050405020304" pitchFamily="18" charset="0"/>
              </a:rPr>
              <a:t>              Tohumlama                            </a:t>
            </a:r>
            <a:r>
              <a:rPr lang="tr-TR" altLang="tr-TR" sz="1000" b="1" dirty="0">
                <a:cs typeface="Times New Roman" panose="02020603050405020304" pitchFamily="18" charset="0"/>
              </a:rPr>
              <a:t>(500-550 kg)</a:t>
            </a:r>
            <a:endParaRPr lang="tr-TR" altLang="tr-TR" sz="800" dirty="0"/>
          </a:p>
          <a:p>
            <a:r>
              <a:rPr lang="tr-TR" altLang="tr-TR" sz="1200" b="1" dirty="0">
                <a:cs typeface="Times New Roman" panose="02020603050405020304" pitchFamily="18" charset="0"/>
              </a:rPr>
              <a:t> </a:t>
            </a:r>
            <a:r>
              <a:rPr lang="tr-TR" altLang="tr-TR" sz="1000" b="1" dirty="0">
                <a:cs typeface="Times New Roman" panose="02020603050405020304" pitchFamily="18" charset="0"/>
              </a:rPr>
              <a:t>(40 kg)</a:t>
            </a:r>
            <a:r>
              <a:rPr lang="tr-TR" altLang="tr-TR" sz="1200" b="1" dirty="0">
                <a:cs typeface="Times New Roman" panose="02020603050405020304" pitchFamily="18" charset="0"/>
              </a:rPr>
              <a:t>     </a:t>
            </a:r>
            <a:r>
              <a:rPr lang="tr-TR" altLang="tr-TR" sz="1000" b="1" dirty="0">
                <a:cs typeface="Times New Roman" panose="02020603050405020304" pitchFamily="18" charset="0"/>
              </a:rPr>
              <a:t> (80 kg) </a:t>
            </a:r>
            <a:r>
              <a:rPr lang="tr-TR" altLang="tr-TR" sz="1200" b="1" dirty="0">
                <a:cs typeface="Times New Roman" panose="02020603050405020304" pitchFamily="18" charset="0"/>
              </a:rPr>
              <a:t>                                       Gebelik</a:t>
            </a:r>
            <a:endParaRPr lang="tr-TR" altLang="tr-TR" sz="800" dirty="0"/>
          </a:p>
          <a:p>
            <a:r>
              <a:rPr lang="tr-TR" altLang="tr-TR" sz="1200" b="1" dirty="0">
                <a:cs typeface="Times New Roman" panose="02020603050405020304" pitchFamily="18" charset="0"/>
              </a:rPr>
              <a:t>  </a:t>
            </a:r>
            <a:r>
              <a:rPr lang="tr-TR" altLang="tr-TR" sz="1000" b="1" dirty="0">
                <a:cs typeface="Times New Roman" panose="02020603050405020304" pitchFamily="18" charset="0"/>
              </a:rPr>
              <a:t>			      (350 kg)</a:t>
            </a:r>
            <a:endParaRPr lang="tr-TR" altLang="tr-TR" sz="1000" dirty="0"/>
          </a:p>
          <a:p>
            <a:endParaRPr lang="tr-TR" altLang="tr-TR" dirty="0"/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1524001" y="4224893"/>
            <a:ext cx="38779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r-TR" altLang="tr-TR" sz="1200" b="1" dirty="0">
                <a:cs typeface="Times New Roman" panose="02020603050405020304" pitchFamily="18" charset="0"/>
              </a:rPr>
              <a:t>                                    		</a:t>
            </a:r>
            <a:endParaRPr lang="tr-TR" altLang="tr-TR" sz="800" dirty="0"/>
          </a:p>
          <a:p>
            <a:r>
              <a:rPr lang="tr-TR" altLang="tr-TR" sz="1200" b="1" dirty="0">
                <a:cs typeface="Times New Roman" panose="02020603050405020304" pitchFamily="18" charset="0"/>
              </a:rPr>
              <a:t>		</a:t>
            </a:r>
            <a:endParaRPr lang="tr-TR" altLang="tr-TR" sz="800" dirty="0"/>
          </a:p>
          <a:p>
            <a:endParaRPr lang="tr-TR" altLang="tr-TR" dirty="0"/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1498029" y="4529228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tr-TR" altLang="tr-TR" sz="1200" b="1" dirty="0">
                <a:cs typeface="Times New Roman" panose="02020603050405020304" pitchFamily="18" charset="0"/>
              </a:rPr>
              <a:t>  		  </a:t>
            </a:r>
            <a:endParaRPr lang="tr-TR" altLang="tr-TR" sz="800" dirty="0"/>
          </a:p>
          <a:p>
            <a:pPr algn="just"/>
            <a:r>
              <a:rPr lang="tr-TR" altLang="tr-TR" sz="1200" b="1" dirty="0">
                <a:cs typeface="Times New Roman" panose="02020603050405020304" pitchFamily="18" charset="0"/>
              </a:rPr>
              <a:t> </a:t>
            </a:r>
            <a:r>
              <a:rPr lang="tr-TR" altLang="tr-TR" sz="1200" b="1" dirty="0" smtClean="0">
                <a:cs typeface="Times New Roman" panose="02020603050405020304" pitchFamily="18" charset="0"/>
              </a:rPr>
              <a:t> 1                3                 </a:t>
            </a:r>
            <a:r>
              <a:rPr lang="tr-TR" altLang="tr-TR" sz="1200" b="1" dirty="0">
                <a:cs typeface="Times New Roman" panose="02020603050405020304" pitchFamily="18" charset="0"/>
              </a:rPr>
              <a:t>6   -   9                13   -   15                             </a:t>
            </a:r>
            <a:r>
              <a:rPr lang="tr-TR" altLang="tr-TR" sz="1200" b="1" dirty="0" smtClean="0">
                <a:cs typeface="Times New Roman" panose="02020603050405020304" pitchFamily="18" charset="0"/>
              </a:rPr>
              <a:t>     24      (Ay)</a:t>
            </a:r>
            <a:endParaRPr lang="tr-TR" altLang="tr-TR" sz="800" dirty="0"/>
          </a:p>
          <a:p>
            <a:pPr algn="just"/>
            <a:r>
              <a:rPr lang="tr-TR" altLang="tr-TR" sz="1200" b="1" dirty="0">
                <a:cs typeface="Times New Roman" panose="02020603050405020304" pitchFamily="18" charset="0"/>
              </a:rPr>
              <a:t> 	</a:t>
            </a:r>
            <a:r>
              <a:rPr lang="tr-TR" altLang="tr-TR" sz="1200" b="1" dirty="0" smtClean="0">
                <a:cs typeface="Times New Roman" panose="02020603050405020304" pitchFamily="18" charset="0"/>
              </a:rPr>
              <a:t>                              </a:t>
            </a:r>
          </a:p>
          <a:p>
            <a:pPr algn="just"/>
            <a:endParaRPr lang="tr-TR" altLang="tr-TR" sz="1200" b="1" dirty="0">
              <a:cs typeface="Times New Roman" panose="02020603050405020304" pitchFamily="18" charset="0"/>
            </a:endParaRPr>
          </a:p>
          <a:p>
            <a:pPr algn="just"/>
            <a:r>
              <a:rPr lang="tr-TR" altLang="tr-TR" sz="1200" b="1" dirty="0">
                <a:cs typeface="Times New Roman" panose="02020603050405020304" pitchFamily="18" charset="0"/>
              </a:rPr>
              <a:t>				</a:t>
            </a:r>
            <a:endParaRPr lang="tr-TR" altLang="tr-TR" sz="800" dirty="0"/>
          </a:p>
          <a:p>
            <a:pPr algn="just"/>
            <a:r>
              <a:rPr lang="tr-TR" altLang="tr-TR" sz="1600" b="1" dirty="0" smtClean="0">
                <a:cs typeface="Times New Roman" panose="02020603050405020304" pitchFamily="18" charset="0"/>
              </a:rPr>
              <a:t>Şekil.  Süt </a:t>
            </a:r>
            <a:r>
              <a:rPr lang="tr-TR" altLang="tr-TR" sz="1600" b="1" dirty="0">
                <a:cs typeface="Times New Roman" panose="02020603050405020304" pitchFamily="18" charset="0"/>
              </a:rPr>
              <a:t>Sığırlarında Doğumdan 24 Aylık Yaşta Buzağılayıncaya Kadar Geçen Olaylar Dizisi</a:t>
            </a:r>
            <a:endParaRPr lang="tr-TR" altLang="tr-TR" sz="1600" dirty="0"/>
          </a:p>
        </p:txBody>
      </p:sp>
    </p:spTree>
    <p:extLst>
      <p:ext uri="{BB962C8B-B14F-4D97-AF65-F5344CB8AC3E}">
        <p14:creationId xmlns:p14="http://schemas.microsoft.com/office/powerpoint/2010/main" val="832859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333376"/>
            <a:ext cx="8507412" cy="5746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altLang="tr-TR" sz="2400" b="1">
                <a:solidFill>
                  <a:srgbClr val="FF3300"/>
                </a:solidFill>
              </a:rPr>
              <a:t>Cinsiyet ve Ana Yaşının Doğum Ağırlığına Etkisi</a:t>
            </a:r>
          </a:p>
          <a:p>
            <a:pPr eaLnBrk="1" hangingPunct="1">
              <a:buFontTx/>
              <a:buNone/>
            </a:pPr>
            <a:endParaRPr lang="tr-TR" altLang="tr-TR" sz="2000" b="1">
              <a:cs typeface="Arial" panose="020B0604020202020204" pitchFamily="34" charset="0"/>
            </a:endParaRPr>
          </a:p>
        </p:txBody>
      </p:sp>
      <p:graphicFrame>
        <p:nvGraphicFramePr>
          <p:cNvPr id="186457" name="Group 89"/>
          <p:cNvGraphicFramePr>
            <a:graphicFrameLocks noGrp="1"/>
          </p:cNvGraphicFramePr>
          <p:nvPr>
            <p:ph sz="half" idx="2"/>
          </p:nvPr>
        </p:nvGraphicFramePr>
        <p:xfrm>
          <a:off x="2640014" y="765176"/>
          <a:ext cx="5076825" cy="4581525"/>
        </p:xfrm>
        <a:graphic>
          <a:graphicData uri="http://schemas.openxmlformats.org/drawingml/2006/table">
            <a:tbl>
              <a:tblPr/>
              <a:tblGrid>
                <a:gridCol w="1471612"/>
                <a:gridCol w="608013"/>
                <a:gridCol w="2168525"/>
                <a:gridCol w="82867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Doğum Ağırlığı (kg</a:t>
                      </a: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Cinsiyet</a:t>
                      </a:r>
                      <a:endParaRPr kumimoji="0" lang="tr-T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Erkek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Dişi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Ana Yaşı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yaştan </a:t>
                      </a: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↓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yaştan </a:t>
                      </a: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468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BUZAĞI GRUP YETİŞTİRME(ESMER VE HOLŞTAYN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84988"/>
          </a:xfrm>
          <a:noFill/>
        </p:spPr>
      </p:pic>
    </p:spTree>
    <p:extLst>
      <p:ext uri="{BB962C8B-B14F-4D97-AF65-F5344CB8AC3E}">
        <p14:creationId xmlns:p14="http://schemas.microsoft.com/office/powerpoint/2010/main" val="73553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 descr="SÜT DANASI ETİ ÜRETİMİ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2504" y="429768"/>
            <a:ext cx="7485888" cy="5614416"/>
          </a:xfrm>
          <a:noFill/>
        </p:spPr>
      </p:pic>
      <p:sp>
        <p:nvSpPr>
          <p:cNvPr id="2" name="Metin kutusu 1"/>
          <p:cNvSpPr txBox="1"/>
          <p:nvPr/>
        </p:nvSpPr>
        <p:spPr>
          <a:xfrm>
            <a:off x="82296" y="566928"/>
            <a:ext cx="3629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Süt Buzağısı Eti Üretimi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55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SÜT DANASI ETİ ÜRETİMİ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6958013"/>
          </a:xfrm>
          <a:noFill/>
        </p:spPr>
      </p:pic>
    </p:spTree>
    <p:extLst>
      <p:ext uri="{BB962C8B-B14F-4D97-AF65-F5344CB8AC3E}">
        <p14:creationId xmlns:p14="http://schemas.microsoft.com/office/powerpoint/2010/main" val="315266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tr-TR" altLang="tr-TR" b="1" dirty="0" smtClean="0"/>
              <a:t>	</a:t>
            </a:r>
          </a:p>
          <a:p>
            <a:pPr>
              <a:buNone/>
            </a:pPr>
            <a:r>
              <a:rPr lang="tr-TR" altLang="tr-TR" b="1" dirty="0" smtClean="0">
                <a:solidFill>
                  <a:srgbClr val="FF3300"/>
                </a:solidFill>
              </a:rPr>
              <a:t>Buzağılarda Barındırma</a:t>
            </a:r>
          </a:p>
          <a:p>
            <a:pPr>
              <a:buNone/>
            </a:pPr>
            <a:endParaRPr lang="tr-TR" altLang="tr-TR" b="1" dirty="0">
              <a:solidFill>
                <a:srgbClr val="FF3300"/>
              </a:solidFill>
            </a:endParaRPr>
          </a:p>
          <a:p>
            <a:r>
              <a:rPr lang="tr-TR" altLang="tr-TR" sz="2400" dirty="0" smtClean="0"/>
              <a:t>Buzağı barınaklarında bulunması gereken önemli hususlar</a:t>
            </a:r>
          </a:p>
          <a:p>
            <a:r>
              <a:rPr lang="tr-TR" altLang="tr-TR" sz="2400" dirty="0" smtClean="0"/>
              <a:t>Açıkta Buzağı Yetiştirme Sisteminin Avantajları</a:t>
            </a:r>
          </a:p>
          <a:p>
            <a:pPr>
              <a:buNone/>
            </a:pPr>
            <a:r>
              <a:rPr lang="tr-TR" altLang="tr-TR" sz="2400" dirty="0"/>
              <a:t>	</a:t>
            </a:r>
            <a:r>
              <a:rPr lang="tr-TR" altLang="tr-TR" sz="2400" dirty="0" smtClean="0"/>
              <a:t>	Buzağılar daha sağlıklı olur.</a:t>
            </a:r>
          </a:p>
          <a:p>
            <a:pPr>
              <a:buNone/>
            </a:pPr>
            <a:r>
              <a:rPr lang="tr-TR" altLang="tr-TR" sz="2400" dirty="0" smtClean="0"/>
              <a:t>   		Bakım kolaylığı ve ekonomik fayda sağlarlar.</a:t>
            </a:r>
          </a:p>
          <a:p>
            <a:r>
              <a:rPr lang="tr-TR" altLang="tr-TR" sz="2400" dirty="0" smtClean="0"/>
              <a:t>Süt Kesiminden 6 Aylık Yaşa Kadar Barındırma</a:t>
            </a:r>
          </a:p>
        </p:txBody>
      </p:sp>
    </p:spTree>
    <p:extLst>
      <p:ext uri="{BB962C8B-B14F-4D97-AF65-F5344CB8AC3E}">
        <p14:creationId xmlns:p14="http://schemas.microsoft.com/office/powerpoint/2010/main" val="2418165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4583113" y="6237288"/>
            <a:ext cx="3422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400" b="1">
                <a:latin typeface="Trebuchet MS" panose="020B0603020202020204" pitchFamily="34" charset="0"/>
              </a:rPr>
              <a:t>Plastik buzağı kulübesi</a:t>
            </a:r>
            <a:endParaRPr lang="en-GB" altLang="tr-TR" sz="2400" b="1">
              <a:latin typeface="Trebuchet MS" panose="020B0603020202020204" pitchFamily="34" charset="0"/>
            </a:endParaRPr>
          </a:p>
        </p:txBody>
      </p:sp>
      <p:pic>
        <p:nvPicPr>
          <p:cNvPr id="123907" name="Picture 3" descr="Sigircilik0237KA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0"/>
            <a:ext cx="8316912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985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4" name="cap2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76250"/>
            <a:ext cx="82804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76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8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08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0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0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IMGP2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487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4" descr="kışın buzağıl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549276"/>
            <a:ext cx="7775575" cy="5832475"/>
          </a:xfrm>
          <a:noFill/>
        </p:spPr>
      </p:pic>
    </p:spTree>
    <p:extLst>
      <p:ext uri="{BB962C8B-B14F-4D97-AF65-F5344CB8AC3E}">
        <p14:creationId xmlns:p14="http://schemas.microsoft.com/office/powerpoint/2010/main" val="5265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5648325"/>
          </a:xfrm>
        </p:spPr>
      </p:pic>
    </p:spTree>
    <p:extLst>
      <p:ext uri="{BB962C8B-B14F-4D97-AF65-F5344CB8AC3E}">
        <p14:creationId xmlns:p14="http://schemas.microsoft.com/office/powerpoint/2010/main" val="137835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4592"/>
            <a:ext cx="9378696" cy="6693408"/>
          </a:xfrm>
        </p:spPr>
        <p:txBody>
          <a:bodyPr/>
          <a:lstStyle/>
          <a:p>
            <a:pPr lvl="1">
              <a:buNone/>
            </a:pPr>
            <a:r>
              <a:rPr lang="tr-TR" altLang="tr-TR" b="1" dirty="0" smtClean="0">
                <a:solidFill>
                  <a:srgbClr val="FF0000"/>
                </a:solidFill>
              </a:rPr>
              <a:t>Damızlıkların Seçimi</a:t>
            </a:r>
          </a:p>
          <a:p>
            <a:pPr lvl="1">
              <a:buNone/>
            </a:pPr>
            <a:r>
              <a:rPr lang="tr-TR" altLang="tr-TR" sz="2000" dirty="0" smtClean="0"/>
              <a:t>A- </a:t>
            </a:r>
            <a:r>
              <a:rPr lang="tr-TR" altLang="tr-TR" sz="2000" dirty="0"/>
              <a:t>Süt veriminin artırılması</a:t>
            </a:r>
          </a:p>
          <a:p>
            <a:pPr lvl="1" eaLnBrk="1" hangingPunct="1">
              <a:buFontTx/>
              <a:buNone/>
            </a:pPr>
            <a:r>
              <a:rPr lang="tr-TR" altLang="tr-TR" sz="2000" dirty="0"/>
              <a:t>B- Bir ineğin uzun bir süre daha fazla süt üretmesine imkan veren fonksiyonel özelliklerde yetiştirilmesi (Süt, yağ, protein verimi, meme kapasitesi, ayak ve bacaklar, uzun ömürlülük </a:t>
            </a:r>
            <a:r>
              <a:rPr lang="tr-TR" altLang="tr-TR" sz="2000" dirty="0" err="1"/>
              <a:t>vb</a:t>
            </a:r>
            <a:r>
              <a:rPr lang="tr-TR" altLang="tr-TR" sz="2000" dirty="0" smtClean="0"/>
              <a:t>)</a:t>
            </a:r>
          </a:p>
          <a:p>
            <a:pPr lvl="1">
              <a:buNone/>
            </a:pPr>
            <a:r>
              <a:rPr lang="tr-TR" altLang="tr-TR" b="1" dirty="0">
                <a:solidFill>
                  <a:srgbClr val="FF0000"/>
                </a:solidFill>
              </a:rPr>
              <a:t>Dişilerin </a:t>
            </a:r>
            <a:r>
              <a:rPr lang="tr-TR" altLang="tr-TR" b="1" dirty="0" smtClean="0">
                <a:solidFill>
                  <a:srgbClr val="FF0000"/>
                </a:solidFill>
              </a:rPr>
              <a:t>Seçimi</a:t>
            </a:r>
          </a:p>
          <a:p>
            <a:pPr lvl="1">
              <a:buNone/>
            </a:pPr>
            <a:r>
              <a:rPr lang="tr-TR" altLang="tr-TR" sz="2000" dirty="0" smtClean="0"/>
              <a:t>Bugün </a:t>
            </a:r>
            <a:r>
              <a:rPr lang="tr-TR" altLang="tr-TR" sz="2000" dirty="0"/>
              <a:t>birçok ülkede ineklerin </a:t>
            </a:r>
            <a:r>
              <a:rPr lang="tr-TR" altLang="tr-TR" sz="2000" dirty="0" smtClean="0"/>
              <a:t>belirli özellikleri için damızlık </a:t>
            </a:r>
            <a:r>
              <a:rPr lang="tr-TR" altLang="tr-TR" sz="2000" dirty="0"/>
              <a:t>değerleri yayınlanmaktadır.</a:t>
            </a:r>
          </a:p>
          <a:p>
            <a:pPr lvl="1">
              <a:buNone/>
            </a:pPr>
            <a:r>
              <a:rPr lang="tr-TR" altLang="tr-TR" sz="2000" dirty="0" smtClean="0"/>
              <a:t>Damızlık </a:t>
            </a:r>
            <a:r>
              <a:rPr lang="tr-TR" altLang="tr-TR" sz="2000" dirty="0"/>
              <a:t>değerleri BLUP yöntemiyle hesaplanmaktadır.</a:t>
            </a:r>
          </a:p>
          <a:p>
            <a:pPr lvl="1">
              <a:buNone/>
            </a:pPr>
            <a:r>
              <a:rPr lang="tr-TR" altLang="tr-TR" sz="2000" dirty="0"/>
              <a:t>Gelecek kuşaklar özellikle </a:t>
            </a:r>
            <a:r>
              <a:rPr lang="tr-TR" altLang="tr-TR" sz="2000" dirty="0" err="1"/>
              <a:t>Progeny</a:t>
            </a:r>
            <a:r>
              <a:rPr lang="tr-TR" altLang="tr-TR" sz="2000" dirty="0"/>
              <a:t> teste alınacak boğaların analarının seçilmesi için bu damızlık değerler önem </a:t>
            </a:r>
            <a:r>
              <a:rPr lang="tr-TR" altLang="tr-TR" sz="2000" dirty="0" smtClean="0"/>
              <a:t>taşımaktadır.</a:t>
            </a:r>
          </a:p>
          <a:p>
            <a:pPr lvl="1">
              <a:buNone/>
            </a:pPr>
            <a:r>
              <a:rPr lang="tr-TR" altLang="tr-TR" b="1" dirty="0" smtClean="0">
                <a:solidFill>
                  <a:srgbClr val="FF0000"/>
                </a:solidFill>
              </a:rPr>
              <a:t>Erkeklerin Seçimi</a:t>
            </a:r>
          </a:p>
          <a:p>
            <a:pPr lvl="1">
              <a:buNone/>
            </a:pPr>
            <a:r>
              <a:rPr lang="tr-TR" altLang="tr-TR" sz="2000" dirty="0" smtClean="0"/>
              <a:t>Boğaların seçiminde kullanılan en etkili ve isabetli yöntem </a:t>
            </a:r>
            <a:r>
              <a:rPr lang="tr-TR" altLang="tr-TR" sz="2000" dirty="0" err="1" smtClean="0"/>
              <a:t>Progeny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Test’tir</a:t>
            </a:r>
            <a:r>
              <a:rPr lang="tr-TR" altLang="tr-TR" sz="2000" dirty="0" smtClean="0"/>
              <a:t>.</a:t>
            </a:r>
          </a:p>
          <a:p>
            <a:pPr lvl="1">
              <a:buNone/>
            </a:pPr>
            <a:r>
              <a:rPr lang="tr-TR" altLang="tr-TR" sz="2000" dirty="0" smtClean="0"/>
              <a:t>Bugün İçin </a:t>
            </a:r>
            <a:r>
              <a:rPr lang="tr-TR" altLang="tr-TR" sz="2000" dirty="0" err="1" smtClean="0"/>
              <a:t>Progeny</a:t>
            </a:r>
            <a:r>
              <a:rPr lang="tr-TR" altLang="tr-TR" sz="2000" dirty="0" smtClean="0"/>
              <a:t> Test; boğaların bazı verim ve fiziksel özellikler yönünden genetik değerinin en doğru olarak tespit edilmesinde kullanılan başlıca yöntemdir. </a:t>
            </a:r>
          </a:p>
          <a:p>
            <a:pPr lvl="1">
              <a:buNone/>
            </a:pPr>
            <a:r>
              <a:rPr lang="tr-TR" altLang="tr-TR" sz="2000" dirty="0" smtClean="0"/>
              <a:t>Son yıllarda </a:t>
            </a:r>
            <a:r>
              <a:rPr lang="tr-TR" altLang="tr-TR" sz="2000" dirty="0" err="1" smtClean="0"/>
              <a:t>genomik</a:t>
            </a:r>
            <a:r>
              <a:rPr lang="tr-TR" altLang="tr-TR" sz="2000" dirty="0" smtClean="0"/>
              <a:t> seleksiyonda da başarı oranı artmış gözükmektedir.</a:t>
            </a:r>
          </a:p>
          <a:p>
            <a:pPr lvl="1">
              <a:buNone/>
            </a:pPr>
            <a:endParaRPr lang="tr-TR" altLang="tr-TR" b="1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tr-TR" altLang="tr-TR" sz="2000" dirty="0"/>
          </a:p>
        </p:txBody>
      </p:sp>
    </p:spTree>
    <p:extLst>
      <p:ext uri="{BB962C8B-B14F-4D97-AF65-F5344CB8AC3E}">
        <p14:creationId xmlns:p14="http://schemas.microsoft.com/office/powerpoint/2010/main" val="27815009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19288" y="0"/>
          <a:ext cx="8208962" cy="514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Image" r:id="rId3" imgW="9676190" imgH="6069841" progId="Photoshop.Image.7">
                  <p:embed/>
                </p:oleObj>
              </mc:Choice>
              <mc:Fallback>
                <p:oleObj name="Image" r:id="rId3" imgW="9676190" imgH="606984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0"/>
                        <a:ext cx="8208962" cy="514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2640013" y="5445126"/>
            <a:ext cx="7416800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tr-TR" altLang="tr-TR" sz="2400">
                <a:solidFill>
                  <a:srgbClr val="FF3300"/>
                </a:solidFill>
              </a:rPr>
              <a:t>Buzağılar diğerlerinden izole büyütülmemelidir, diğer </a:t>
            </a:r>
          </a:p>
          <a:p>
            <a:pPr algn="just" eaLnBrk="1" hangingPunct="1">
              <a:spcBef>
                <a:spcPct val="20000"/>
              </a:spcBef>
            </a:pPr>
            <a:r>
              <a:rPr lang="tr-TR" altLang="tr-TR" sz="2400">
                <a:solidFill>
                  <a:srgbClr val="FF3300"/>
                </a:solidFill>
              </a:rPr>
              <a:t>buzağıları görebilmeli veya seslerini duyabilmelidir</a:t>
            </a:r>
            <a:r>
              <a:rPr lang="tr-TR" altLang="tr-TR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727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kulübelerin temizlenmes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0"/>
            <a:ext cx="7848600" cy="5265738"/>
          </a:xfrm>
          <a:noFill/>
        </p:spPr>
      </p:pic>
      <p:sp>
        <p:nvSpPr>
          <p:cNvPr id="137219" name="Text Box 4"/>
          <p:cNvSpPr txBox="1">
            <a:spLocks noChangeArrowheads="1"/>
          </p:cNvSpPr>
          <p:nvPr/>
        </p:nvSpPr>
        <p:spPr bwMode="auto">
          <a:xfrm>
            <a:off x="2640013" y="5300663"/>
            <a:ext cx="7270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400" b="1"/>
              <a:t>Kulübelerin ve bulunduğu alanın dezenfeksiyonu</a:t>
            </a:r>
          </a:p>
        </p:txBody>
      </p:sp>
    </p:spTree>
    <p:extLst>
      <p:ext uri="{BB962C8B-B14F-4D97-AF65-F5344CB8AC3E}">
        <p14:creationId xmlns:p14="http://schemas.microsoft.com/office/powerpoint/2010/main" val="48210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tr-TR" smtClean="0"/>
          </a:p>
        </p:txBody>
      </p:sp>
      <p:pic>
        <p:nvPicPr>
          <p:cNvPr id="145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7039" y="1600201"/>
            <a:ext cx="625633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257582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896" y="951738"/>
            <a:ext cx="10411968" cy="63817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tr-TR" altLang="tr-TR" sz="2400" b="1" dirty="0" smtClean="0"/>
              <a:t>	Numaralama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tr-TR" altLang="tr-TR" sz="2000" b="1" dirty="0" smtClean="0">
                <a:solidFill>
                  <a:srgbClr val="00B0F0"/>
                </a:solidFill>
              </a:rPr>
              <a:t>	Numaralama </a:t>
            </a:r>
            <a:r>
              <a:rPr lang="tr-TR" altLang="tr-TR" sz="2000" b="1" dirty="0">
                <a:solidFill>
                  <a:srgbClr val="00B0F0"/>
                </a:solidFill>
              </a:rPr>
              <a:t>Çeşitleri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>
                <a:solidFill>
                  <a:srgbClr val="00B0F0"/>
                </a:solidFill>
              </a:rPr>
              <a:t>		Kalıcı </a:t>
            </a:r>
            <a:r>
              <a:rPr lang="tr-TR" altLang="tr-TR" sz="2000" b="1" dirty="0" smtClean="0">
                <a:solidFill>
                  <a:srgbClr val="00B0F0"/>
                </a:solidFill>
              </a:rPr>
              <a:t>Numaralama</a:t>
            </a:r>
            <a:endParaRPr lang="tr-TR" altLang="tr-TR" sz="2000" dirty="0">
              <a:solidFill>
                <a:srgbClr val="00B0F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>
                <a:solidFill>
                  <a:srgbClr val="00B0F0"/>
                </a:solidFill>
              </a:rPr>
              <a:t>		Geçici </a:t>
            </a:r>
            <a:r>
              <a:rPr lang="tr-TR" altLang="tr-TR" sz="2000" b="1" dirty="0" smtClean="0">
                <a:solidFill>
                  <a:srgbClr val="00B0F0"/>
                </a:solidFill>
              </a:rPr>
              <a:t>Numaralama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tr-TR" altLang="tr-TR" sz="1800" b="1" dirty="0" smtClean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</a:pPr>
            <a:r>
              <a:rPr lang="tr-TR" altLang="tr-TR" sz="1800" dirty="0" smtClean="0"/>
              <a:t>TKB Sığır Cinsi Hayvanların Tanımlanması Yönetmeliğine Göre </a:t>
            </a:r>
            <a:r>
              <a:rPr lang="tr-TR" altLang="tr-TR" sz="1800" dirty="0" err="1" smtClean="0"/>
              <a:t>Küpeleme</a:t>
            </a:r>
            <a:endParaRPr lang="tr-TR" altLang="tr-TR" sz="1800" dirty="0" smtClean="0"/>
          </a:p>
          <a:p>
            <a:pPr lvl="1">
              <a:lnSpc>
                <a:spcPct val="80000"/>
              </a:lnSpc>
            </a:pPr>
            <a:r>
              <a:rPr lang="tr-TR" altLang="tr-TR" sz="1800" dirty="0" smtClean="0"/>
              <a:t>Elektronik Tanıtıcılar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tr-TR" altLang="tr-TR" sz="1800" dirty="0" smtClean="0"/>
          </a:p>
          <a:p>
            <a:pPr marL="457200" lvl="1" indent="0">
              <a:lnSpc>
                <a:spcPct val="80000"/>
              </a:lnSpc>
              <a:buNone/>
            </a:pPr>
            <a:r>
              <a:rPr lang="tr-TR" altLang="tr-TR" sz="1800" dirty="0" smtClean="0"/>
              <a:t>	</a:t>
            </a:r>
            <a:r>
              <a:rPr lang="tr-TR" altLang="tr-TR" b="1" dirty="0" smtClean="0"/>
              <a:t>Boynuz Önleme</a:t>
            </a:r>
          </a:p>
          <a:p>
            <a:pPr lvl="1">
              <a:lnSpc>
                <a:spcPct val="80000"/>
              </a:lnSpc>
            </a:pPr>
            <a:r>
              <a:rPr lang="tr-TR" altLang="tr-TR" sz="1800" dirty="0" smtClean="0"/>
              <a:t>Boynuz Önleme Metotları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tr-TR" altLang="tr-TR" sz="1800" dirty="0"/>
              <a:t>	</a:t>
            </a:r>
            <a:endParaRPr lang="tr-TR" altLang="tr-TR" sz="1800" dirty="0" smtClean="0"/>
          </a:p>
          <a:p>
            <a:pPr marL="457200" lvl="1" indent="0">
              <a:lnSpc>
                <a:spcPct val="80000"/>
              </a:lnSpc>
              <a:buNone/>
            </a:pPr>
            <a:r>
              <a:rPr lang="tr-TR" altLang="tr-TR" sz="1800" dirty="0"/>
              <a:t>	</a:t>
            </a:r>
            <a:r>
              <a:rPr lang="tr-TR" altLang="tr-TR" b="1" dirty="0" smtClean="0"/>
              <a:t>Fazla Meme Başlarının Alınması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tr-TR" altLang="tr-TR" sz="1800" dirty="0" smtClean="0"/>
          </a:p>
          <a:p>
            <a:pPr marL="457200" lvl="1" indent="0">
              <a:lnSpc>
                <a:spcPct val="80000"/>
              </a:lnSpc>
              <a:buNone/>
            </a:pPr>
            <a:r>
              <a:rPr lang="tr-TR" altLang="tr-TR" sz="1800" dirty="0" smtClean="0"/>
              <a:t>	</a:t>
            </a:r>
            <a:r>
              <a:rPr lang="tr-TR" altLang="tr-TR" b="1" dirty="0" err="1" smtClean="0"/>
              <a:t>Burna</a:t>
            </a:r>
            <a:r>
              <a:rPr lang="tr-TR" altLang="tr-TR" b="1" dirty="0" smtClean="0"/>
              <a:t> Halka Takılması</a:t>
            </a:r>
            <a:endParaRPr lang="tr-TR" altLang="tr-TR" b="1" dirty="0"/>
          </a:p>
        </p:txBody>
      </p:sp>
      <p:sp>
        <p:nvSpPr>
          <p:cNvPr id="147459" name="Rectangle 4"/>
          <p:cNvSpPr>
            <a:spLocks noGrp="1" noChangeArrowheads="1"/>
          </p:cNvSpPr>
          <p:nvPr>
            <p:ph type="title"/>
          </p:nvPr>
        </p:nvSpPr>
        <p:spPr>
          <a:xfrm>
            <a:off x="2264664" y="192024"/>
            <a:ext cx="7596188" cy="4762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3200" b="1" dirty="0">
                <a:solidFill>
                  <a:srgbClr val="FF0000"/>
                </a:solidFill>
              </a:rPr>
              <a:t>Buzağılara Uygulanan Teknik İşler</a:t>
            </a:r>
          </a:p>
        </p:txBody>
      </p:sp>
    </p:spTree>
    <p:extLst>
      <p:ext uri="{BB962C8B-B14F-4D97-AF65-F5344CB8AC3E}">
        <p14:creationId xmlns:p14="http://schemas.microsoft.com/office/powerpoint/2010/main" val="671709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" descr="PICT039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50531" name="Text Box 4"/>
          <p:cNvSpPr txBox="1">
            <a:spLocks noChangeArrowheads="1"/>
          </p:cNvSpPr>
          <p:nvPr/>
        </p:nvSpPr>
        <p:spPr bwMode="auto">
          <a:xfrm>
            <a:off x="3287713" y="5805488"/>
            <a:ext cx="528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400" b="1"/>
              <a:t>Soğuk Koterizasyonla Numaralama</a:t>
            </a:r>
          </a:p>
        </p:txBody>
      </p:sp>
    </p:spTree>
    <p:extLst>
      <p:ext uri="{BB962C8B-B14F-4D97-AF65-F5344CB8AC3E}">
        <p14:creationId xmlns:p14="http://schemas.microsoft.com/office/powerpoint/2010/main" val="256461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 descr="PICT017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021388"/>
          </a:xfrm>
          <a:noFill/>
        </p:spPr>
      </p:pic>
      <p:sp>
        <p:nvSpPr>
          <p:cNvPr id="152579" name="Text Box 4"/>
          <p:cNvSpPr txBox="1">
            <a:spLocks noChangeArrowheads="1"/>
          </p:cNvSpPr>
          <p:nvPr/>
        </p:nvSpPr>
        <p:spPr bwMode="auto">
          <a:xfrm>
            <a:off x="4727576" y="6021388"/>
            <a:ext cx="434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400" b="1"/>
              <a:t>Tetavir Numaraları</a:t>
            </a:r>
          </a:p>
        </p:txBody>
      </p:sp>
    </p:spTree>
    <p:extLst>
      <p:ext uri="{BB962C8B-B14F-4D97-AF65-F5344CB8AC3E}">
        <p14:creationId xmlns:p14="http://schemas.microsoft.com/office/powerpoint/2010/main" val="381305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3" descr="PICT017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5751513"/>
          </a:xfrm>
          <a:noFill/>
        </p:spPr>
      </p:pic>
      <p:sp>
        <p:nvSpPr>
          <p:cNvPr id="153603" name="Text Box 4"/>
          <p:cNvSpPr txBox="1">
            <a:spLocks noChangeArrowheads="1"/>
          </p:cNvSpPr>
          <p:nvPr/>
        </p:nvSpPr>
        <p:spPr bwMode="auto">
          <a:xfrm>
            <a:off x="4727576" y="5805488"/>
            <a:ext cx="208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400" b="1"/>
              <a:t>Tetavir Pensi</a:t>
            </a:r>
          </a:p>
        </p:txBody>
      </p:sp>
    </p:spTree>
    <p:extLst>
      <p:ext uri="{BB962C8B-B14F-4D97-AF65-F5344CB8AC3E}">
        <p14:creationId xmlns:p14="http://schemas.microsoft.com/office/powerpoint/2010/main" val="6484892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PICT017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71636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4" descr="PICT02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284663" cy="3213100"/>
          </a:xfrm>
          <a:noFill/>
        </p:spPr>
      </p:pic>
      <p:pic>
        <p:nvPicPr>
          <p:cNvPr id="174083" name="Picture 7" descr="PICT02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8664" y="3213100"/>
            <a:ext cx="4859337" cy="3644900"/>
          </a:xfrm>
          <a:noFill/>
        </p:spPr>
      </p:pic>
      <p:sp>
        <p:nvSpPr>
          <p:cNvPr id="174084" name="Text Box 10"/>
          <p:cNvSpPr txBox="1">
            <a:spLocks noChangeArrowheads="1"/>
          </p:cNvSpPr>
          <p:nvPr/>
        </p:nvSpPr>
        <p:spPr bwMode="auto">
          <a:xfrm>
            <a:off x="6075363" y="1216025"/>
            <a:ext cx="307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400" b="1">
                <a:solidFill>
                  <a:srgbClr val="FF3300"/>
                </a:solidFill>
              </a:rPr>
              <a:t>Elektrikli Koter Aleti</a:t>
            </a:r>
          </a:p>
        </p:txBody>
      </p:sp>
      <p:sp>
        <p:nvSpPr>
          <p:cNvPr id="174085" name="Text Box 11"/>
          <p:cNvSpPr txBox="1">
            <a:spLocks noChangeArrowheads="1"/>
          </p:cNvSpPr>
          <p:nvPr/>
        </p:nvSpPr>
        <p:spPr bwMode="auto">
          <a:xfrm>
            <a:off x="2474913" y="5103813"/>
            <a:ext cx="323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2400" b="1">
                <a:solidFill>
                  <a:srgbClr val="FF3300"/>
                </a:solidFill>
              </a:rPr>
              <a:t>Koterin Uygulanması</a:t>
            </a:r>
          </a:p>
        </p:txBody>
      </p:sp>
    </p:spTree>
    <p:extLst>
      <p:ext uri="{BB962C8B-B14F-4D97-AF65-F5344CB8AC3E}">
        <p14:creationId xmlns:p14="http://schemas.microsoft.com/office/powerpoint/2010/main" val="1811818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-468313"/>
            <a:ext cx="8229600" cy="93662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3200"/>
              <a:t/>
            </a:r>
            <a:br>
              <a:rPr lang="tr-TR" altLang="tr-TR" sz="3200"/>
            </a:br>
            <a:r>
              <a:rPr lang="tr-TR" altLang="tr-TR" sz="3200" b="1">
                <a:solidFill>
                  <a:srgbClr val="FF3300"/>
                </a:solidFill>
              </a:rPr>
              <a:t>Buzağı Hastalıkları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692150"/>
            <a:ext cx="8893175" cy="6165850"/>
          </a:xfrm>
        </p:spPr>
        <p:txBody>
          <a:bodyPr/>
          <a:lstStyle/>
          <a:p>
            <a:pPr eaLnBrk="1" hangingPunct="1"/>
            <a:r>
              <a:rPr lang="tr-TR" altLang="tr-TR" sz="2000" b="1" dirty="0"/>
              <a:t>Süt sığırcılığında en fazla hastalık ve ölüm buzağılarda görülür.</a:t>
            </a:r>
          </a:p>
          <a:p>
            <a:pPr eaLnBrk="1" hangingPunct="1"/>
            <a:r>
              <a:rPr lang="tr-TR" altLang="tr-TR" sz="2000" b="1" dirty="0"/>
              <a:t>İşletmelere göre ölüm oranı % 5-20 arasında değişebilir. Ölümlerin çoğu ilk 4 haftada gerçekleşir.</a:t>
            </a:r>
          </a:p>
          <a:p>
            <a:pPr eaLnBrk="1" hangingPunct="1"/>
            <a:r>
              <a:rPr lang="tr-TR" altLang="tr-TR" sz="2000" b="1" dirty="0"/>
              <a:t>Buzağı hastalıkları büyümenin geri kalmasına, </a:t>
            </a:r>
            <a:r>
              <a:rPr lang="tr-TR" altLang="tr-TR" sz="2000" b="1" dirty="0" err="1"/>
              <a:t>pubertanın</a:t>
            </a:r>
            <a:r>
              <a:rPr lang="tr-TR" altLang="tr-TR" sz="2000" b="1" dirty="0"/>
              <a:t> ve damızlıkta kullanma yaşının gecikmesine yol açar. Kalıcı hasarlar bırakır ve kronik ağrılara neden olabilir.</a:t>
            </a:r>
          </a:p>
          <a:p>
            <a:pPr eaLnBrk="1" hangingPunct="1"/>
            <a:r>
              <a:rPr lang="tr-TR" altLang="tr-TR" sz="2000" b="1" dirty="0" smtClean="0"/>
              <a:t>Buzağılarda </a:t>
            </a:r>
            <a:r>
              <a:rPr lang="tr-TR" altLang="tr-TR" sz="2000" b="1" dirty="0"/>
              <a:t>bakteriyel, </a:t>
            </a:r>
            <a:r>
              <a:rPr lang="tr-TR" altLang="tr-TR" sz="2000" b="1" dirty="0" err="1"/>
              <a:t>viral</a:t>
            </a:r>
            <a:r>
              <a:rPr lang="tr-TR" altLang="tr-TR" sz="2000" b="1" dirty="0"/>
              <a:t>, </a:t>
            </a:r>
            <a:r>
              <a:rPr lang="tr-TR" altLang="tr-TR" sz="2000" b="1" dirty="0" err="1"/>
              <a:t>paraziter</a:t>
            </a:r>
            <a:r>
              <a:rPr lang="tr-TR" altLang="tr-TR" sz="2000" b="1" dirty="0"/>
              <a:t>, kalıtsal ve bakım-besleme-iklim şartlarına bağlı hastalıklar şekillenebilir.</a:t>
            </a:r>
          </a:p>
          <a:p>
            <a:pPr eaLnBrk="1" hangingPunct="1"/>
            <a:r>
              <a:rPr lang="tr-TR" altLang="tr-TR" sz="2000" b="1" dirty="0"/>
              <a:t>Buzağı yetiştirmede en çok görülen hastalıklar şunlardır:</a:t>
            </a:r>
          </a:p>
          <a:p>
            <a:pPr lvl="1" eaLnBrk="1" hangingPunct="1"/>
            <a:r>
              <a:rPr lang="tr-TR" altLang="tr-TR" sz="2000" b="1" dirty="0"/>
              <a:t>Septisemi,   </a:t>
            </a:r>
            <a:r>
              <a:rPr lang="tr-TR" altLang="tr-TR" sz="2000" b="1" dirty="0" err="1"/>
              <a:t>Pnömoni</a:t>
            </a:r>
            <a:r>
              <a:rPr lang="tr-TR" altLang="tr-TR" sz="2000" b="1" dirty="0"/>
              <a:t>,    İshaller,</a:t>
            </a:r>
          </a:p>
          <a:p>
            <a:pPr lvl="1" eaLnBrk="1" hangingPunct="1"/>
            <a:r>
              <a:rPr lang="tr-TR" altLang="tr-TR" sz="2000" b="1" dirty="0" err="1"/>
              <a:t>Coccidiose</a:t>
            </a:r>
            <a:r>
              <a:rPr lang="tr-TR" altLang="tr-TR" sz="2000" b="1" dirty="0"/>
              <a:t>, Parazitler,   Şişkinlik</a:t>
            </a:r>
            <a:r>
              <a:rPr lang="tr-TR" alt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771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WScan0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6414"/>
            <a:ext cx="9144000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129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35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2800" b="1">
                <a:solidFill>
                  <a:srgbClr val="FF3300"/>
                </a:solidFill>
              </a:rPr>
              <a:t/>
            </a:r>
            <a:br>
              <a:rPr lang="tr-TR" altLang="tr-TR" sz="2800" b="1">
                <a:solidFill>
                  <a:srgbClr val="FF3300"/>
                </a:solidFill>
              </a:rPr>
            </a:br>
            <a:r>
              <a:rPr lang="tr-TR" altLang="tr-TR" sz="2800" b="1">
                <a:solidFill>
                  <a:srgbClr val="FF3300"/>
                </a:solidFill>
              </a:rPr>
              <a:t/>
            </a:r>
            <a:br>
              <a:rPr lang="tr-TR" altLang="tr-TR" sz="2800" b="1">
                <a:solidFill>
                  <a:srgbClr val="FF3300"/>
                </a:solidFill>
              </a:rPr>
            </a:br>
            <a:r>
              <a:rPr lang="tr-TR" altLang="tr-TR" sz="2800" b="1">
                <a:solidFill>
                  <a:srgbClr val="FF3300"/>
                </a:solidFill>
              </a:rPr>
              <a:t>Kan Ig düzeylerinin buzağı ölümlerine etkisi (Johnson ve Harpestad, 1970).</a:t>
            </a:r>
            <a:br>
              <a:rPr lang="tr-TR" altLang="tr-TR" sz="2800" b="1">
                <a:solidFill>
                  <a:srgbClr val="FF3300"/>
                </a:solidFill>
              </a:rPr>
            </a:br>
            <a:endParaRPr lang="tr-TR" altLang="tr-TR" sz="2800" b="1">
              <a:solidFill>
                <a:srgbClr val="FF3300"/>
              </a:solidFill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11450" y="-4525963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tr-TR" sz="2400" b="1">
              <a:solidFill>
                <a:srgbClr val="FF3300"/>
              </a:solidFill>
            </a:endParaRPr>
          </a:p>
        </p:txBody>
      </p:sp>
      <p:graphicFrame>
        <p:nvGraphicFramePr>
          <p:cNvPr id="336953" name="Group 57"/>
          <p:cNvGraphicFramePr>
            <a:graphicFrameLocks noGrp="1"/>
          </p:cNvGraphicFramePr>
          <p:nvPr>
            <p:ph sz="half" idx="2"/>
          </p:nvPr>
        </p:nvGraphicFramePr>
        <p:xfrm>
          <a:off x="1847850" y="1628775"/>
          <a:ext cx="8362950" cy="3017839"/>
        </p:xfrm>
        <a:graphic>
          <a:graphicData uri="http://schemas.openxmlformats.org/drawingml/2006/table">
            <a:tbl>
              <a:tblPr/>
              <a:tblGrid>
                <a:gridCol w="2735263"/>
                <a:gridCol w="2881312"/>
                <a:gridCol w="2746375"/>
              </a:tblGrid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Buzağı Ölümleri(%)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Kan Ig Düzeyi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Ayrshire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Yüksek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İsviçre Esmeri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Holstayn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13.1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Jersey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16.9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Çok Düşük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Guernsey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18.2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Düşük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1700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-1143000"/>
            <a:ext cx="8229600" cy="1143000"/>
          </a:xfrm>
        </p:spPr>
        <p:txBody>
          <a:bodyPr/>
          <a:lstStyle/>
          <a:p>
            <a:pPr eaLnBrk="1" hangingPunct="1"/>
            <a:endParaRPr lang="en-US" altLang="tr-TR" smtClean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/>
            <a:r>
              <a:rPr lang="tr-TR" altLang="tr-TR" b="1">
                <a:solidFill>
                  <a:srgbClr val="FF3300"/>
                </a:solidFill>
              </a:rPr>
              <a:t>Buzağı Sağlık Koruma(Biosecurity) Programı;</a:t>
            </a:r>
          </a:p>
          <a:p>
            <a:pPr eaLnBrk="1" hangingPunct="1">
              <a:buFontTx/>
              <a:buNone/>
            </a:pPr>
            <a:r>
              <a:rPr lang="tr-TR" altLang="tr-TR" b="1">
                <a:solidFill>
                  <a:srgbClr val="FF3300"/>
                </a:solidFill>
              </a:rPr>
              <a:t>	    </a:t>
            </a:r>
            <a:r>
              <a:rPr lang="tr-TR" altLang="tr-TR" sz="2400" b="1">
                <a:solidFill>
                  <a:srgbClr val="FF3399"/>
                </a:solidFill>
              </a:rPr>
              <a:t>Buzağı hastalıklarını önlemek için;</a:t>
            </a:r>
          </a:p>
          <a:p>
            <a:pPr lvl="1" algn="just" eaLnBrk="1" hangingPunct="1"/>
            <a:r>
              <a:rPr lang="tr-TR" altLang="tr-TR" b="1">
                <a:solidFill>
                  <a:schemeClr val="hlink"/>
                </a:solidFill>
              </a:rPr>
              <a:t>Buzağılardaki Direncin Yükseltilmesi</a:t>
            </a:r>
            <a:r>
              <a:rPr lang="tr-TR" altLang="tr-TR" b="1"/>
              <a:t> (Kolostrum yönetimi, kuruda ineklerin bakımı ve ineklerin aşılanması, besleme, stresin azaltılması veya buzağı konforunun sağlanması).</a:t>
            </a:r>
          </a:p>
          <a:p>
            <a:pPr lvl="1" algn="just" eaLnBrk="1" hangingPunct="1"/>
            <a:r>
              <a:rPr lang="tr-TR" altLang="tr-TR" b="1">
                <a:solidFill>
                  <a:schemeClr val="hlink"/>
                </a:solidFill>
              </a:rPr>
              <a:t>Buzağıların Hastalık Etkenleriyle Karşılaşmasını Engellemek</a:t>
            </a:r>
            <a:r>
              <a:rPr lang="tr-TR" altLang="tr-TR" b="1"/>
              <a:t> (meme başlarının veya emziklerin temizlenmesi, kolostrumun süzülmesi veya pastörize edilmesi, bireysel kulübelerde barındırma, daha fazla altlık sermek, risk olduğunda kulübelerin yerini değiştirmek, su ve yem kaynaklarına dışkı bulaşmasını önlemek). </a:t>
            </a:r>
          </a:p>
          <a:p>
            <a:pPr lvl="1" algn="just" eaLnBrk="1" hangingPunct="1"/>
            <a:r>
              <a:rPr lang="tr-TR" altLang="tr-TR" b="1">
                <a:solidFill>
                  <a:schemeClr val="hlink"/>
                </a:solidFill>
              </a:rPr>
              <a:t>İşletmeye diğer hayvanların ve insanlar ile alet-ekipmanların girişinin önlenmesi,</a:t>
            </a:r>
          </a:p>
          <a:p>
            <a:pPr lvl="1" algn="just" eaLnBrk="1" hangingPunct="1">
              <a:buFontTx/>
              <a:buNone/>
            </a:pPr>
            <a:r>
              <a:rPr lang="tr-TR" altLang="tr-TR" b="1"/>
              <a:t>gerekmektedir.</a:t>
            </a:r>
          </a:p>
        </p:txBody>
      </p:sp>
    </p:spTree>
    <p:extLst>
      <p:ext uri="{BB962C8B-B14F-4D97-AF65-F5344CB8AC3E}">
        <p14:creationId xmlns:p14="http://schemas.microsoft.com/office/powerpoint/2010/main" val="37041481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-1143000"/>
            <a:ext cx="8229600" cy="1143000"/>
          </a:xfrm>
        </p:spPr>
        <p:txBody>
          <a:bodyPr/>
          <a:lstStyle/>
          <a:p>
            <a:pPr eaLnBrk="1" hangingPunct="1"/>
            <a:endParaRPr lang="en-US" altLang="tr-TR" smtClean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altLang="tr-TR" b="1">
                <a:solidFill>
                  <a:srgbClr val="FF3300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tr-TR" altLang="tr-TR" b="1">
                <a:solidFill>
                  <a:srgbClr val="FF3300"/>
                </a:solidFill>
              </a:rPr>
              <a:t>	Kurudaki ineklerin bakımı ve ineklerin aşılanması;</a:t>
            </a:r>
          </a:p>
          <a:p>
            <a:pPr eaLnBrk="1" hangingPunct="1">
              <a:buFontTx/>
              <a:buNone/>
            </a:pPr>
            <a:endParaRPr lang="tr-TR" altLang="tr-TR" b="1">
              <a:solidFill>
                <a:srgbClr val="FF3300"/>
              </a:solidFill>
            </a:endParaRPr>
          </a:p>
          <a:p>
            <a:pPr lvl="1" algn="just" eaLnBrk="1" hangingPunct="1"/>
            <a:r>
              <a:rPr lang="tr-TR" altLang="tr-TR" b="1"/>
              <a:t>Kolostrumdaki antikor miktarı ile kolostrum kalitesi kurudaki bakımla çok alakalıdır.</a:t>
            </a:r>
          </a:p>
          <a:p>
            <a:pPr lvl="1" algn="just" eaLnBrk="1" hangingPunct="1"/>
            <a:r>
              <a:rPr lang="tr-TR" altLang="tr-TR" b="1">
                <a:solidFill>
                  <a:schemeClr val="hlink"/>
                </a:solidFill>
              </a:rPr>
              <a:t>İneğin stres altında olması ve kalitesiz kaba yem tüketmesi kolostrum kalitesini azaltır.</a:t>
            </a:r>
          </a:p>
          <a:p>
            <a:pPr lvl="1" algn="just" eaLnBrk="1" hangingPunct="1"/>
            <a:r>
              <a:rPr lang="tr-TR" altLang="tr-TR" b="1"/>
              <a:t>Doğumdan 3-4 hafta önce ineğin aşılanması antikor miktarını artırmaktadır.</a:t>
            </a:r>
          </a:p>
          <a:p>
            <a:pPr lvl="1" algn="just" eaLnBrk="1" hangingPunct="1"/>
            <a:r>
              <a:rPr lang="tr-TR" altLang="tr-TR" b="1">
                <a:solidFill>
                  <a:schemeClr val="hlink"/>
                </a:solidFill>
              </a:rPr>
              <a:t>E. coli, Rotavirus, Coronavirus ve Clostridium perfringens’e karşı aşılama yapılması ishal vakalarını azaltır, Viral solunum sistemi hastalıkları olan IBR, PI3, BRSV ve BVD için yapılan aşılar bu hastalıkların görülme sıklığını ve şiddetini azaltır.</a:t>
            </a:r>
          </a:p>
        </p:txBody>
      </p:sp>
    </p:spTree>
    <p:extLst>
      <p:ext uri="{BB962C8B-B14F-4D97-AF65-F5344CB8AC3E}">
        <p14:creationId xmlns:p14="http://schemas.microsoft.com/office/powerpoint/2010/main" val="622124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-315913"/>
            <a:ext cx="8229600" cy="936626"/>
          </a:xfrm>
        </p:spPr>
        <p:txBody>
          <a:bodyPr/>
          <a:lstStyle/>
          <a:p>
            <a:pPr eaLnBrk="1" hangingPunct="1"/>
            <a:r>
              <a:rPr lang="tr-TR" altLang="tr-TR" sz="2800" b="1">
                <a:solidFill>
                  <a:srgbClr val="FF3300"/>
                </a:solidFill>
              </a:rPr>
              <a:t/>
            </a:r>
            <a:br>
              <a:rPr lang="tr-TR" altLang="tr-TR" sz="2800" b="1">
                <a:solidFill>
                  <a:srgbClr val="FF3300"/>
                </a:solidFill>
              </a:rPr>
            </a:br>
            <a:r>
              <a:rPr lang="tr-TR" altLang="tr-TR" sz="3200" b="1">
                <a:solidFill>
                  <a:srgbClr val="FF3300"/>
                </a:solidFill>
              </a:rPr>
              <a:t>Temizlik ve Dezenfeksiyon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692150"/>
            <a:ext cx="9144000" cy="6165850"/>
          </a:xfrm>
        </p:spPr>
        <p:txBody>
          <a:bodyPr/>
          <a:lstStyle/>
          <a:p>
            <a:pPr eaLnBrk="1" hangingPunct="1"/>
            <a:r>
              <a:rPr lang="tr-TR" altLang="tr-TR" sz="2000" b="1"/>
              <a:t>Süt kapları her kullanımdan sonra deterjanla yıkanmalı ve durulanarak kurutulmalıdır.</a:t>
            </a:r>
          </a:p>
          <a:p>
            <a:pPr eaLnBrk="1" hangingPunct="1"/>
            <a:r>
              <a:rPr lang="tr-TR" altLang="tr-TR" sz="2000" b="1">
                <a:solidFill>
                  <a:schemeClr val="hlink"/>
                </a:solidFill>
              </a:rPr>
              <a:t>Bireysel buzağı bölmeleri her yeni buzağı gelmeden önce temizlenmeli ve dezenfekte edilmelidir.</a:t>
            </a:r>
          </a:p>
          <a:p>
            <a:pPr eaLnBrk="1" hangingPunct="1"/>
            <a:r>
              <a:rPr lang="tr-TR" altLang="tr-TR" sz="2000" b="1"/>
              <a:t>Barınaklarda temizlik mümkünse günlük olarak yapılmalıdır. </a:t>
            </a:r>
          </a:p>
          <a:p>
            <a:pPr eaLnBrk="1" hangingPunct="1"/>
            <a:r>
              <a:rPr lang="tr-TR" altLang="tr-TR" sz="2000" b="1">
                <a:solidFill>
                  <a:schemeClr val="hlink"/>
                </a:solidFill>
              </a:rPr>
              <a:t>Buzağı barınaklarında rutubetin uzaklaştırıldığından emin olunmalıdır.</a:t>
            </a:r>
          </a:p>
          <a:p>
            <a:pPr eaLnBrk="1" hangingPunct="1">
              <a:buFontTx/>
              <a:buNone/>
            </a:pPr>
            <a:r>
              <a:rPr lang="tr-TR" altLang="tr-TR" sz="2000" b="1"/>
              <a:t>	Aksi halde, solunum hastalıkları çok görülür.</a:t>
            </a:r>
          </a:p>
          <a:p>
            <a:pPr eaLnBrk="1" hangingPunct="1">
              <a:buClr>
                <a:schemeClr val="tx1"/>
              </a:buClr>
            </a:pPr>
            <a:r>
              <a:rPr lang="tr-TR" altLang="tr-TR" sz="2000" b="1">
                <a:solidFill>
                  <a:schemeClr val="hlink"/>
                </a:solidFill>
              </a:rPr>
              <a:t>% 4’lük çamaşır sodası ile dezenfeksiyon yapılabilir.</a:t>
            </a:r>
          </a:p>
          <a:p>
            <a:pPr eaLnBrk="1" hangingPunct="1">
              <a:buClr>
                <a:schemeClr val="tx1"/>
              </a:buClr>
            </a:pPr>
            <a:r>
              <a:rPr lang="tr-TR" altLang="tr-TR" sz="2000" b="1"/>
              <a:t>Ağaç parçalar ve duvarlar kreolinle yıkanmalıdır.</a:t>
            </a:r>
          </a:p>
          <a:p>
            <a:pPr eaLnBrk="1" hangingPunct="1">
              <a:buClr>
                <a:schemeClr val="tx1"/>
              </a:buClr>
            </a:pPr>
            <a:r>
              <a:rPr lang="tr-TR" altLang="tr-TR" sz="2000" b="1">
                <a:solidFill>
                  <a:schemeClr val="hlink"/>
                </a:solidFill>
              </a:rPr>
              <a:t>Güneş ışığı iyi bir dezenfektan olduğundan aletlerin güneşte kurumaya bırakılması, kulübelerin yerleri her seferinde değiştirilerek kireç tozu serpilerek güneş görmesinin sağlanması hastalıklarla mücadelede etkin bir yoldur.</a:t>
            </a:r>
          </a:p>
          <a:p>
            <a:pPr eaLnBrk="1" hangingPunct="1">
              <a:buClr>
                <a:schemeClr val="tx1"/>
              </a:buClr>
            </a:pPr>
            <a:r>
              <a:rPr lang="tr-TR" altLang="tr-TR" sz="2000" b="1"/>
              <a:t>Sodyum hipoklorit, iodoforlar temiz yüzeylerde etkin dezenfektanlardır. Yüzeyde organik kirler var ise bunlar yetersiz kalırlar, %4-5’lik formalin solusyonu bakteri sporları ve virusların yok edilmesinde çok etkilidir. </a:t>
            </a:r>
          </a:p>
          <a:p>
            <a:pPr eaLnBrk="1" hangingPunct="1"/>
            <a:endParaRPr lang="tr-TR" altLang="tr-TR" sz="2000" b="1"/>
          </a:p>
        </p:txBody>
      </p:sp>
    </p:spTree>
    <p:extLst>
      <p:ext uri="{BB962C8B-B14F-4D97-AF65-F5344CB8AC3E}">
        <p14:creationId xmlns:p14="http://schemas.microsoft.com/office/powerpoint/2010/main" val="29471435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-935038"/>
            <a:ext cx="8229600" cy="935038"/>
          </a:xfrm>
        </p:spPr>
        <p:txBody>
          <a:bodyPr/>
          <a:lstStyle/>
          <a:p>
            <a:pPr eaLnBrk="1" hangingPunct="1"/>
            <a:endParaRPr lang="en-US" altLang="tr-TR" sz="3200" b="1">
              <a:solidFill>
                <a:srgbClr val="FF3300"/>
              </a:solidFill>
            </a:endParaRPr>
          </a:p>
        </p:txBody>
      </p:sp>
      <p:sp>
        <p:nvSpPr>
          <p:cNvPr id="197635" name="Text Box 4"/>
          <p:cNvSpPr txBox="1">
            <a:spLocks noChangeArrowheads="1"/>
          </p:cNvSpPr>
          <p:nvPr/>
        </p:nvSpPr>
        <p:spPr bwMode="auto">
          <a:xfrm>
            <a:off x="1524000" y="0"/>
            <a:ext cx="9144000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tr-TR" altLang="tr-TR" sz="3600" b="1" dirty="0">
                <a:solidFill>
                  <a:srgbClr val="FF3300"/>
                </a:solidFill>
                <a:latin typeface="Arial Black" panose="020B0A04020102020204" pitchFamily="34" charset="0"/>
              </a:rPr>
              <a:t>Kalıtsal Hastalıklar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tr-TR" altLang="tr-TR" sz="2000" dirty="0"/>
              <a:t>Sığırlarda yapı bozukluklarından semi-</a:t>
            </a:r>
            <a:r>
              <a:rPr lang="tr-TR" altLang="tr-TR" sz="2000" dirty="0" err="1"/>
              <a:t>letal</a:t>
            </a:r>
            <a:r>
              <a:rPr lang="tr-TR" altLang="tr-TR" sz="2000" dirty="0"/>
              <a:t> ve </a:t>
            </a:r>
            <a:r>
              <a:rPr lang="tr-TR" altLang="tr-TR" sz="2000" dirty="0" err="1"/>
              <a:t>letal</a:t>
            </a:r>
            <a:r>
              <a:rPr lang="tr-TR" altLang="tr-TR" sz="2000" dirty="0"/>
              <a:t> bozukluklara kadar bir çok istenmeyen özellikler görülür.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tr-TR" altLang="tr-TR" sz="2000" dirty="0">
                <a:solidFill>
                  <a:srgbClr val="FF3300"/>
                </a:solidFill>
              </a:rPr>
              <a:t>Bunlardan bir kısmı genetik orijinlidir.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tr-TR" altLang="tr-TR" sz="2000" dirty="0"/>
              <a:t>Bir kısmı ise çevresel etkilerden veya </a:t>
            </a:r>
            <a:r>
              <a:rPr lang="tr-TR" altLang="tr-TR" sz="2000" dirty="0" err="1"/>
              <a:t>genotip</a:t>
            </a:r>
            <a:r>
              <a:rPr lang="tr-TR" altLang="tr-TR" sz="2000" dirty="0"/>
              <a:t> X çevre </a:t>
            </a:r>
            <a:r>
              <a:rPr lang="tr-TR" altLang="tr-TR" sz="2000" dirty="0" err="1"/>
              <a:t>interaksiyonu</a:t>
            </a:r>
            <a:r>
              <a:rPr lang="tr-TR" altLang="tr-TR" sz="2000" dirty="0"/>
              <a:t> sonucu şekillenir. 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tr-TR" altLang="tr-TR" sz="2000" dirty="0">
                <a:solidFill>
                  <a:srgbClr val="FF3300"/>
                </a:solidFill>
              </a:rPr>
              <a:t>Doğumda görülen anormalliklere </a:t>
            </a:r>
            <a:r>
              <a:rPr lang="tr-TR" altLang="tr-TR" sz="2000" dirty="0">
                <a:solidFill>
                  <a:schemeClr val="hlink"/>
                </a:solidFill>
              </a:rPr>
              <a:t>“</a:t>
            </a:r>
            <a:r>
              <a:rPr lang="tr-TR" altLang="tr-TR" sz="2000" dirty="0" err="1">
                <a:solidFill>
                  <a:schemeClr val="hlink"/>
                </a:solidFill>
              </a:rPr>
              <a:t>Kongenital</a:t>
            </a:r>
            <a:r>
              <a:rPr lang="tr-TR" altLang="tr-TR" sz="2000" dirty="0">
                <a:solidFill>
                  <a:schemeClr val="hlink"/>
                </a:solidFill>
              </a:rPr>
              <a:t> Bozukluklar”</a:t>
            </a:r>
            <a:r>
              <a:rPr lang="tr-TR" altLang="tr-TR" sz="2000" dirty="0">
                <a:solidFill>
                  <a:srgbClr val="FF3300"/>
                </a:solidFill>
              </a:rPr>
              <a:t> adı verilir.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tr-TR" altLang="tr-TR" sz="2000" dirty="0">
                <a:solidFill>
                  <a:srgbClr val="FF3300"/>
                </a:solidFill>
              </a:rPr>
              <a:t>Tüm </a:t>
            </a:r>
            <a:r>
              <a:rPr lang="tr-TR" altLang="tr-TR" sz="2000" dirty="0" err="1">
                <a:solidFill>
                  <a:schemeClr val="hlink"/>
                </a:solidFill>
              </a:rPr>
              <a:t>Kongenital</a:t>
            </a:r>
            <a:r>
              <a:rPr lang="tr-TR" altLang="tr-TR" sz="2000" dirty="0">
                <a:solidFill>
                  <a:schemeClr val="hlink"/>
                </a:solidFill>
              </a:rPr>
              <a:t> Bozukluklar</a:t>
            </a:r>
            <a:r>
              <a:rPr lang="tr-TR" altLang="tr-TR" sz="2000" dirty="0">
                <a:solidFill>
                  <a:schemeClr val="accent2"/>
                </a:solidFill>
              </a:rPr>
              <a:t> </a:t>
            </a:r>
            <a:r>
              <a:rPr lang="tr-TR" altLang="tr-TR" sz="2000" dirty="0">
                <a:solidFill>
                  <a:srgbClr val="FF3300"/>
                </a:solidFill>
              </a:rPr>
              <a:t>kalıtsal değildir.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tr-TR" altLang="tr-TR" sz="2000" dirty="0"/>
              <a:t>Bunların bir kısmı beslenme bozuklukları, </a:t>
            </a:r>
            <a:r>
              <a:rPr lang="tr-TR" altLang="tr-TR" sz="2000" dirty="0" err="1"/>
              <a:t>toksik</a:t>
            </a:r>
            <a:r>
              <a:rPr lang="tr-TR" altLang="tr-TR" sz="2000" dirty="0"/>
              <a:t> maddeler, </a:t>
            </a:r>
            <a:r>
              <a:rPr lang="tr-TR" altLang="tr-TR" sz="2000" dirty="0" err="1"/>
              <a:t>enfeksiyöz</a:t>
            </a:r>
            <a:r>
              <a:rPr lang="tr-TR" altLang="tr-TR" sz="2000" dirty="0"/>
              <a:t> hastalıklar ve gebelikte aşırı sıcağa maruz kalma sonucu oluşur.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tr-TR" altLang="tr-TR" sz="2000" dirty="0">
                <a:solidFill>
                  <a:srgbClr val="FF3300"/>
                </a:solidFill>
              </a:rPr>
              <a:t>Kalıtsal Hastalık denilince genlere bağlı olarak doğrudan veya hazırlayıcı faktörlerin bulunduğu durumlarda ortaya çıkan ve kalıtsal olarak yavrulara intikal eden yapı bozuklukları, anomaliler ve hastalıklar anlaşılmaktadır.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tr-TR" altLang="tr-TR" sz="2000" dirty="0"/>
              <a:t>Her 10 sığırdan bir tanesinin </a:t>
            </a:r>
            <a:r>
              <a:rPr lang="tr-TR" altLang="tr-TR" sz="2000" dirty="0" err="1"/>
              <a:t>letal</a:t>
            </a:r>
            <a:r>
              <a:rPr lang="tr-TR" altLang="tr-TR" sz="2000" dirty="0"/>
              <a:t> veya </a:t>
            </a:r>
            <a:r>
              <a:rPr lang="tr-TR" altLang="tr-TR" sz="2000" dirty="0" err="1"/>
              <a:t>sub-letal</a:t>
            </a:r>
            <a:r>
              <a:rPr lang="tr-TR" altLang="tr-TR" sz="2000" dirty="0"/>
              <a:t> faktörleri taşıdığı bildirilmektedir. 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tr-TR" altLang="tr-TR" sz="2000" dirty="0">
                <a:solidFill>
                  <a:srgbClr val="FF3300"/>
                </a:solidFill>
              </a:rPr>
              <a:t>Akrabalı Yetiştirme sonucu kalıtsal kusurların ortaya çıkma ihtimali artar.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tr-TR" altLang="tr-TR" sz="2000" b="1" dirty="0">
              <a:solidFill>
                <a:srgbClr val="FF3300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tr-TR" altLang="tr-TR" sz="2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7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1774826" y="1"/>
            <a:ext cx="889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2000" b="1">
                <a:solidFill>
                  <a:srgbClr val="FF3300"/>
                </a:solidFill>
              </a:rPr>
              <a:t>ALMANYA’DA HOLŞTAYNLARDA UYGULANAN DÖL KONTROLÜ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703389" y="404813"/>
            <a:ext cx="2592387" cy="360362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b="1"/>
              <a:t>1.1 milyon kayıtlı inek</a:t>
            </a:r>
          </a:p>
        </p:txBody>
      </p:sp>
      <p:sp>
        <p:nvSpPr>
          <p:cNvPr id="28676" name="Line 7"/>
          <p:cNvSpPr>
            <a:spLocks noChangeShapeType="1"/>
          </p:cNvSpPr>
          <p:nvPr/>
        </p:nvSpPr>
        <p:spPr bwMode="auto">
          <a:xfrm>
            <a:off x="2927350" y="765175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1703388" y="1052514"/>
            <a:ext cx="2665412" cy="865187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b="1"/>
              <a:t>21 500 Boğa Anası </a:t>
            </a:r>
          </a:p>
          <a:p>
            <a:pPr algn="ctr" eaLnBrk="1" hangingPunct="1"/>
            <a:r>
              <a:rPr lang="tr-TR" altLang="tr-TR" b="1"/>
              <a:t>Bilgisayar ve Komisyon</a:t>
            </a:r>
          </a:p>
          <a:p>
            <a:pPr algn="ctr" eaLnBrk="1" hangingPunct="1"/>
            <a:r>
              <a:rPr lang="tr-TR" altLang="tr-TR" b="1"/>
              <a:t> yardımıyla seçilir</a:t>
            </a:r>
          </a:p>
        </p:txBody>
      </p:sp>
      <p:sp>
        <p:nvSpPr>
          <p:cNvPr id="28678" name="Line 9"/>
          <p:cNvSpPr>
            <a:spLocks noChangeShapeType="1"/>
          </p:cNvSpPr>
          <p:nvPr/>
        </p:nvSpPr>
        <p:spPr bwMode="auto">
          <a:xfrm>
            <a:off x="4367213" y="1412875"/>
            <a:ext cx="6477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5016500" y="1125539"/>
            <a:ext cx="2446338" cy="503237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2000" b="1"/>
              <a:t>Planlı Çiftleştirme</a:t>
            </a:r>
          </a:p>
        </p:txBody>
      </p:sp>
      <p:sp>
        <p:nvSpPr>
          <p:cNvPr id="28680" name="Rectangle 11"/>
          <p:cNvSpPr>
            <a:spLocks noChangeArrowheads="1"/>
          </p:cNvSpPr>
          <p:nvPr/>
        </p:nvSpPr>
        <p:spPr bwMode="auto">
          <a:xfrm>
            <a:off x="8183563" y="404813"/>
            <a:ext cx="2305050" cy="431800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b="1"/>
              <a:t>İspatlanmış Boğalar</a:t>
            </a:r>
          </a:p>
        </p:txBody>
      </p:sp>
      <p:sp>
        <p:nvSpPr>
          <p:cNvPr id="28681" name="Rectangle 12"/>
          <p:cNvSpPr>
            <a:spLocks noChangeArrowheads="1"/>
          </p:cNvSpPr>
          <p:nvPr/>
        </p:nvSpPr>
        <p:spPr bwMode="auto">
          <a:xfrm>
            <a:off x="8183563" y="1125538"/>
            <a:ext cx="2305050" cy="360362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b="1"/>
              <a:t>50 Boğa Babası</a:t>
            </a:r>
          </a:p>
        </p:txBody>
      </p:sp>
      <p:sp>
        <p:nvSpPr>
          <p:cNvPr id="28682" name="Line 13"/>
          <p:cNvSpPr>
            <a:spLocks noChangeShapeType="1"/>
          </p:cNvSpPr>
          <p:nvPr/>
        </p:nvSpPr>
        <p:spPr bwMode="auto">
          <a:xfrm>
            <a:off x="9409113" y="836614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83" name="Line 14"/>
          <p:cNvSpPr>
            <a:spLocks noChangeShapeType="1"/>
          </p:cNvSpPr>
          <p:nvPr/>
        </p:nvSpPr>
        <p:spPr bwMode="auto">
          <a:xfrm flipH="1">
            <a:off x="7464425" y="1341438"/>
            <a:ext cx="719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84" name="Rectangle 15"/>
          <p:cNvSpPr>
            <a:spLocks noChangeArrowheads="1"/>
          </p:cNvSpPr>
          <p:nvPr/>
        </p:nvSpPr>
        <p:spPr bwMode="auto">
          <a:xfrm>
            <a:off x="4727575" y="1844675"/>
            <a:ext cx="3455988" cy="433388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b="1"/>
              <a:t>10 000 Erkek</a:t>
            </a:r>
          </a:p>
        </p:txBody>
      </p:sp>
      <p:sp>
        <p:nvSpPr>
          <p:cNvPr id="28685" name="Rectangle 16"/>
          <p:cNvSpPr>
            <a:spLocks noChangeArrowheads="1"/>
          </p:cNvSpPr>
          <p:nvPr/>
        </p:nvSpPr>
        <p:spPr bwMode="auto">
          <a:xfrm>
            <a:off x="4727575" y="3141664"/>
            <a:ext cx="3455988" cy="358775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b="1"/>
              <a:t>750 Boğa Adayı</a:t>
            </a:r>
          </a:p>
        </p:txBody>
      </p:sp>
      <p:sp>
        <p:nvSpPr>
          <p:cNvPr id="28686" name="Rectangle 17"/>
          <p:cNvSpPr>
            <a:spLocks noChangeArrowheads="1"/>
          </p:cNvSpPr>
          <p:nvPr/>
        </p:nvSpPr>
        <p:spPr bwMode="auto">
          <a:xfrm>
            <a:off x="4727576" y="3789363"/>
            <a:ext cx="3457575" cy="576262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b="1"/>
              <a:t>Her aday 600-800 inekle</a:t>
            </a:r>
          </a:p>
          <a:p>
            <a:pPr algn="ctr" eaLnBrk="1" hangingPunct="1"/>
            <a:r>
              <a:rPr lang="tr-TR" altLang="tr-TR" b="1"/>
              <a:t>(2. buzağısına) tohumlanır</a:t>
            </a:r>
          </a:p>
        </p:txBody>
      </p:sp>
      <p:sp>
        <p:nvSpPr>
          <p:cNvPr id="28687" name="Rectangle 18"/>
          <p:cNvSpPr>
            <a:spLocks noChangeArrowheads="1"/>
          </p:cNvSpPr>
          <p:nvPr/>
        </p:nvSpPr>
        <p:spPr bwMode="auto">
          <a:xfrm>
            <a:off x="4727575" y="4797426"/>
            <a:ext cx="3600450" cy="1223963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b="1"/>
              <a:t>100 pozitif boğa seçilir.</a:t>
            </a:r>
          </a:p>
          <a:p>
            <a:pPr eaLnBrk="1" hangingPunct="1"/>
            <a:r>
              <a:rPr lang="tr-TR" altLang="tr-TR" b="1"/>
              <a:t>.Süt                 . Eksteriör</a:t>
            </a:r>
          </a:p>
          <a:p>
            <a:pPr eaLnBrk="1" hangingPunct="1"/>
            <a:r>
              <a:rPr lang="tr-TR" altLang="tr-TR" b="1"/>
              <a:t>.Süt Yağı        . Et verimi</a:t>
            </a:r>
          </a:p>
          <a:p>
            <a:pPr eaLnBrk="1" hangingPunct="1"/>
            <a:r>
              <a:rPr lang="tr-TR" altLang="tr-TR" b="1"/>
              <a:t>.Protein          . Fertilite</a:t>
            </a:r>
          </a:p>
        </p:txBody>
      </p:sp>
      <p:sp>
        <p:nvSpPr>
          <p:cNvPr id="28688" name="Rectangle 19"/>
          <p:cNvSpPr>
            <a:spLocks noChangeArrowheads="1"/>
          </p:cNvSpPr>
          <p:nvPr/>
        </p:nvSpPr>
        <p:spPr bwMode="auto">
          <a:xfrm>
            <a:off x="4656139" y="6424614"/>
            <a:ext cx="3455987" cy="433387"/>
          </a:xfrm>
          <a:prstGeom prst="rect">
            <a:avLst/>
          </a:prstGeom>
          <a:solidFill>
            <a:srgbClr val="00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tr-TR" altLang="tr-TR" sz="2000" b="1"/>
              <a:t>20 Elit Boğa</a:t>
            </a:r>
          </a:p>
        </p:txBody>
      </p:sp>
      <p:sp>
        <p:nvSpPr>
          <p:cNvPr id="28689" name="Line 20"/>
          <p:cNvSpPr>
            <a:spLocks noChangeShapeType="1"/>
          </p:cNvSpPr>
          <p:nvPr/>
        </p:nvSpPr>
        <p:spPr bwMode="auto">
          <a:xfrm>
            <a:off x="6311900" y="6021388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90" name="Line 23"/>
          <p:cNvSpPr>
            <a:spLocks noChangeShapeType="1"/>
          </p:cNvSpPr>
          <p:nvPr/>
        </p:nvSpPr>
        <p:spPr bwMode="auto">
          <a:xfrm>
            <a:off x="6383338" y="16287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91" name="Line 24"/>
          <p:cNvSpPr>
            <a:spLocks noChangeShapeType="1"/>
          </p:cNvSpPr>
          <p:nvPr/>
        </p:nvSpPr>
        <p:spPr bwMode="auto">
          <a:xfrm>
            <a:off x="6383338" y="2276475"/>
            <a:ext cx="0" cy="865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92" name="Line 25"/>
          <p:cNvSpPr>
            <a:spLocks noChangeShapeType="1"/>
          </p:cNvSpPr>
          <p:nvPr/>
        </p:nvSpPr>
        <p:spPr bwMode="auto">
          <a:xfrm>
            <a:off x="6383338" y="3500439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93" name="Text Box 26"/>
          <p:cNvSpPr txBox="1">
            <a:spLocks noChangeArrowheads="1"/>
          </p:cNvSpPr>
          <p:nvPr/>
        </p:nvSpPr>
        <p:spPr bwMode="auto">
          <a:xfrm>
            <a:off x="4224339" y="2276475"/>
            <a:ext cx="216058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600" b="1"/>
              <a:t>Performans testi</a:t>
            </a:r>
          </a:p>
          <a:p>
            <a:pPr eaLnBrk="1" hangingPunct="1"/>
            <a:r>
              <a:rPr lang="tr-TR" altLang="tr-TR" sz="1600" b="1"/>
              <a:t>Seleksiyon kriterleri</a:t>
            </a:r>
            <a:r>
              <a:rPr lang="tr-TR" altLang="tr-TR" sz="1200" b="1"/>
              <a:t> </a:t>
            </a:r>
          </a:p>
          <a:p>
            <a:pPr eaLnBrk="1" hangingPunct="1"/>
            <a:endParaRPr lang="tr-TR" altLang="tr-TR" sz="1200"/>
          </a:p>
        </p:txBody>
      </p:sp>
      <p:sp>
        <p:nvSpPr>
          <p:cNvPr id="28694" name="Text Box 27"/>
          <p:cNvSpPr txBox="1">
            <a:spLocks noChangeArrowheads="1"/>
          </p:cNvSpPr>
          <p:nvPr/>
        </p:nvSpPr>
        <p:spPr bwMode="auto">
          <a:xfrm>
            <a:off x="6527801" y="2276475"/>
            <a:ext cx="10652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600" b="1"/>
              <a:t>Eksterior</a:t>
            </a:r>
          </a:p>
          <a:p>
            <a:pPr eaLnBrk="1" hangingPunct="1"/>
            <a:r>
              <a:rPr lang="tr-TR" altLang="tr-TR" sz="1600" b="1"/>
              <a:t>Fertilite </a:t>
            </a:r>
          </a:p>
          <a:p>
            <a:pPr eaLnBrk="1" hangingPunct="1"/>
            <a:r>
              <a:rPr lang="tr-TR" altLang="tr-TR" sz="1600" b="1"/>
              <a:t>Et verimi</a:t>
            </a:r>
          </a:p>
          <a:p>
            <a:pPr eaLnBrk="1" hangingPunct="1"/>
            <a:endParaRPr lang="tr-TR" altLang="tr-TR"/>
          </a:p>
        </p:txBody>
      </p:sp>
      <p:sp>
        <p:nvSpPr>
          <p:cNvPr id="28695" name="Text Box 28"/>
          <p:cNvSpPr txBox="1">
            <a:spLocks noChangeArrowheads="1"/>
          </p:cNvSpPr>
          <p:nvPr/>
        </p:nvSpPr>
        <p:spPr bwMode="auto">
          <a:xfrm>
            <a:off x="5519738" y="3500438"/>
            <a:ext cx="601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600" b="1"/>
              <a:t>Test</a:t>
            </a:r>
          </a:p>
        </p:txBody>
      </p:sp>
      <p:sp>
        <p:nvSpPr>
          <p:cNvPr id="28696" name="Line 29"/>
          <p:cNvSpPr>
            <a:spLocks noChangeShapeType="1"/>
          </p:cNvSpPr>
          <p:nvPr/>
        </p:nvSpPr>
        <p:spPr bwMode="auto">
          <a:xfrm>
            <a:off x="6383338" y="436562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697" name="Text Box 30"/>
          <p:cNvSpPr txBox="1">
            <a:spLocks noChangeArrowheads="1"/>
          </p:cNvSpPr>
          <p:nvPr/>
        </p:nvSpPr>
        <p:spPr bwMode="auto">
          <a:xfrm>
            <a:off x="5016500" y="6021388"/>
            <a:ext cx="124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600" b="1"/>
              <a:t>Seleksiyon</a:t>
            </a:r>
          </a:p>
        </p:txBody>
      </p:sp>
      <p:sp>
        <p:nvSpPr>
          <p:cNvPr id="28698" name="Text Box 31"/>
          <p:cNvSpPr txBox="1">
            <a:spLocks noChangeArrowheads="1"/>
          </p:cNvSpPr>
          <p:nvPr/>
        </p:nvSpPr>
        <p:spPr bwMode="auto">
          <a:xfrm>
            <a:off x="4800601" y="4460875"/>
            <a:ext cx="1414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600" b="1"/>
              <a:t>Döl Kontrolü</a:t>
            </a:r>
          </a:p>
        </p:txBody>
      </p:sp>
      <p:sp>
        <p:nvSpPr>
          <p:cNvPr id="28699" name="Line 33"/>
          <p:cNvSpPr>
            <a:spLocks noChangeShapeType="1"/>
          </p:cNvSpPr>
          <p:nvPr/>
        </p:nvSpPr>
        <p:spPr bwMode="auto">
          <a:xfrm flipH="1" flipV="1">
            <a:off x="9336089" y="1484314"/>
            <a:ext cx="73025" cy="5184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8700" name="Line 35"/>
          <p:cNvSpPr>
            <a:spLocks noChangeShapeType="1"/>
          </p:cNvSpPr>
          <p:nvPr/>
        </p:nvSpPr>
        <p:spPr bwMode="auto">
          <a:xfrm>
            <a:off x="8112125" y="6669088"/>
            <a:ext cx="12969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5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WScan00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844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" y="264478"/>
            <a:ext cx="11990832" cy="65112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altLang="tr-TR" sz="2400" b="1" dirty="0" err="1" smtClean="0">
                <a:solidFill>
                  <a:srgbClr val="FF0000"/>
                </a:solidFill>
              </a:rPr>
              <a:t>Östrus</a:t>
            </a:r>
            <a:endParaRPr lang="tr-TR" altLang="tr-TR" sz="2400" b="1" dirty="0" smtClean="0">
              <a:solidFill>
                <a:srgbClr val="FF0000"/>
              </a:solidFill>
            </a:endParaRPr>
          </a:p>
          <a:p>
            <a:pPr algn="just" eaLnBrk="1" hangingPunct="1"/>
            <a:r>
              <a:rPr lang="tr-TR" altLang="tr-TR" sz="2000" dirty="0" err="1" smtClean="0"/>
              <a:t>Östrus</a:t>
            </a:r>
            <a:r>
              <a:rPr lang="tr-TR" altLang="tr-TR" sz="2000" dirty="0" smtClean="0"/>
              <a:t> </a:t>
            </a:r>
            <a:r>
              <a:rPr lang="tr-TR" altLang="tr-TR" sz="2000" dirty="0"/>
              <a:t>ortalama 18 saat devam eder ve </a:t>
            </a:r>
            <a:r>
              <a:rPr lang="tr-TR" altLang="tr-TR" sz="2000" dirty="0" smtClean="0"/>
              <a:t>21 </a:t>
            </a:r>
            <a:r>
              <a:rPr lang="tr-TR" altLang="tr-TR" sz="2000" dirty="0"/>
              <a:t>günde bir tekrarlanır.</a:t>
            </a:r>
          </a:p>
          <a:p>
            <a:pPr algn="just" eaLnBrk="1" hangingPunct="1"/>
            <a:r>
              <a:rPr lang="tr-TR" altLang="tr-TR" sz="2000" dirty="0"/>
              <a:t>Sütçü sığır sürülerinde </a:t>
            </a:r>
            <a:r>
              <a:rPr lang="tr-TR" altLang="tr-TR" sz="2000" dirty="0" err="1" smtClean="0"/>
              <a:t>östrus</a:t>
            </a:r>
            <a:r>
              <a:rPr lang="tr-TR" altLang="tr-TR" sz="2000" dirty="0" smtClean="0"/>
              <a:t> </a:t>
            </a:r>
            <a:r>
              <a:rPr lang="tr-TR" altLang="tr-TR" sz="2000" dirty="0"/>
              <a:t>belirlenmesi en temel problemlerdendir.</a:t>
            </a:r>
          </a:p>
          <a:p>
            <a:pPr algn="just" eaLnBrk="1" hangingPunct="1"/>
            <a:r>
              <a:rPr lang="tr-TR" altLang="tr-TR" sz="2000" dirty="0" err="1"/>
              <a:t>Östrusun</a:t>
            </a:r>
            <a:r>
              <a:rPr lang="tr-TR" altLang="tr-TR" sz="2000" dirty="0"/>
              <a:t> tespit edilememesi, servis periyodunun ve buzağılama aralığının </a:t>
            </a:r>
            <a:r>
              <a:rPr lang="tr-TR" altLang="tr-TR" sz="2000" dirty="0" smtClean="0"/>
              <a:t>uzamasına</a:t>
            </a:r>
          </a:p>
          <a:p>
            <a:pPr marL="0" indent="0" algn="just" eaLnBrk="1" hangingPunct="1">
              <a:buNone/>
            </a:pPr>
            <a:r>
              <a:rPr lang="tr-TR" altLang="tr-TR" sz="2000" dirty="0"/>
              <a:t> </a:t>
            </a:r>
            <a:r>
              <a:rPr lang="tr-TR" altLang="tr-TR" sz="2000" dirty="0" smtClean="0"/>
              <a:t>  </a:t>
            </a:r>
            <a:r>
              <a:rPr lang="tr-TR" altLang="tr-TR" sz="2000" dirty="0"/>
              <a:t>ve dolayısıyla döl veriminin düşmesine neden olur.</a:t>
            </a:r>
          </a:p>
          <a:p>
            <a:pPr algn="just" eaLnBrk="1" hangingPunct="1"/>
            <a:r>
              <a:rPr lang="tr-TR" altLang="tr-TR" sz="2000" dirty="0"/>
              <a:t>Bu nedenle </a:t>
            </a:r>
            <a:r>
              <a:rPr lang="tr-TR" altLang="tr-TR" sz="2000" dirty="0" err="1"/>
              <a:t>östrusun</a:t>
            </a:r>
            <a:r>
              <a:rPr lang="tr-TR" altLang="tr-TR" sz="2000" dirty="0"/>
              <a:t> takibi büyük önem taşımaktadır</a:t>
            </a:r>
            <a:r>
              <a:rPr lang="tr-TR" altLang="tr-TR" sz="2000" dirty="0" smtClean="0"/>
              <a:t>.</a:t>
            </a:r>
          </a:p>
          <a:p>
            <a:pPr marL="0" indent="0" algn="just">
              <a:buNone/>
            </a:pPr>
            <a:endParaRPr lang="tr-TR" altLang="tr-TR" sz="20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tr-TR" altLang="tr-TR" sz="2400" b="1" dirty="0" err="1" smtClean="0">
                <a:solidFill>
                  <a:srgbClr val="FF0000"/>
                </a:solidFill>
              </a:rPr>
              <a:t>Östrus</a:t>
            </a:r>
            <a:r>
              <a:rPr lang="tr-TR" altLang="tr-TR" sz="2400" b="1" dirty="0" smtClean="0">
                <a:solidFill>
                  <a:srgbClr val="FF0000"/>
                </a:solidFill>
              </a:rPr>
              <a:t> Belirtileri</a:t>
            </a:r>
            <a:endParaRPr lang="tr-TR" altLang="tr-TR" sz="2400" dirty="0" smtClean="0">
              <a:solidFill>
                <a:srgbClr val="FF3300"/>
              </a:solidFill>
            </a:endParaRPr>
          </a:p>
          <a:p>
            <a:pPr algn="just"/>
            <a:r>
              <a:rPr lang="tr-TR" altLang="tr-TR" sz="2000" dirty="0" smtClean="0"/>
              <a:t>Hayvanda huzursuzluk ve hareketlilik artar.</a:t>
            </a:r>
          </a:p>
          <a:p>
            <a:pPr algn="just"/>
            <a:r>
              <a:rPr lang="tr-TR" altLang="tr-TR" sz="2000" dirty="0" smtClean="0"/>
              <a:t>Çiftleşme isteğine bağlı sinirlilik hali görülür.</a:t>
            </a:r>
          </a:p>
          <a:p>
            <a:pPr algn="just"/>
            <a:r>
              <a:rPr lang="tr-TR" altLang="tr-TR" sz="2000" dirty="0" smtClean="0"/>
              <a:t>Diğer sığırlara aşması ve kendine aşılmasına izin vermesi</a:t>
            </a:r>
          </a:p>
          <a:p>
            <a:pPr algn="just"/>
            <a:r>
              <a:rPr lang="tr-TR" altLang="tr-TR" sz="2000" dirty="0" smtClean="0"/>
              <a:t>Vulva şişkin ve kızarıktır,  “çara” adı verilen </a:t>
            </a:r>
            <a:r>
              <a:rPr lang="tr-TR" altLang="tr-TR" sz="2000" dirty="0" err="1" smtClean="0"/>
              <a:t>mukoz</a:t>
            </a:r>
            <a:r>
              <a:rPr lang="tr-TR" altLang="tr-TR" sz="2000" dirty="0" smtClean="0"/>
              <a:t> akıntı gelir.</a:t>
            </a:r>
          </a:p>
          <a:p>
            <a:pPr algn="just"/>
            <a:r>
              <a:rPr lang="tr-TR" altLang="tr-TR" sz="2000" dirty="0" smtClean="0"/>
              <a:t>Sık sık işeme pozisyonu alır.</a:t>
            </a:r>
          </a:p>
          <a:p>
            <a:pPr algn="just"/>
            <a:r>
              <a:rPr lang="tr-TR" altLang="tr-TR" sz="2000" dirty="0" smtClean="0"/>
              <a:t>Genellikle kızgınlık öncesi gündeki süt veriminde %15 ‘</a:t>
            </a:r>
            <a:r>
              <a:rPr lang="tr-TR" altLang="tr-TR" sz="2000" dirty="0" err="1" smtClean="0"/>
              <a:t>lik</a:t>
            </a:r>
            <a:r>
              <a:rPr lang="tr-TR" altLang="tr-TR" sz="2000" dirty="0" smtClean="0"/>
              <a:t> bir düşüş olur.</a:t>
            </a:r>
          </a:p>
          <a:p>
            <a:pPr algn="just"/>
            <a:r>
              <a:rPr lang="tr-TR" altLang="tr-TR" sz="2000" dirty="0" smtClean="0"/>
              <a:t>Devamlı ayakta durur, yeme ve dinlenme davranışları azalır.</a:t>
            </a:r>
          </a:p>
          <a:p>
            <a:pPr algn="just"/>
            <a:r>
              <a:rPr lang="tr-TR" altLang="tr-TR" sz="2000" dirty="0" smtClean="0"/>
              <a:t>Diğer ineklere ve insanlara ilgi artar, inekler küçük gruplar oluştururlar.</a:t>
            </a:r>
          </a:p>
          <a:p>
            <a:pPr marL="0" indent="0" algn="just" eaLnBrk="1" hangingPunct="1">
              <a:buNone/>
            </a:pPr>
            <a:endParaRPr lang="tr-TR" altLang="tr-TR" sz="20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3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2110</Words>
  <Application>Microsoft Office PowerPoint</Application>
  <PresentationFormat>Geniş ekran</PresentationFormat>
  <Paragraphs>601</Paragraphs>
  <Slides>64</Slides>
  <Notes>36</Notes>
  <HiddenSlides>0</HiddenSlides>
  <MMClips>2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64</vt:i4>
      </vt:variant>
    </vt:vector>
  </HeadingPairs>
  <TitlesOfParts>
    <vt:vector size="75" baseType="lpstr">
      <vt:lpstr>Arial</vt:lpstr>
      <vt:lpstr>Arial Black</vt:lpstr>
      <vt:lpstr>Calibri</vt:lpstr>
      <vt:lpstr>Calibri Light</vt:lpstr>
      <vt:lpstr>Times New Roman</vt:lpstr>
      <vt:lpstr>Trebuchet MS</vt:lpstr>
      <vt:lpstr>Verdana</vt:lpstr>
      <vt:lpstr>Wingdings</vt:lpstr>
      <vt:lpstr>Office Teması</vt:lpstr>
      <vt:lpstr>Grafik</vt:lpstr>
      <vt:lpstr>Image</vt:lpstr>
      <vt:lpstr>SÜT SIĞIRCILIĞI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IRK SEÇİMİ</vt:lpstr>
      <vt:lpstr>PowerPoint Sunusu</vt:lpstr>
      <vt:lpstr>PowerPoint Sunusu</vt:lpstr>
      <vt:lpstr>GEBELİK</vt:lpstr>
      <vt:lpstr>DOĞUM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Plasentanın Atılması</vt:lpstr>
      <vt:lpstr>PowerPoint Sunusu</vt:lpstr>
      <vt:lpstr>BUZAĞILARIN BAKIMI VE BÜYÜTÜLMESİ</vt:lpstr>
      <vt:lpstr>PowerPoint Sunusu</vt:lpstr>
      <vt:lpstr>PowerPoint Sunusu</vt:lpstr>
      <vt:lpstr>Doğumdan itibaren zamana bağlı olarak kolostrumun yapısındaki değişim</vt:lpstr>
      <vt:lpstr>Etçi ırklarda buzağı 6 aylık yaşa kadar anasıyla beraberdir.</vt:lpstr>
      <vt:lpstr>PowerPoint Sunusu</vt:lpstr>
      <vt:lpstr>Buzağıların Sütten Kesilmesi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Buzağılara Uygulanan Teknik İşler</vt:lpstr>
      <vt:lpstr>PowerPoint Sunusu</vt:lpstr>
      <vt:lpstr>PowerPoint Sunusu</vt:lpstr>
      <vt:lpstr>PowerPoint Sunusu</vt:lpstr>
      <vt:lpstr>PowerPoint Sunusu</vt:lpstr>
      <vt:lpstr>PowerPoint Sunusu</vt:lpstr>
      <vt:lpstr> Buzağı Hastalıkları</vt:lpstr>
      <vt:lpstr>  Kan Ig düzeylerinin buzağı ölümlerine etkisi (Johnson ve Harpestad, 1970). </vt:lpstr>
      <vt:lpstr>PowerPoint Sunusu</vt:lpstr>
      <vt:lpstr>PowerPoint Sunusu</vt:lpstr>
      <vt:lpstr> Temizlik ve Dezenfeksiyon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Hakem</dc:creator>
  <cp:lastModifiedBy>Hakem</cp:lastModifiedBy>
  <cp:revision>16</cp:revision>
  <dcterms:created xsi:type="dcterms:W3CDTF">2017-11-07T08:19:04Z</dcterms:created>
  <dcterms:modified xsi:type="dcterms:W3CDTF">2017-11-08T13:54:33Z</dcterms:modified>
</cp:coreProperties>
</file>