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9FDB05E-F2A4-420B-94B0-0185ECA1EE0B}" type="datetimeFigureOut">
              <a:rPr lang="tr-TR" smtClean="0"/>
              <a:t>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235FA0-2EB9-46C1-AB37-D17DC289A46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9543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9FDB05E-F2A4-420B-94B0-0185ECA1EE0B}" type="datetimeFigureOut">
              <a:rPr lang="tr-TR" smtClean="0"/>
              <a:t>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235FA0-2EB9-46C1-AB37-D17DC289A463}" type="slidenum">
              <a:rPr lang="tr-TR" smtClean="0"/>
              <a:t>‹#›</a:t>
            </a:fld>
            <a:endParaRPr lang="tr-TR"/>
          </a:p>
        </p:txBody>
      </p:sp>
    </p:spTree>
    <p:extLst>
      <p:ext uri="{BB962C8B-B14F-4D97-AF65-F5344CB8AC3E}">
        <p14:creationId xmlns:p14="http://schemas.microsoft.com/office/powerpoint/2010/main" val="2210499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9FDB05E-F2A4-420B-94B0-0185ECA1EE0B}" type="datetimeFigureOut">
              <a:rPr lang="tr-TR" smtClean="0"/>
              <a:t>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235FA0-2EB9-46C1-AB37-D17DC289A463}" type="slidenum">
              <a:rPr lang="tr-TR" smtClean="0"/>
              <a:t>‹#›</a:t>
            </a:fld>
            <a:endParaRPr lang="tr-TR"/>
          </a:p>
        </p:txBody>
      </p:sp>
    </p:spTree>
    <p:extLst>
      <p:ext uri="{BB962C8B-B14F-4D97-AF65-F5344CB8AC3E}">
        <p14:creationId xmlns:p14="http://schemas.microsoft.com/office/powerpoint/2010/main" val="1126117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9FDB05E-F2A4-420B-94B0-0185ECA1EE0B}" type="datetimeFigureOut">
              <a:rPr lang="tr-TR" smtClean="0"/>
              <a:t>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235FA0-2EB9-46C1-AB37-D17DC289A463}" type="slidenum">
              <a:rPr lang="tr-TR" smtClean="0"/>
              <a:t>‹#›</a:t>
            </a:fld>
            <a:endParaRPr lang="tr-TR"/>
          </a:p>
        </p:txBody>
      </p:sp>
    </p:spTree>
    <p:extLst>
      <p:ext uri="{BB962C8B-B14F-4D97-AF65-F5344CB8AC3E}">
        <p14:creationId xmlns:p14="http://schemas.microsoft.com/office/powerpoint/2010/main" val="4232138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9FDB05E-F2A4-420B-94B0-0185ECA1EE0B}" type="datetimeFigureOut">
              <a:rPr lang="tr-TR" smtClean="0"/>
              <a:t>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C235FA0-2EB9-46C1-AB37-D17DC289A46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3695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9FDB05E-F2A4-420B-94B0-0185ECA1EE0B}" type="datetimeFigureOut">
              <a:rPr lang="tr-TR" smtClean="0"/>
              <a:t>9.04.2019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C235FA0-2EB9-46C1-AB37-D17DC289A463}" type="slidenum">
              <a:rPr lang="tr-TR" smtClean="0"/>
              <a:t>‹#›</a:t>
            </a:fld>
            <a:endParaRPr lang="tr-TR"/>
          </a:p>
        </p:txBody>
      </p:sp>
    </p:spTree>
    <p:extLst>
      <p:ext uri="{BB962C8B-B14F-4D97-AF65-F5344CB8AC3E}">
        <p14:creationId xmlns:p14="http://schemas.microsoft.com/office/powerpoint/2010/main" val="1009598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9FDB05E-F2A4-420B-94B0-0185ECA1EE0B}" type="datetimeFigureOut">
              <a:rPr lang="tr-TR" smtClean="0"/>
              <a:t>9.04.2019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C235FA0-2EB9-46C1-AB37-D17DC289A463}" type="slidenum">
              <a:rPr lang="tr-TR" smtClean="0"/>
              <a:t>‹#›</a:t>
            </a:fld>
            <a:endParaRPr lang="tr-TR"/>
          </a:p>
        </p:txBody>
      </p:sp>
    </p:spTree>
    <p:extLst>
      <p:ext uri="{BB962C8B-B14F-4D97-AF65-F5344CB8AC3E}">
        <p14:creationId xmlns:p14="http://schemas.microsoft.com/office/powerpoint/2010/main" val="3819845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9FDB05E-F2A4-420B-94B0-0185ECA1EE0B}" type="datetimeFigureOut">
              <a:rPr lang="tr-TR" smtClean="0"/>
              <a:t>9.04.2019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C235FA0-2EB9-46C1-AB37-D17DC289A463}" type="slidenum">
              <a:rPr lang="tr-TR" smtClean="0"/>
              <a:t>‹#›</a:t>
            </a:fld>
            <a:endParaRPr lang="tr-TR"/>
          </a:p>
        </p:txBody>
      </p:sp>
    </p:spTree>
    <p:extLst>
      <p:ext uri="{BB962C8B-B14F-4D97-AF65-F5344CB8AC3E}">
        <p14:creationId xmlns:p14="http://schemas.microsoft.com/office/powerpoint/2010/main" val="12463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9FDB05E-F2A4-420B-94B0-0185ECA1EE0B}" type="datetimeFigureOut">
              <a:rPr lang="tr-TR" smtClean="0"/>
              <a:t>9.04.2019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BC235FA0-2EB9-46C1-AB37-D17DC289A463}" type="slidenum">
              <a:rPr lang="tr-TR" smtClean="0"/>
              <a:t>‹#›</a:t>
            </a:fld>
            <a:endParaRPr lang="tr-TR"/>
          </a:p>
        </p:txBody>
      </p:sp>
    </p:spTree>
    <p:extLst>
      <p:ext uri="{BB962C8B-B14F-4D97-AF65-F5344CB8AC3E}">
        <p14:creationId xmlns:p14="http://schemas.microsoft.com/office/powerpoint/2010/main" val="368486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9FDB05E-F2A4-420B-94B0-0185ECA1EE0B}" type="datetimeFigureOut">
              <a:rPr lang="tr-TR" smtClean="0"/>
              <a:t>9.04.2019</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C235FA0-2EB9-46C1-AB37-D17DC289A463}" type="slidenum">
              <a:rPr lang="tr-TR" smtClean="0"/>
              <a:t>‹#›</a:t>
            </a:fld>
            <a:endParaRPr lang="tr-TR"/>
          </a:p>
        </p:txBody>
      </p:sp>
    </p:spTree>
    <p:extLst>
      <p:ext uri="{BB962C8B-B14F-4D97-AF65-F5344CB8AC3E}">
        <p14:creationId xmlns:p14="http://schemas.microsoft.com/office/powerpoint/2010/main" val="2295330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9FDB05E-F2A4-420B-94B0-0185ECA1EE0B}" type="datetimeFigureOut">
              <a:rPr lang="tr-TR" smtClean="0"/>
              <a:t>9.04.2019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C235FA0-2EB9-46C1-AB37-D17DC289A463}" type="slidenum">
              <a:rPr lang="tr-TR" smtClean="0"/>
              <a:t>‹#›</a:t>
            </a:fld>
            <a:endParaRPr lang="tr-TR"/>
          </a:p>
        </p:txBody>
      </p:sp>
    </p:spTree>
    <p:extLst>
      <p:ext uri="{BB962C8B-B14F-4D97-AF65-F5344CB8AC3E}">
        <p14:creationId xmlns:p14="http://schemas.microsoft.com/office/powerpoint/2010/main" val="251011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9FDB05E-F2A4-420B-94B0-0185ECA1EE0B}" type="datetimeFigureOut">
              <a:rPr lang="tr-TR" smtClean="0"/>
              <a:t>9.04.2019</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C235FA0-2EB9-46C1-AB37-D17DC289A46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8825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66273" y="1577100"/>
            <a:ext cx="10058400" cy="2138252"/>
          </a:xfrm>
        </p:spPr>
        <p:txBody>
          <a:bodyPr/>
          <a:lstStyle/>
          <a:p>
            <a:pPr algn="ctr"/>
            <a:r>
              <a:rPr lang="tr-TR" dirty="0" smtClean="0"/>
              <a:t>TARİKAT GELENEKÇİLİĞİ</a:t>
            </a:r>
            <a:endParaRPr lang="tr-TR" dirty="0"/>
          </a:p>
        </p:txBody>
      </p:sp>
      <p:sp>
        <p:nvSpPr>
          <p:cNvPr id="3" name="Alt Başlık 2"/>
          <p:cNvSpPr>
            <a:spLocks noGrp="1"/>
          </p:cNvSpPr>
          <p:nvPr>
            <p:ph type="subTitle" idx="1"/>
          </p:nvPr>
        </p:nvSpPr>
        <p:spPr>
          <a:xfrm>
            <a:off x="1100051" y="4455620"/>
            <a:ext cx="10058400" cy="876776"/>
          </a:xfrm>
        </p:spPr>
        <p:txBody>
          <a:bodyPr>
            <a:normAutofit/>
          </a:bodyPr>
          <a:lstStyle/>
          <a:p>
            <a:pPr algn="ctr"/>
            <a:r>
              <a:rPr lang="tr-TR" sz="4800" dirty="0" smtClean="0"/>
              <a:t>BARELVİYYE</a:t>
            </a:r>
            <a:endParaRPr lang="tr-TR" sz="4000" dirty="0"/>
          </a:p>
        </p:txBody>
      </p:sp>
    </p:spTree>
    <p:extLst>
      <p:ext uri="{BB962C8B-B14F-4D97-AF65-F5344CB8AC3E}">
        <p14:creationId xmlns:p14="http://schemas.microsoft.com/office/powerpoint/2010/main" val="7079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137936"/>
          </a:xfrm>
        </p:spPr>
        <p:txBody>
          <a:bodyPr/>
          <a:lstStyle/>
          <a:p>
            <a:r>
              <a:rPr lang="tr-TR" dirty="0" smtClean="0"/>
              <a:t>BARELVİYYE – Genel Bilgiler</a:t>
            </a:r>
            <a:endParaRPr lang="tr-TR" dirty="0"/>
          </a:p>
        </p:txBody>
      </p:sp>
      <p:sp>
        <p:nvSpPr>
          <p:cNvPr id="3" name="İçerik Yer Tutucusu 2"/>
          <p:cNvSpPr>
            <a:spLocks noGrp="1"/>
          </p:cNvSpPr>
          <p:nvPr>
            <p:ph idx="1"/>
          </p:nvPr>
        </p:nvSpPr>
        <p:spPr>
          <a:xfrm>
            <a:off x="1097280" y="2066072"/>
            <a:ext cx="10058400" cy="4023360"/>
          </a:xfrm>
        </p:spPr>
        <p:txBody>
          <a:bodyPr/>
          <a:lstStyle/>
          <a:p>
            <a:r>
              <a:rPr lang="tr-TR" dirty="0" smtClean="0"/>
              <a:t>* 19. yüzyılda </a:t>
            </a:r>
            <a:r>
              <a:rPr lang="tr-TR" dirty="0" err="1" smtClean="0"/>
              <a:t>Ahmed</a:t>
            </a:r>
            <a:r>
              <a:rPr lang="tr-TR" dirty="0" smtClean="0"/>
              <a:t> Rıza Han </a:t>
            </a:r>
            <a:r>
              <a:rPr lang="tr-TR" dirty="0" err="1" smtClean="0"/>
              <a:t>Barelvi</a:t>
            </a:r>
            <a:r>
              <a:rPr lang="tr-TR" dirty="0" smtClean="0"/>
              <a:t> tarafından (ö.1921) Hindistan’da kurulmuştur. </a:t>
            </a:r>
          </a:p>
          <a:p>
            <a:r>
              <a:rPr lang="tr-TR" dirty="0" smtClean="0"/>
              <a:t>* </a:t>
            </a:r>
            <a:r>
              <a:rPr lang="tr-TR" dirty="0"/>
              <a:t>Daha önceki büyük </a:t>
            </a:r>
            <a:r>
              <a:rPr lang="tr-TR" dirty="0" smtClean="0"/>
              <a:t>tarikatlardan herhangi biriyle doğrudan bir ilişkilendirme söz konusu değildir; bununla birlikte pek çok tarikatın izlerini taşımakta, aslında tarikatlar üstü bir mahiyet arz etmektedir. </a:t>
            </a:r>
          </a:p>
          <a:p>
            <a:r>
              <a:rPr lang="tr-TR" dirty="0" smtClean="0"/>
              <a:t>* Silsile-i </a:t>
            </a:r>
            <a:r>
              <a:rPr lang="tr-TR" dirty="0" err="1" smtClean="0"/>
              <a:t>Rızavi</a:t>
            </a:r>
            <a:r>
              <a:rPr lang="tr-TR" dirty="0" smtClean="0"/>
              <a:t> şeklinde kendine özgü bir tarikat silsilesi söz konusudur. </a:t>
            </a:r>
          </a:p>
          <a:p>
            <a:r>
              <a:rPr lang="tr-TR" dirty="0" smtClean="0"/>
              <a:t>* Mensupları kendilerini </a:t>
            </a:r>
            <a:r>
              <a:rPr lang="tr-TR" dirty="0" err="1" smtClean="0"/>
              <a:t>Ehl</a:t>
            </a:r>
            <a:r>
              <a:rPr lang="tr-TR" dirty="0" smtClean="0"/>
              <a:t>-i Sünnet </a:t>
            </a:r>
            <a:r>
              <a:rPr lang="tr-TR" dirty="0" err="1" smtClean="0"/>
              <a:t>ve’l</a:t>
            </a:r>
            <a:r>
              <a:rPr lang="tr-TR" dirty="0" smtClean="0"/>
              <a:t>-Cemaat kavramı üzerinden tanımlamaktadırlar. </a:t>
            </a:r>
          </a:p>
          <a:p>
            <a:r>
              <a:rPr lang="tr-TR" dirty="0" smtClean="0"/>
              <a:t>* Hem tarikat hem de medresenin özelliklerini ihtiva etmekle birlikte, tarikat yönü baskındır. </a:t>
            </a:r>
          </a:p>
          <a:p>
            <a:r>
              <a:rPr lang="tr-TR" dirty="0" smtClean="0"/>
              <a:t>* Hitap ettiği kitle genelde kırsalda meskun insanlardır. </a:t>
            </a:r>
          </a:p>
          <a:p>
            <a:r>
              <a:rPr lang="tr-TR" dirty="0" smtClean="0"/>
              <a:t>* Hindistan ve Pakistan’daki Müslümanlar ahali üzerinde geniş etkiye sahiptir. </a:t>
            </a:r>
          </a:p>
        </p:txBody>
      </p:sp>
    </p:spTree>
    <p:extLst>
      <p:ext uri="{BB962C8B-B14F-4D97-AF65-F5344CB8AC3E}">
        <p14:creationId xmlns:p14="http://schemas.microsoft.com/office/powerpoint/2010/main" val="3513581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205313"/>
          </a:xfrm>
        </p:spPr>
        <p:txBody>
          <a:bodyPr/>
          <a:lstStyle/>
          <a:p>
            <a:r>
              <a:rPr lang="tr-TR" dirty="0" smtClean="0"/>
              <a:t>AHMED RIZA HAN BARELVİ</a:t>
            </a:r>
            <a:endParaRPr lang="tr-TR" dirty="0"/>
          </a:p>
        </p:txBody>
      </p:sp>
      <p:sp>
        <p:nvSpPr>
          <p:cNvPr id="3" name="İçerik Yer Tutucusu 2"/>
          <p:cNvSpPr>
            <a:spLocks noGrp="1"/>
          </p:cNvSpPr>
          <p:nvPr>
            <p:ph idx="1"/>
          </p:nvPr>
        </p:nvSpPr>
        <p:spPr/>
        <p:txBody>
          <a:bodyPr>
            <a:normAutofit lnSpcReduction="10000"/>
          </a:bodyPr>
          <a:lstStyle/>
          <a:p>
            <a:r>
              <a:rPr lang="tr-TR" dirty="0" smtClean="0"/>
              <a:t>* Bir </a:t>
            </a:r>
            <a:r>
              <a:rPr lang="tr-TR" dirty="0" err="1" smtClean="0"/>
              <a:t>mürşid</a:t>
            </a:r>
            <a:r>
              <a:rPr lang="tr-TR" dirty="0" smtClean="0"/>
              <a:t> olmaktan çok, bir fıkıh alimi olarak öne çıkmıştır. </a:t>
            </a:r>
          </a:p>
          <a:p>
            <a:r>
              <a:rPr lang="tr-TR" dirty="0" smtClean="0"/>
              <a:t>* Aralarında </a:t>
            </a:r>
            <a:r>
              <a:rPr lang="tr-TR" dirty="0" err="1" smtClean="0"/>
              <a:t>Kadiriyye</a:t>
            </a:r>
            <a:r>
              <a:rPr lang="tr-TR" dirty="0" smtClean="0"/>
              <a:t>, </a:t>
            </a:r>
            <a:r>
              <a:rPr lang="tr-TR" dirty="0" err="1" smtClean="0"/>
              <a:t>Çiştiyye</a:t>
            </a:r>
            <a:r>
              <a:rPr lang="tr-TR" dirty="0" smtClean="0"/>
              <a:t>, </a:t>
            </a:r>
            <a:r>
              <a:rPr lang="tr-TR" dirty="0" err="1" smtClean="0"/>
              <a:t>Sühreverdiyye</a:t>
            </a:r>
            <a:r>
              <a:rPr lang="tr-TR" dirty="0" smtClean="0"/>
              <a:t> ve </a:t>
            </a:r>
            <a:r>
              <a:rPr lang="tr-TR" dirty="0" err="1" smtClean="0"/>
              <a:t>Nakşbendiyye</a:t>
            </a:r>
            <a:r>
              <a:rPr lang="tr-TR" dirty="0" smtClean="0"/>
              <a:t> olmak üzere 13 farklı tarikatın icazetini almıştır. Bununla birlikte tasavvufi görüşlerinin şekillenmesinde </a:t>
            </a:r>
            <a:r>
              <a:rPr lang="tr-TR" dirty="0" err="1" smtClean="0"/>
              <a:t>Kadiriyye’nin</a:t>
            </a:r>
            <a:r>
              <a:rPr lang="tr-TR" dirty="0" smtClean="0"/>
              <a:t> etkisi daha belirgindir. </a:t>
            </a:r>
          </a:p>
          <a:p>
            <a:r>
              <a:rPr lang="tr-TR" dirty="0" smtClean="0"/>
              <a:t>* Abdülkadir Geylani örneği üzerinden şeriat ve tarikatı birleştirmeyi esas alan; tasavvufu</a:t>
            </a:r>
            <a:r>
              <a:rPr lang="tr-TR" dirty="0"/>
              <a:t>, fıkıh ve hadisler üzerinden temellendirmeye </a:t>
            </a:r>
            <a:r>
              <a:rPr lang="tr-TR" dirty="0" smtClean="0"/>
              <a:t>çalışan bir söylem ortaya koymuştur. </a:t>
            </a:r>
            <a:endParaRPr lang="tr-TR" dirty="0"/>
          </a:p>
          <a:p>
            <a:r>
              <a:rPr lang="tr-TR" dirty="0" smtClean="0"/>
              <a:t>* </a:t>
            </a:r>
            <a:r>
              <a:rPr lang="tr-TR" dirty="0" err="1" smtClean="0"/>
              <a:t>Ehl</a:t>
            </a:r>
            <a:r>
              <a:rPr lang="tr-TR" dirty="0" smtClean="0"/>
              <a:t>-i Hadis ve </a:t>
            </a:r>
            <a:r>
              <a:rPr lang="tr-TR" dirty="0" err="1" smtClean="0"/>
              <a:t>Diyobendiyye</a:t>
            </a:r>
            <a:r>
              <a:rPr lang="tr-TR" dirty="0" smtClean="0"/>
              <a:t> mensuplarınca sert bir şekilde eleştirilmiş, kendisi de onları </a:t>
            </a:r>
            <a:r>
              <a:rPr lang="tr-TR" dirty="0" err="1" smtClean="0"/>
              <a:t>Vehhabilik</a:t>
            </a:r>
            <a:r>
              <a:rPr lang="tr-TR" dirty="0" smtClean="0"/>
              <a:t> ve Haricilikle suçlamıştır. Ayrıca Şia ve </a:t>
            </a:r>
            <a:r>
              <a:rPr lang="tr-TR" dirty="0" err="1" smtClean="0"/>
              <a:t>Ahmediyye’ye</a:t>
            </a:r>
            <a:r>
              <a:rPr lang="tr-TR" dirty="0" smtClean="0"/>
              <a:t> yönelik de muhalif bir tutum sergilemiştir.</a:t>
            </a:r>
          </a:p>
          <a:p>
            <a:r>
              <a:rPr lang="tr-TR" dirty="0" smtClean="0"/>
              <a:t>* Taraftarlarınca 14/20. yüzyılın </a:t>
            </a:r>
            <a:r>
              <a:rPr lang="tr-TR" dirty="0" err="1" smtClean="0"/>
              <a:t>müceddidi</a:t>
            </a:r>
            <a:r>
              <a:rPr lang="tr-TR" dirty="0" smtClean="0"/>
              <a:t> olarak kabul edilmiş, onun kölesi olmakla iftihar etmişler, ismiyle çağırmamaya özen göstermişler ve kendisinden Yüce Hazret olarak bahsetmişlerdir. </a:t>
            </a:r>
          </a:p>
          <a:p>
            <a:endParaRPr lang="tr-TR" dirty="0" smtClean="0"/>
          </a:p>
          <a:p>
            <a:endParaRPr lang="tr-TR" dirty="0"/>
          </a:p>
        </p:txBody>
      </p:sp>
    </p:spTree>
    <p:extLst>
      <p:ext uri="{BB962C8B-B14F-4D97-AF65-F5344CB8AC3E}">
        <p14:creationId xmlns:p14="http://schemas.microsoft.com/office/powerpoint/2010/main" val="584018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224563"/>
          </a:xfrm>
        </p:spPr>
        <p:txBody>
          <a:bodyPr/>
          <a:lstStyle/>
          <a:p>
            <a:r>
              <a:rPr lang="tr-TR" dirty="0" smtClean="0"/>
              <a:t>AHMET RIZA HAN’IN GÖRÜŞLERİ</a:t>
            </a:r>
            <a:endParaRPr lang="tr-TR" dirty="0"/>
          </a:p>
        </p:txBody>
      </p:sp>
      <p:sp>
        <p:nvSpPr>
          <p:cNvPr id="3" name="İçerik Yer Tutucusu 2"/>
          <p:cNvSpPr>
            <a:spLocks noGrp="1"/>
          </p:cNvSpPr>
          <p:nvPr>
            <p:ph idx="1"/>
          </p:nvPr>
        </p:nvSpPr>
        <p:spPr>
          <a:xfrm>
            <a:off x="1097280" y="1845733"/>
            <a:ext cx="10058400" cy="4487689"/>
          </a:xfrm>
        </p:spPr>
        <p:txBody>
          <a:bodyPr/>
          <a:lstStyle/>
          <a:p>
            <a:r>
              <a:rPr lang="tr-TR" dirty="0" smtClean="0"/>
              <a:t>HZ. Muhammed’i insanüstü bir varlık olarak görmektedir; onun </a:t>
            </a:r>
            <a:r>
              <a:rPr lang="tr-TR" dirty="0" err="1" smtClean="0"/>
              <a:t>gaybi</a:t>
            </a:r>
            <a:r>
              <a:rPr lang="tr-TR" dirty="0" smtClean="0"/>
              <a:t> bilgiye sahip olduğunu, yer yerde hazır ve nazır olduğunu, dolayısıyla da kendisinden yardım istenebileceğini savunmuştur. </a:t>
            </a:r>
          </a:p>
          <a:p>
            <a:r>
              <a:rPr lang="tr-TR" dirty="0" err="1" smtClean="0"/>
              <a:t>Tevessül’ü</a:t>
            </a:r>
            <a:r>
              <a:rPr lang="tr-TR" dirty="0" smtClean="0"/>
              <a:t> önemsemiş, ama yeterli olmayacağını ileri sürmüş; bu yüzden bir şeyhe mutlaka intisap edilmesini gerekli görmüştür. Mürşidin, ölse bile irşadını sürdürdüğünü, bu yüzden de yatırlar ve türbelerin önemli bir fonksiyonu olduğunu savunmuştur. Evliyanın yıl dönümlerinde geniş kapsamlı, şiir ve musikinin de eşlik ettiği ayinlerin gerçekleştirilmesi onlardan istifade </a:t>
            </a:r>
            <a:r>
              <a:rPr lang="tr-TR" dirty="0" err="1" smtClean="0"/>
              <a:t>vesileleleridir</a:t>
            </a:r>
            <a:r>
              <a:rPr lang="tr-TR" dirty="0" smtClean="0"/>
              <a:t>.</a:t>
            </a:r>
          </a:p>
          <a:p>
            <a:r>
              <a:rPr lang="tr-TR" dirty="0" smtClean="0"/>
              <a:t>Hanefi fıkhından taviz vermemesi, buna karşın tasavvufu da merkezi bir fonksiyon atfetmesi, yayılmasını kolaylaştırmıştır.</a:t>
            </a:r>
          </a:p>
          <a:p>
            <a:r>
              <a:rPr lang="tr-TR" dirty="0"/>
              <a:t>T</a:t>
            </a:r>
            <a:r>
              <a:rPr lang="tr-TR" dirty="0" smtClean="0"/>
              <a:t>arikat yapılanmalarındaki kuşatıcı yaklaşımın aksine, tekfire başvurmaktan çekinmemiştir.</a:t>
            </a:r>
          </a:p>
          <a:p>
            <a:r>
              <a:rPr lang="tr-TR" dirty="0" smtClean="0"/>
              <a:t>İngilizlerle işbirliğine gitmediği gibi, onlara doğrudan karşı da çıkmamıştır. Siyaset konusunda daha pasif ve tepkisiz kalmayı tercih etmiştir. </a:t>
            </a:r>
            <a:endParaRPr lang="tr-TR" dirty="0"/>
          </a:p>
        </p:txBody>
      </p:sp>
    </p:spTree>
    <p:extLst>
      <p:ext uri="{BB962C8B-B14F-4D97-AF65-F5344CB8AC3E}">
        <p14:creationId xmlns:p14="http://schemas.microsoft.com/office/powerpoint/2010/main" val="2161588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214938"/>
          </a:xfrm>
        </p:spPr>
        <p:txBody>
          <a:bodyPr/>
          <a:lstStyle/>
          <a:p>
            <a:r>
              <a:rPr lang="tr-TR" dirty="0" smtClean="0"/>
              <a:t>BARELVİYYE’NİN SONRAKİ DURUMU </a:t>
            </a:r>
            <a:endParaRPr lang="tr-TR" dirty="0"/>
          </a:p>
        </p:txBody>
      </p:sp>
      <p:sp>
        <p:nvSpPr>
          <p:cNvPr id="3" name="İçerik Yer Tutucusu 2"/>
          <p:cNvSpPr>
            <a:spLocks noGrp="1"/>
          </p:cNvSpPr>
          <p:nvPr>
            <p:ph idx="1"/>
          </p:nvPr>
        </p:nvSpPr>
        <p:spPr/>
        <p:txBody>
          <a:bodyPr>
            <a:normAutofit lnSpcReduction="10000"/>
          </a:bodyPr>
          <a:lstStyle/>
          <a:p>
            <a:r>
              <a:rPr lang="tr-TR" dirty="0" err="1" smtClean="0"/>
              <a:t>Ahmed</a:t>
            </a:r>
            <a:r>
              <a:rPr lang="tr-TR" dirty="0" smtClean="0"/>
              <a:t> Rıza döneminde oldukça geniş bir tabanda temsil imkanı bulsa da, onun vefatı sonrası bütünlüğünü koruyamamıştır. </a:t>
            </a:r>
          </a:p>
          <a:p>
            <a:r>
              <a:rPr lang="tr-TR" dirty="0" smtClean="0"/>
              <a:t>1925 yılında kurulan Cemiyet-i Ulema-i Pakistan (JUP) adlı organizasyon </a:t>
            </a:r>
            <a:r>
              <a:rPr lang="tr-TR" dirty="0" err="1" smtClean="0"/>
              <a:t>Barelviyye</a:t>
            </a:r>
            <a:r>
              <a:rPr lang="tr-TR" dirty="0" smtClean="0"/>
              <a:t> içerisinden doğmuştur ve ilerleyen süreçte siyasi bir partiye dönüşmüştür. Yine 1990’da temeli atılan </a:t>
            </a:r>
            <a:r>
              <a:rPr lang="tr-TR" dirty="0" err="1" smtClean="0"/>
              <a:t>Sunni</a:t>
            </a:r>
            <a:r>
              <a:rPr lang="tr-TR" dirty="0" smtClean="0"/>
              <a:t> Tahrik adlı siyasi yapılanma </a:t>
            </a:r>
            <a:r>
              <a:rPr lang="tr-TR" dirty="0" err="1" smtClean="0"/>
              <a:t>Barelvi</a:t>
            </a:r>
            <a:r>
              <a:rPr lang="tr-TR" dirty="0" smtClean="0"/>
              <a:t> çizgideki bir harekettir. </a:t>
            </a:r>
          </a:p>
          <a:p>
            <a:r>
              <a:rPr lang="tr-TR" dirty="0" smtClean="0"/>
              <a:t>Taliban’ın bölgedeki etkinliğini artırması, parçalı görüntü veren </a:t>
            </a:r>
            <a:r>
              <a:rPr lang="tr-TR" dirty="0" err="1" smtClean="0"/>
              <a:t>Barelvi</a:t>
            </a:r>
            <a:r>
              <a:rPr lang="tr-TR" dirty="0" smtClean="0"/>
              <a:t> oluşumların tekrar bütüncül bir tutum sergilemelerine neden olmuş ve 2009’da </a:t>
            </a:r>
            <a:r>
              <a:rPr lang="tr-TR" dirty="0" err="1" smtClean="0"/>
              <a:t>Sunni</a:t>
            </a:r>
            <a:r>
              <a:rPr lang="tr-TR" dirty="0" smtClean="0"/>
              <a:t> </a:t>
            </a:r>
            <a:r>
              <a:rPr lang="tr-TR" dirty="0" err="1" smtClean="0"/>
              <a:t>Ittehad</a:t>
            </a:r>
            <a:r>
              <a:rPr lang="tr-TR" dirty="0" smtClean="0"/>
              <a:t> </a:t>
            </a:r>
            <a:r>
              <a:rPr lang="tr-TR" dirty="0" err="1" smtClean="0"/>
              <a:t>Council</a:t>
            </a:r>
            <a:r>
              <a:rPr lang="tr-TR" dirty="0" smtClean="0"/>
              <a:t> adında bir üst ittifak oluşturmuşlardır.  </a:t>
            </a:r>
          </a:p>
          <a:p>
            <a:r>
              <a:rPr lang="tr-TR" dirty="0" smtClean="0"/>
              <a:t>Encümen-i </a:t>
            </a:r>
            <a:r>
              <a:rPr lang="tr-TR" dirty="0" err="1" smtClean="0"/>
              <a:t>Tuleba</a:t>
            </a:r>
            <a:r>
              <a:rPr lang="tr-TR" dirty="0" smtClean="0"/>
              <a:t>-i İslam adı altında bir gençli organizasyonları halen aktiftir. </a:t>
            </a:r>
          </a:p>
          <a:p>
            <a:r>
              <a:rPr lang="tr-TR" dirty="0" smtClean="0"/>
              <a:t>Entelektüel boyut ise Muhammed </a:t>
            </a:r>
            <a:r>
              <a:rPr lang="tr-TR" dirty="0" err="1" smtClean="0"/>
              <a:t>Tahiru’l</a:t>
            </a:r>
            <a:r>
              <a:rPr lang="tr-TR" dirty="0" smtClean="0"/>
              <a:t>-Kadiri ve kurduğu </a:t>
            </a:r>
            <a:r>
              <a:rPr lang="tr-TR" dirty="0" err="1" smtClean="0"/>
              <a:t>Minhacu’l</a:t>
            </a:r>
            <a:r>
              <a:rPr lang="tr-TR" dirty="0" smtClean="0"/>
              <a:t>-Kuran adlı cemiyet tarafından temsil edilmektedir. Cemiyet, halen Pakistan’da oldukça aktiftir ve kadir gecesi organizasyonlarında milyonun üzerinde toplulukları </a:t>
            </a:r>
            <a:r>
              <a:rPr lang="tr-TR" dirty="0" err="1" smtClean="0"/>
              <a:t>biraraya</a:t>
            </a:r>
            <a:r>
              <a:rPr lang="tr-TR" dirty="0" smtClean="0"/>
              <a:t> getirebilmektedir. </a:t>
            </a:r>
          </a:p>
          <a:p>
            <a:endParaRPr lang="tr-TR" dirty="0"/>
          </a:p>
        </p:txBody>
      </p:sp>
    </p:spTree>
    <p:extLst>
      <p:ext uri="{BB962C8B-B14F-4D97-AF65-F5344CB8AC3E}">
        <p14:creationId xmlns:p14="http://schemas.microsoft.com/office/powerpoint/2010/main" val="2597714377"/>
      </p:ext>
    </p:extLst>
  </p:cSld>
  <p:clrMapOvr>
    <a:masterClrMapping/>
  </p:clrMapOvr>
</p:sld>
</file>

<file path=ppt/theme/theme1.xml><?xml version="1.0" encoding="utf-8"?>
<a:theme xmlns:a="http://schemas.openxmlformats.org/drawingml/2006/main" name="Geçmişe bakış">
  <a:themeElements>
    <a:clrScheme name="Karm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57</TotalTime>
  <Words>498</Words>
  <Application>Microsoft Office PowerPoint</Application>
  <PresentationFormat>Geniş ekran</PresentationFormat>
  <Paragraphs>28</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Calibri</vt:lpstr>
      <vt:lpstr>Calibri Light</vt:lpstr>
      <vt:lpstr>Geçmişe bakış</vt:lpstr>
      <vt:lpstr>TARİKAT GELENEKÇİLİĞİ</vt:lpstr>
      <vt:lpstr>BARELVİYYE – Genel Bilgiler</vt:lpstr>
      <vt:lpstr>AHMED RIZA HAN BARELVİ</vt:lpstr>
      <vt:lpstr>AHMET RIZA HAN’IN GÖRÜŞLERİ</vt:lpstr>
      <vt:lpstr>BARELVİYYE’NİN SONRAKİ DURUMU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TARİKAT GELENEKÇİLİĞİ</dc:title>
  <dc:creator>trmt</dc:creator>
  <cp:lastModifiedBy>trmt</cp:lastModifiedBy>
  <cp:revision>7</cp:revision>
  <dcterms:created xsi:type="dcterms:W3CDTF">2019-04-09T18:37:41Z</dcterms:created>
  <dcterms:modified xsi:type="dcterms:W3CDTF">2019-04-09T19:35:23Z</dcterms:modified>
</cp:coreProperties>
</file>