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82" r:id="rId4"/>
    <p:sldId id="1085" r:id="rId5"/>
    <p:sldId id="1086" r:id="rId6"/>
    <p:sldId id="1087" r:id="rId7"/>
    <p:sldId id="1088" r:id="rId8"/>
    <p:sldId id="1090" r:id="rId9"/>
    <p:sldId id="1089" r:id="rId10"/>
    <p:sldId id="1091" r:id="rId11"/>
    <p:sldId id="1092" r:id="rId12"/>
    <p:sldId id="1093"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57" d="100"/>
          <a:sy n="57" d="100"/>
        </p:scale>
        <p:origin x="-1170"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2/28/2020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1210700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216</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KADASTRO BİLGİSİ</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(2-2) 4</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 Dr. Orhan ERCAN</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0" y="574453"/>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Sınırlandırma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Krokisi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166118" y="1064029"/>
            <a:ext cx="8517837" cy="428936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endParaRPr lang="tr-TR" sz="1800" dirty="0"/>
          </a:p>
          <a:p>
            <a:pPr marL="0" indent="0" algn="just">
              <a:lnSpc>
                <a:spcPct val="100000"/>
              </a:lnSpc>
              <a:spcBef>
                <a:spcPts val="450"/>
              </a:spcBef>
              <a:buClr>
                <a:srgbClr val="160093"/>
              </a:buClr>
              <a:buFont typeface="Courier New" panose="02070309020205020404" pitchFamily="49" charset="0"/>
              <a:buChar char="o"/>
              <a:defRPr/>
            </a:pPr>
            <a:r>
              <a:rPr lang="tr-TR" sz="1800" b="1" dirty="0"/>
              <a:t>Farkları: </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-Yerleşilmemiş </a:t>
            </a:r>
            <a:r>
              <a:rPr lang="tr-TR" sz="1800" dirty="0"/>
              <a:t>alanlarda köylerde veya kentin dış kısımlarında beraber yapılır hazırlanan ölçü krokisi aynı zaman da sınırlandırma krokisidir</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Çağdaş </a:t>
            </a:r>
            <a:r>
              <a:rPr lang="tr-TR" sz="1800" dirty="0"/>
              <a:t>anlamda bir arazi düzenlemesinin temel amacı:</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-Kırsal </a:t>
            </a:r>
            <a:r>
              <a:rPr lang="tr-TR" sz="1800" dirty="0"/>
              <a:t>alanda üretim ve çalışma şartlarını iyileştirmek ve bu yolla beslenmeyi güvence altına almak</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-Genel </a:t>
            </a:r>
            <a:r>
              <a:rPr lang="tr-TR" sz="1800" dirty="0"/>
              <a:t>tarımsal kültürü geliştirmek</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-Kültür </a:t>
            </a:r>
            <a:r>
              <a:rPr lang="tr-TR" sz="1800" dirty="0"/>
              <a:t>alanlarını korumak </a:t>
            </a:r>
          </a:p>
          <a:p>
            <a:pPr marL="0" indent="0" algn="just">
              <a:lnSpc>
                <a:spcPct val="100000"/>
              </a:lnSpc>
              <a:spcBef>
                <a:spcPts val="450"/>
              </a:spcBef>
              <a:buClr>
                <a:srgbClr val="160093"/>
              </a:buClr>
              <a:buFont typeface="Courier New" panose="02070309020205020404" pitchFamily="49" charset="0"/>
              <a:buChar char="o"/>
              <a:defRPr/>
            </a:pPr>
            <a:r>
              <a:rPr lang="tr-TR" sz="1800" smtClean="0"/>
              <a:t>-Köy </a:t>
            </a:r>
            <a:r>
              <a:rPr lang="tr-TR" sz="1800" dirty="0"/>
              <a:t>yenileme ve altyapı hizmetleri yardımı ile kırsal gelişimi başlatmak sürdürmek güçlendirmek.</a:t>
            </a:r>
          </a:p>
        </p:txBody>
      </p:sp>
    </p:spTree>
    <p:extLst>
      <p:ext uri="{BB962C8B-B14F-4D97-AF65-F5344CB8AC3E}">
        <p14:creationId xmlns:p14="http://schemas.microsoft.com/office/powerpoint/2010/main" val="10197783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Kadastronun Ödevleri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166119" y="1396538"/>
            <a:ext cx="8517837" cy="428936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r>
              <a:rPr lang="tr-TR" sz="1800" dirty="0"/>
              <a:t>Kadastro ,taşınmazların tapu kütüklerinde en uygun biçimde gösterimi için gerekli nitelikte bir altlık oluşturur. Buna göre kadastro , taşınmazları kesin anlaşılır biçimde tanımlayan ; taşınmazlar üzerindeki hak ve yükümlülüklerin içeriğini ve kapsamını tereddütsüz biçimde anlaşılır kılan bir kamu hizmetidir.</a:t>
            </a:r>
          </a:p>
          <a:p>
            <a:pPr marL="0" indent="0" algn="just">
              <a:lnSpc>
                <a:spcPct val="100000"/>
              </a:lnSpc>
              <a:spcBef>
                <a:spcPts val="450"/>
              </a:spcBef>
              <a:buClr>
                <a:srgbClr val="160093"/>
              </a:buClr>
              <a:buFont typeface="Courier New" panose="02070309020205020404" pitchFamily="49" charset="0"/>
              <a:buChar char="o"/>
              <a:defRPr/>
            </a:pPr>
            <a:r>
              <a:rPr lang="tr-TR" sz="1800" dirty="0"/>
              <a:t>-Taşınmaz vergilendirme amaçlı değerlendirmeler için alım-satım , kamulaştırma , kiralama , bir başka taşınmazla değiştirme , ipotek vb. amaçlar için değer belirleme çabalarında eşsiz bir altlıktır. Kadastro ile taşınmazların büyüklüğü , kullanılma şekli ve tarımsal alanlarda bunlardan başka , toprak özellik ve verimlilikleri kesin belirli hale getirilebilir.</a:t>
            </a:r>
          </a:p>
          <a:p>
            <a:pPr marL="0" indent="0" algn="just">
              <a:lnSpc>
                <a:spcPct val="100000"/>
              </a:lnSpc>
              <a:spcBef>
                <a:spcPts val="450"/>
              </a:spcBef>
              <a:buClr>
                <a:srgbClr val="160093"/>
              </a:buClr>
              <a:buFont typeface="Courier New" panose="02070309020205020404" pitchFamily="49" charset="0"/>
              <a:buChar char="o"/>
              <a:defRPr/>
            </a:pPr>
            <a:r>
              <a:rPr lang="tr-TR" sz="1800" dirty="0"/>
              <a:t>-Planlama ve arazi düzenleme faaliyetlerinde kadastro plan ve kütükleri gerekli altlık durumundadır.Kadastro haritaları, yalnızca bölge planlamaları,alan kullanma planlamaları (yönlendirici planlar) ,ve trafik planlama çalışmaları için değil aynı zamanda yapı yönlendirme planları ve yapı izinleri için de uygun altlık oluşturur. Kentsel arsa düzenleme ve arazi toplulaştırma çalışmaları kadastro pafta ve kütüklerine dayanır.</a:t>
            </a:r>
          </a:p>
        </p:txBody>
      </p:sp>
    </p:spTree>
    <p:extLst>
      <p:ext uri="{BB962C8B-B14F-4D97-AF65-F5344CB8AC3E}">
        <p14:creationId xmlns:p14="http://schemas.microsoft.com/office/powerpoint/2010/main" val="28039628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8" y="375553"/>
            <a:ext cx="8517837" cy="721727"/>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Günümüzde Türkiye Kadastrosundan Beklenen Ödev Ve Hizmetleri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225895" y="1097280"/>
            <a:ext cx="8458060" cy="4708778"/>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r>
              <a:rPr lang="tr-TR" sz="1800" dirty="0" smtClean="0"/>
              <a:t>-Tarım ve toprak reformu ile sulama,kurutma,tarım kredileri,tarım sigortası,şehirlerin nazım ve imar planları tanzimi ve uygulaması</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-Gecekondu probleminin çözümü</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-Hazine ve vakıf arazileri ile mülkiyet konusu olmayan devletin hüküm ve tasarrufu altındaki kullanılmaya elverişli arazilerin kıymetlendirilmesi</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-Arazi,bina ve tarım gelirlerinin adaletli olarak vergilendirilmesi</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-Devlet gelirleri arasında büyük payı olan ve gayrimenkullara ilişkin olarak alınan harç ve vergilerin tam olarak tahsili</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-Gayrimenkul karşılığı kredi alınabilmesi</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-Kamulaştırma işlemlerinin aksamadan yürümesi</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-Turizm alanlarının değerlendirilebilmesi</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-Mahkemelere intikal eden hukuk davalarının yüzde 70 , 80 ini teşkil eden arazi ve ona bağlı olan ihtilafların azaltılması ve bütün bunların doğuracağı sosyal faydalar</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-Harita ve kadastro işlerinin kısa zamanda bitirilmesini zorunlu kılmaktadır.</a:t>
            </a:r>
            <a:endParaRPr lang="tr-TR" sz="1800" dirty="0"/>
          </a:p>
        </p:txBody>
      </p:sp>
    </p:spTree>
    <p:extLst>
      <p:ext uri="{BB962C8B-B14F-4D97-AF65-F5344CB8AC3E}">
        <p14:creationId xmlns:p14="http://schemas.microsoft.com/office/powerpoint/2010/main" val="31162170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Mevcut Durum</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166119" y="1396538"/>
            <a:ext cx="8517837" cy="428936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r>
              <a:rPr lang="tr-TR" sz="1800" dirty="0"/>
              <a:t>-kadastronun üretim döneminde kullandığı alım yöntemlerinin çeşitliliği ve niteliği mevcutta var olan bir çok belgenin geçerliliği ve kullanılabilirliğindeki karmaşa </a:t>
            </a:r>
          </a:p>
          <a:p>
            <a:pPr marL="0" indent="0" algn="just">
              <a:lnSpc>
                <a:spcPct val="100000"/>
              </a:lnSpc>
              <a:spcBef>
                <a:spcPts val="450"/>
              </a:spcBef>
              <a:buClr>
                <a:srgbClr val="160093"/>
              </a:buClr>
              <a:buFont typeface="Courier New" panose="02070309020205020404" pitchFamily="49" charset="0"/>
              <a:buChar char="o"/>
              <a:defRPr/>
            </a:pPr>
            <a:r>
              <a:rPr lang="tr-TR" sz="1800" dirty="0"/>
              <a:t>-üretilmiş belgelerde değişiklileri izlemede tam bir ilkesizlik boşluk ve rasgele davranışlar bütününün olması </a:t>
            </a:r>
          </a:p>
          <a:p>
            <a:pPr marL="0" indent="0" algn="just">
              <a:lnSpc>
                <a:spcPct val="100000"/>
              </a:lnSpc>
              <a:spcBef>
                <a:spcPts val="450"/>
              </a:spcBef>
              <a:buClr>
                <a:srgbClr val="160093"/>
              </a:buClr>
              <a:buFont typeface="Courier New" panose="02070309020205020404" pitchFamily="49" charset="0"/>
              <a:buChar char="o"/>
              <a:defRPr/>
            </a:pPr>
            <a:r>
              <a:rPr lang="tr-TR" sz="1800" dirty="0"/>
              <a:t>-son dönemde üretilmekte olan belgelerde bile sadece mülkiyet kavramı üzerinde durulması </a:t>
            </a:r>
          </a:p>
          <a:p>
            <a:pPr marL="0" indent="0" algn="just">
              <a:lnSpc>
                <a:spcPct val="100000"/>
              </a:lnSpc>
              <a:spcBef>
                <a:spcPts val="450"/>
              </a:spcBef>
              <a:buClr>
                <a:srgbClr val="160093"/>
              </a:buClr>
              <a:buFont typeface="Courier New" panose="02070309020205020404" pitchFamily="49" charset="0"/>
              <a:buChar char="o"/>
              <a:defRPr/>
            </a:pPr>
            <a:r>
              <a:rPr lang="tr-TR" sz="1800" dirty="0"/>
              <a:t>-bilgi sisteminin hayatı çepeçevre sardığı dünyada olası harita sistemleriyle entegrasyonu mümkün kılıcı sistemli bir etki tepki davranışı görülmemektedir.</a:t>
            </a:r>
          </a:p>
          <a:p>
            <a:pPr marL="0" indent="0" algn="just">
              <a:lnSpc>
                <a:spcPct val="100000"/>
              </a:lnSpc>
              <a:spcBef>
                <a:spcPts val="450"/>
              </a:spcBef>
              <a:buClr>
                <a:srgbClr val="160093"/>
              </a:buClr>
              <a:buFont typeface="Courier New" panose="02070309020205020404" pitchFamily="49" charset="0"/>
              <a:buChar char="o"/>
              <a:defRPr/>
            </a:pPr>
            <a:r>
              <a:rPr lang="tr-TR" sz="1800" dirty="0"/>
              <a:t>-kadastro çalışması yapan kurumların kendi dünyasında faliyetleri yürütmesi</a:t>
            </a:r>
          </a:p>
          <a:p>
            <a:pPr marL="0" indent="0" algn="just">
              <a:lnSpc>
                <a:spcPct val="100000"/>
              </a:lnSpc>
              <a:spcBef>
                <a:spcPts val="450"/>
              </a:spcBef>
              <a:buClr>
                <a:srgbClr val="160093"/>
              </a:buClr>
              <a:buFont typeface="Courier New" panose="02070309020205020404" pitchFamily="49" charset="0"/>
              <a:buChar char="o"/>
              <a:defRPr/>
            </a:pPr>
            <a:r>
              <a:rPr lang="tr-TR" sz="1800" dirty="0"/>
              <a:t>kadastro ön hazırlık çalışmaları</a:t>
            </a:r>
          </a:p>
          <a:p>
            <a:pPr marL="0" indent="0" algn="just">
              <a:lnSpc>
                <a:spcPct val="100000"/>
              </a:lnSpc>
              <a:spcBef>
                <a:spcPts val="450"/>
              </a:spcBef>
              <a:buClr>
                <a:srgbClr val="160093"/>
              </a:buClr>
              <a:buFont typeface="Courier New" panose="02070309020205020404" pitchFamily="49" charset="0"/>
              <a:buChar char="o"/>
              <a:defRPr/>
            </a:pPr>
            <a:r>
              <a:rPr lang="tr-TR" sz="1800" dirty="0"/>
              <a:t>Bir köy yada mahallede kadastro çalışmasına başlanabilmesi için , önce bu köy yada mahallenin yıllık çalışma programına alınması gerekmektedir. İlgili kadastro müdürlüğünün teklifi ve Tapu ve Kadastro Genel Müdürlüğünün onayı ile köy yada mahalle iş programına alınır. </a:t>
            </a:r>
          </a:p>
        </p:txBody>
      </p:sp>
    </p:spTree>
    <p:extLst>
      <p:ext uri="{BB962C8B-B14F-4D97-AF65-F5344CB8AC3E}">
        <p14:creationId xmlns:p14="http://schemas.microsoft.com/office/powerpoint/2010/main" val="19780413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8" y="363377"/>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Çalışmalarına Başlanabilmesi İçin Yapılan Hazırlık</a:t>
            </a:r>
          </a:p>
        </p:txBody>
      </p:sp>
      <p:sp>
        <p:nvSpPr>
          <p:cNvPr id="8" name="İçerik Yer Tutucusu 2"/>
          <p:cNvSpPr>
            <a:spLocks noGrp="1"/>
          </p:cNvSpPr>
          <p:nvPr>
            <p:ph idx="1"/>
          </p:nvPr>
        </p:nvSpPr>
        <p:spPr>
          <a:xfrm>
            <a:off x="166119" y="1396538"/>
            <a:ext cx="8517837" cy="428936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r>
              <a:rPr lang="tr-TR" sz="1800" b="1" dirty="0"/>
              <a:t>Çalışma Alanı İlanı </a:t>
            </a:r>
            <a:r>
              <a:rPr lang="tr-TR" sz="1800" dirty="0"/>
              <a:t>: Kadastro çalışma alanı , kadastro çalışmalarına başlamadan en az 15 gün önce kadastro müdürlüğü tarafından bölge merkezinde , çalışma alanında , komşu köy , mahalle ve belediyelerde alışılmış araçlarla ilan edilir. Bu ilanda , kadastro çalışma sınırlarının tespitine hangi gün ve saatte başlanacağı belirtilir. İlanın yapıldığı bir tutanakla tespit edilir. İlanın yapıldığı mahallin mülki amirine , mahalli kadastro ve hukuk mahkemelerine , tapu sicil müdürlüğüne , maliye kuruluşuna , vakıflar idaresine , il özel idaresine ve ilgisi varsa orman idaresi ile diğer kamu kurum ve kuruluşlarının mahalli ünitelerine bildirilir.</a:t>
            </a:r>
          </a:p>
        </p:txBody>
      </p:sp>
    </p:spTree>
    <p:extLst>
      <p:ext uri="{BB962C8B-B14F-4D97-AF65-F5344CB8AC3E}">
        <p14:creationId xmlns:p14="http://schemas.microsoft.com/office/powerpoint/2010/main" val="19780413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8" y="363377"/>
            <a:ext cx="8517837" cy="767154"/>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Çalışmalarına Başlanabilmesi İçin Yapılan Hazırlık</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166119" y="1396538"/>
            <a:ext cx="8517837" cy="428936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r>
              <a:rPr lang="tr-TR" sz="1800" b="1" dirty="0"/>
              <a:t>Çalışma Alanı İlanı </a:t>
            </a:r>
            <a:r>
              <a:rPr lang="tr-TR" sz="1800" dirty="0"/>
              <a:t>: Kadastro çalışma alanı , kadastro çalışmalarına başlamadan en az 15 gün önce kadastro müdürlüğü tarafından bölge merkezinde , çalışma alanında , komşu köy , mahalle ve belediyelerde alışılmış araçlarla ilan edilir. Bu ilanda , kadastro çalışma sınırlarının tespitine hangi gün ve saatte başlanacağı belirtilir. İlanın yapıldığı bir tutanakla tespit edilir. İlanın yapıldığı mahallin mülki amirine , mahalli kadastro ve hukuk mahkemelerine , tapu sicil müdürlüğüne , maliye kuruluşuna , vakıflar idaresine , il özel idaresine ve ilgisi varsa orman idaresi ile diğer kamu kurum ve kuruluşlarının mahalli ünitelerine bildirilir.</a:t>
            </a:r>
          </a:p>
        </p:txBody>
      </p:sp>
    </p:spTree>
    <p:extLst>
      <p:ext uri="{BB962C8B-B14F-4D97-AF65-F5344CB8AC3E}">
        <p14:creationId xmlns:p14="http://schemas.microsoft.com/office/powerpoint/2010/main" val="4309931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8" y="657292"/>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Bilirkişi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Seçimi </a:t>
            </a: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166118" y="1064029"/>
            <a:ext cx="8517837" cy="428936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r>
              <a:rPr lang="tr-TR" sz="1600" dirty="0" smtClean="0"/>
              <a:t>Taşınmaz </a:t>
            </a:r>
            <a:r>
              <a:rPr lang="tr-TR" sz="1600" dirty="0"/>
              <a:t>malların malikleri ve sınırları konusunda bilgisine başvurulan kişidir. Kadastro işlerinde çalışacak bilirkişilerin çalışma alanına en iyi bilen kişilerden olması gereklidir. Kadastro müdürü , çalışma alanı belediye sınırları içinde ise ilgili belediye başkanlığından , çalışma alanı köy ise köy muhtarlığından kadastro ekipleri ile birlikte görev yapmak üzere 15 gün içinde 6 adet bilirkişi seçmelerini ve adlarının bildirilmesini yazılı olarak ister. Kadastro çalışma alanında birden fazla ekip görevlendirilecekse , her ekip için ayrıca üç bilirkişi seçilir. Kadastro ekiplerinde görev olacak bilirkişilerin </a:t>
            </a:r>
          </a:p>
          <a:p>
            <a:pPr marL="0" indent="0" algn="just">
              <a:lnSpc>
                <a:spcPct val="100000"/>
              </a:lnSpc>
              <a:spcBef>
                <a:spcPts val="450"/>
              </a:spcBef>
              <a:buClr>
                <a:srgbClr val="160093"/>
              </a:buClr>
              <a:buFont typeface="Courier New" panose="02070309020205020404" pitchFamily="49" charset="0"/>
              <a:buChar char="o"/>
              <a:defRPr/>
            </a:pPr>
            <a:r>
              <a:rPr lang="tr-TR" sz="1600" dirty="0"/>
              <a:t>*Türk vatandaşı olması</a:t>
            </a:r>
          </a:p>
          <a:p>
            <a:pPr marL="0" indent="0" algn="just">
              <a:lnSpc>
                <a:spcPct val="100000"/>
              </a:lnSpc>
              <a:spcBef>
                <a:spcPts val="450"/>
              </a:spcBef>
              <a:buClr>
                <a:srgbClr val="160093"/>
              </a:buClr>
              <a:buFont typeface="Courier New" panose="02070309020205020404" pitchFamily="49" charset="0"/>
              <a:buChar char="o"/>
              <a:defRPr/>
            </a:pPr>
            <a:r>
              <a:rPr lang="tr-TR" sz="1600" dirty="0"/>
              <a:t>*40 yaşını bitirmiş olması</a:t>
            </a:r>
          </a:p>
          <a:p>
            <a:pPr marL="0" indent="0" algn="just">
              <a:lnSpc>
                <a:spcPct val="100000"/>
              </a:lnSpc>
              <a:spcBef>
                <a:spcPts val="450"/>
              </a:spcBef>
              <a:buClr>
                <a:srgbClr val="160093"/>
              </a:buClr>
              <a:buFont typeface="Courier New" panose="02070309020205020404" pitchFamily="49" charset="0"/>
              <a:buChar char="o"/>
              <a:defRPr/>
            </a:pPr>
            <a:r>
              <a:rPr lang="tr-TR" sz="1600" dirty="0"/>
              <a:t>*Medeni haklarını kullanma ehliyetinin bulunması</a:t>
            </a:r>
          </a:p>
          <a:p>
            <a:pPr marL="0" indent="0" algn="just">
              <a:lnSpc>
                <a:spcPct val="100000"/>
              </a:lnSpc>
              <a:spcBef>
                <a:spcPts val="450"/>
              </a:spcBef>
              <a:buClr>
                <a:srgbClr val="160093"/>
              </a:buClr>
              <a:buFont typeface="Courier New" panose="02070309020205020404" pitchFamily="49" charset="0"/>
              <a:buChar char="o"/>
              <a:defRPr/>
            </a:pPr>
            <a:r>
              <a:rPr lang="tr-TR" sz="1600" dirty="0"/>
              <a:t>*En az 10 yıldan beri o mahalle veya köyde oturmakta olması</a:t>
            </a:r>
          </a:p>
          <a:p>
            <a:pPr marL="0" indent="0" algn="just">
              <a:lnSpc>
                <a:spcPct val="100000"/>
              </a:lnSpc>
              <a:spcBef>
                <a:spcPts val="450"/>
              </a:spcBef>
              <a:buClr>
                <a:srgbClr val="160093"/>
              </a:buClr>
              <a:buFont typeface="Courier New" panose="02070309020205020404" pitchFamily="49" charset="0"/>
              <a:buChar char="o"/>
              <a:defRPr/>
            </a:pPr>
            <a:r>
              <a:rPr lang="tr-TR" sz="1600" dirty="0"/>
              <a:t>*Zimmet , ihtilas , irtikap , rüşvet , hırsızlık , inancı kötüye kullanma , dolaylı iflas gibi yüz kızartıcı bir suçtan hüküm giymemiş olması</a:t>
            </a:r>
          </a:p>
          <a:p>
            <a:pPr marL="0" indent="0" algn="just">
              <a:lnSpc>
                <a:spcPct val="100000"/>
              </a:lnSpc>
              <a:spcBef>
                <a:spcPts val="450"/>
              </a:spcBef>
              <a:buClr>
                <a:srgbClr val="160093"/>
              </a:buClr>
              <a:buFont typeface="Courier New" panose="02070309020205020404" pitchFamily="49" charset="0"/>
              <a:buChar char="o"/>
              <a:defRPr/>
            </a:pPr>
            <a:r>
              <a:rPr lang="tr-TR" sz="1600" dirty="0"/>
              <a:t>*Okuma yazma bilmesi gereklidir.</a:t>
            </a:r>
          </a:p>
          <a:p>
            <a:pPr marL="0" indent="0" algn="just">
              <a:lnSpc>
                <a:spcPct val="100000"/>
              </a:lnSpc>
              <a:spcBef>
                <a:spcPts val="450"/>
              </a:spcBef>
              <a:buClr>
                <a:srgbClr val="160093"/>
              </a:buClr>
              <a:buFont typeface="Courier New" panose="02070309020205020404" pitchFamily="49" charset="0"/>
              <a:buChar char="o"/>
              <a:defRPr/>
            </a:pPr>
            <a:r>
              <a:rPr lang="tr-TR" sz="1600" dirty="0"/>
              <a:t>Okuma yazma bilenler arasında bilirkişi olabilecek nitelikte kimse bulunmadığı takdirde , muhtar veya belediye başkanlığınca kadastro müdürlüğüne yazılı olarak bildirmek şartıyla , okuma-yazma bilmeyenlerde bilirkişi olarak seçilebilir</a:t>
            </a:r>
          </a:p>
        </p:txBody>
      </p:sp>
    </p:spTree>
    <p:extLst>
      <p:ext uri="{BB962C8B-B14F-4D97-AF65-F5344CB8AC3E}">
        <p14:creationId xmlns:p14="http://schemas.microsoft.com/office/powerpoint/2010/main" val="22998285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8" y="657292"/>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Bilgi Belge Toplama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166118" y="1064029"/>
            <a:ext cx="8517837" cy="428936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r>
              <a:rPr lang="tr-TR" sz="1800" dirty="0"/>
              <a:t>Bilgi ve Belge Toplama : Kadastro müdürü , çalışma alanında işe başlamadan önce , o mahalle veya köye ait tapu ve vergi kayıt örneklerini hazırlatır. Belediyelerden ve vergi dairelerinden 1981 yılı emlak beyanıyla ilgili örnekler teslim alınır. İlgili yerlerden çalışma alanına dair daha önceden yapılmış harita kroki ve planlar ve bunlara ait belgelerin birer örneğini çalışma alanındaki taşınmazların mahkemelerde görülmekte veya karara bağlanmış olanların listesini ister.</a:t>
            </a:r>
          </a:p>
          <a:p>
            <a:pPr marL="0" indent="0" algn="just">
              <a:lnSpc>
                <a:spcPct val="100000"/>
              </a:lnSpc>
              <a:spcBef>
                <a:spcPts val="450"/>
              </a:spcBef>
              <a:buClr>
                <a:srgbClr val="160093"/>
              </a:buClr>
              <a:buFont typeface="Courier New" panose="02070309020205020404" pitchFamily="49" charset="0"/>
              <a:buChar char="o"/>
              <a:defRPr/>
            </a:pPr>
            <a:r>
              <a:rPr lang="tr-TR" sz="1800" dirty="0"/>
              <a:t>-Diğer Hazırlıklar : İlgili Tapu sicil müdürlüğüne bu yazı yazılarak , kadastro çalışma alanı sınırları içinde kalan taşınmazların akit ve tescil işlemlerinde , kadastro müdürlüğü ile ilişki kurulması bildirilir. Kadastro çalışma alanı ormana bitişik ise , kadastro çalışmasına başlamadan 2 ay önce Orman Müdürlüğüne bildirilir. Bu yerlerin orman sınırlaması ve orman sınırları dışına çıkarma işlemleri , orman kadastro komisyonlarınca tespit edilir ve haritasına işlenerek tutanakları ile birlikte , kadastro ekiplerine teslim edilir.</a:t>
            </a:r>
          </a:p>
        </p:txBody>
      </p:sp>
    </p:spTree>
    <p:extLst>
      <p:ext uri="{BB962C8B-B14F-4D97-AF65-F5344CB8AC3E}">
        <p14:creationId xmlns:p14="http://schemas.microsoft.com/office/powerpoint/2010/main" val="18504474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0" y="574453"/>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Sınırlandırma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Krokisi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216131" y="1313411"/>
            <a:ext cx="8467824" cy="4039985"/>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r>
              <a:rPr lang="tr-TR" sz="1800" dirty="0" smtClean="0"/>
              <a:t> taşınmaz </a:t>
            </a:r>
            <a:r>
              <a:rPr lang="tr-TR" sz="1800" dirty="0"/>
              <a:t>malların sınır ve cinslerini , taşınmaz malın sınırları içinde bulunan doğal ve yapay tesisleri yaklaşık ölçekte ; İrtifak haklarını ve belirsiz sınırları röper ölçüleri ile gösteren ve kadastro çalışmalarında ölçü işlerinden önce düzenlenen ve kuzey doğrultusuna yönlendirilmiş krokidir.</a:t>
            </a:r>
          </a:p>
          <a:p>
            <a:pPr marL="0" indent="0" algn="just">
              <a:lnSpc>
                <a:spcPct val="100000"/>
              </a:lnSpc>
              <a:spcBef>
                <a:spcPts val="450"/>
              </a:spcBef>
              <a:buClr>
                <a:srgbClr val="160093"/>
              </a:buClr>
              <a:buFont typeface="Courier New" panose="02070309020205020404" pitchFamily="49" charset="0"/>
              <a:buChar char="o"/>
              <a:defRPr/>
            </a:pPr>
            <a:r>
              <a:rPr lang="tr-TR" sz="1800" dirty="0" smtClean="0"/>
              <a:t> Ölçü </a:t>
            </a:r>
            <a:r>
              <a:rPr lang="tr-TR" sz="1800" dirty="0"/>
              <a:t>krokisi:alım işlerinde mümkün olan durumlarda araziye çıkılmadan önce aksi halde alım sırasında ölçülen yerleri ve ölçü değerlerini gösteren krokilerdir .</a:t>
            </a:r>
          </a:p>
          <a:p>
            <a:pPr marL="0" indent="0" algn="just">
              <a:lnSpc>
                <a:spcPct val="100000"/>
              </a:lnSpc>
              <a:spcBef>
                <a:spcPts val="450"/>
              </a:spcBef>
              <a:buClr>
                <a:srgbClr val="160093"/>
              </a:buClr>
              <a:buFont typeface="Courier New" panose="02070309020205020404" pitchFamily="49" charset="0"/>
              <a:buChar char="o"/>
              <a:defRPr/>
            </a:pPr>
            <a:r>
              <a:rPr lang="tr-TR" sz="1800" b="1" dirty="0" smtClean="0"/>
              <a:t> Farkları</a:t>
            </a:r>
            <a:r>
              <a:rPr lang="tr-TR" sz="1800" b="1" dirty="0"/>
              <a:t>: </a:t>
            </a:r>
          </a:p>
          <a:p>
            <a:pPr marL="0" indent="0" algn="just">
              <a:lnSpc>
                <a:spcPct val="100000"/>
              </a:lnSpc>
              <a:spcBef>
                <a:spcPts val="450"/>
              </a:spcBef>
              <a:buClr>
                <a:srgbClr val="160093"/>
              </a:buClr>
              <a:buFont typeface="Courier New" panose="02070309020205020404" pitchFamily="49" charset="0"/>
              <a:buChar char="o"/>
              <a:defRPr/>
            </a:pPr>
            <a:r>
              <a:rPr lang="tr-TR" sz="1800" dirty="0"/>
              <a:t>- Sınırlandırma krokisinde belirli olmayan sınırlarda ölçü yapılır</a:t>
            </a:r>
          </a:p>
          <a:p>
            <a:pPr marL="0" indent="0" algn="just">
              <a:lnSpc>
                <a:spcPct val="100000"/>
              </a:lnSpc>
              <a:spcBef>
                <a:spcPts val="450"/>
              </a:spcBef>
              <a:buClr>
                <a:srgbClr val="160093"/>
              </a:buClr>
              <a:buFont typeface="Courier New" panose="02070309020205020404" pitchFamily="49" charset="0"/>
              <a:buChar char="o"/>
              <a:defRPr/>
            </a:pPr>
            <a:r>
              <a:rPr lang="tr-TR" sz="1800" dirty="0"/>
              <a:t>- Sınırlandırma krokisi ölçü krokisinden önce </a:t>
            </a:r>
            <a:r>
              <a:rPr lang="tr-TR" sz="1800" dirty="0" smtClean="0"/>
              <a:t>yapılır</a:t>
            </a:r>
            <a:endParaRPr lang="tr-TR" sz="1800" dirty="0"/>
          </a:p>
        </p:txBody>
      </p:sp>
    </p:spTree>
    <p:extLst>
      <p:ext uri="{BB962C8B-B14F-4D97-AF65-F5344CB8AC3E}">
        <p14:creationId xmlns:p14="http://schemas.microsoft.com/office/powerpoint/2010/main" val="185044741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12556</TotalTime>
  <Words>1105</Words>
  <Application>Microsoft Office PowerPoint</Application>
  <PresentationFormat>On-screen Show (4:3)</PresentationFormat>
  <Paragraphs>69</Paragraphs>
  <Slides>10</Slides>
  <Notes>0</Notes>
  <HiddenSlides>0</HiddenSlides>
  <MMClips>0</MMClips>
  <ScaleCrop>false</ScaleCrop>
  <HeadingPairs>
    <vt:vector size="4" baseType="variant">
      <vt:variant>
        <vt:lpstr>Theme</vt:lpstr>
      </vt:variant>
      <vt:variant>
        <vt:i4>3</vt:i4>
      </vt:variant>
      <vt:variant>
        <vt:lpstr>Slide Titles</vt:lpstr>
      </vt:variant>
      <vt:variant>
        <vt:i4>10</vt:i4>
      </vt:variant>
    </vt:vector>
  </HeadingPairs>
  <TitlesOfParts>
    <vt:vector size="13" baseType="lpstr">
      <vt:lpstr>ekonomi</vt:lpstr>
      <vt:lpstr>1_Rics</vt:lpstr>
      <vt:lpstr>h.t.</vt:lpstr>
      <vt:lpstr>PowerPoint Presentation</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sibel</cp:lastModifiedBy>
  <cp:revision>820</cp:revision>
  <cp:lastPrinted>2016-10-24T07:53:35Z</cp:lastPrinted>
  <dcterms:created xsi:type="dcterms:W3CDTF">2016-09-18T09:35:24Z</dcterms:created>
  <dcterms:modified xsi:type="dcterms:W3CDTF">2020-02-28T11:16:44Z</dcterms:modified>
</cp:coreProperties>
</file>