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05.02.2020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05.02.2020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05.02.2020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05.02.2020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05.02.2020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pPr/>
              <a:t>05.02.2020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pPr/>
              <a:t>05.02.2020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pPr/>
              <a:t>05.02.2020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pPr/>
              <a:t>05.02.2020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05.02.2020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05.02.2020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pPr/>
              <a:t>05.02.2020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solidFill>
                  <a:srgbClr val="000000"/>
                </a:solidFill>
                <a:latin typeface="Times New Roman"/>
                <a:ea typeface="Calibri"/>
              </a:rPr>
              <a:t>M</a:t>
            </a:r>
            <a:r>
              <a:rPr lang="en-US" dirty="0" err="1" smtClean="0">
                <a:solidFill>
                  <a:srgbClr val="000000"/>
                </a:solidFill>
                <a:latin typeface="Times New Roman"/>
                <a:ea typeface="Calibri"/>
              </a:rPr>
              <a:t>ağara</a:t>
            </a:r>
            <a:r>
              <a:rPr lang="en-US" dirty="0" smtClean="0">
                <a:solidFill>
                  <a:srgbClr val="000000"/>
                </a:solidFill>
                <a:latin typeface="Times New Roman"/>
                <a:ea typeface="Calibri"/>
              </a:rPr>
              <a:t> </a:t>
            </a:r>
            <a:r>
              <a:rPr lang="en-US" dirty="0" err="1">
                <a:solidFill>
                  <a:srgbClr val="000000"/>
                </a:solidFill>
                <a:latin typeface="Times New Roman"/>
                <a:ea typeface="Calibri"/>
              </a:rPr>
              <a:t>tipleri</a:t>
            </a:r>
            <a:endParaRPr lang="en-US" dirty="0"/>
          </a:p>
        </p:txBody>
      </p:sp>
      <p:sp>
        <p:nvSpPr>
          <p:cNvPr id="3" name="Alt Başlık 2"/>
          <p:cNvSpPr>
            <a:spLocks noGrp="1"/>
          </p:cNvSpPr>
          <p:nvPr>
            <p:ph type="subTitle" idx="1"/>
          </p:nvPr>
        </p:nvSpPr>
        <p:spPr/>
        <p:txBody>
          <a:bodyPr/>
          <a:lstStyle/>
          <a:p>
            <a:r>
              <a:rPr lang="tr-TR" dirty="0" smtClean="0">
                <a:solidFill>
                  <a:srgbClr val="C00000"/>
                </a:solidFill>
              </a:rPr>
              <a:t>8. Hafta</a:t>
            </a:r>
            <a:endParaRPr lang="en-US" dirty="0">
              <a:solidFill>
                <a:srgbClr val="C00000"/>
              </a:solidFill>
            </a:endParaRPr>
          </a:p>
        </p:txBody>
      </p:sp>
    </p:spTree>
    <p:extLst>
      <p:ext uri="{BB962C8B-B14F-4D97-AF65-F5344CB8AC3E}">
        <p14:creationId xmlns="" xmlns:p14="http://schemas.microsoft.com/office/powerpoint/2010/main" val="1202458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9954" name="Picture 2" descr="körükini giriş"/>
          <p:cNvPicPr>
            <a:picLocks noGrp="1" noChangeAspect="1" noChangeArrowheads="1"/>
          </p:cNvPicPr>
          <p:nvPr>
            <p:ph idx="1"/>
          </p:nvPr>
        </p:nvPicPr>
        <p:blipFill>
          <a:blip r:embed="rId2" cstate="print"/>
          <a:srcRect/>
          <a:stretch>
            <a:fillRect/>
          </a:stretch>
        </p:blipFill>
        <p:spPr>
          <a:xfrm>
            <a:off x="2341563" y="0"/>
            <a:ext cx="4679950" cy="6858000"/>
          </a:xfrm>
          <a:noFill/>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836712"/>
            <a:ext cx="8229600" cy="5289451"/>
          </a:xfrm>
        </p:spPr>
        <p:txBody>
          <a:bodyPr>
            <a:normAutofit fontScale="77500" lnSpcReduction="20000"/>
          </a:bodyPr>
          <a:lstStyle/>
          <a:p>
            <a:r>
              <a:rPr lang="tr-TR" dirty="0">
                <a:latin typeface="Times New Roman"/>
                <a:ea typeface="Times New Roman"/>
              </a:rPr>
              <a:t>Mağaralar yeryüzünde doğal olarak açılmış boşluklardır. Lav akıntısı, dalga aşındırması, ufalanma </a:t>
            </a:r>
            <a:r>
              <a:rPr lang="tr-TR" dirty="0" err="1">
                <a:latin typeface="Times New Roman"/>
                <a:ea typeface="Times New Roman"/>
              </a:rPr>
              <a:t>vb</a:t>
            </a:r>
            <a:r>
              <a:rPr lang="tr-TR" dirty="0">
                <a:latin typeface="Times New Roman"/>
                <a:ea typeface="Times New Roman"/>
              </a:rPr>
              <a:t> gibi nedenlerle mağaralar oluşsa da en yaygın olarak bulunan, hem oluşumları hem de doğal güzellikleri (mağara süsleri) nedeni ile doğa turizmi açısından da en çok ilgi çekenler </a:t>
            </a:r>
            <a:r>
              <a:rPr lang="tr-TR" dirty="0" smtClean="0">
                <a:latin typeface="Times New Roman"/>
                <a:ea typeface="Times New Roman"/>
              </a:rPr>
              <a:t>karst mağaralarıdır</a:t>
            </a:r>
            <a:r>
              <a:rPr lang="tr-TR" dirty="0">
                <a:latin typeface="Times New Roman"/>
                <a:ea typeface="Times New Roman"/>
              </a:rPr>
              <a:t>.</a:t>
            </a:r>
            <a:r>
              <a:rPr lang="tr-TR" dirty="0">
                <a:solidFill>
                  <a:srgbClr val="3366FF"/>
                </a:solidFill>
                <a:latin typeface="Times New Roman"/>
                <a:ea typeface="Times New Roman"/>
              </a:rPr>
              <a:t> </a:t>
            </a:r>
            <a:r>
              <a:rPr lang="tr-TR" dirty="0">
                <a:latin typeface="Times New Roman"/>
                <a:ea typeface="Times New Roman"/>
              </a:rPr>
              <a:t>Mağaralar coğrafya (jeomorfoloji), hidrojeoloji gibi branşların ilgi alanı içerisine girse de Karst Jeomorfolojisi altında yer alan </a:t>
            </a:r>
            <a:r>
              <a:rPr lang="tr-TR" dirty="0" err="1">
                <a:latin typeface="Times New Roman"/>
                <a:ea typeface="Times New Roman"/>
              </a:rPr>
              <a:t>Speleoloji</a:t>
            </a:r>
            <a:r>
              <a:rPr lang="tr-TR" dirty="0">
                <a:latin typeface="Times New Roman"/>
                <a:ea typeface="Times New Roman"/>
              </a:rPr>
              <a:t> (mağara bilimi) hızla gelişerek bağımsız bir bilim dalı haline </a:t>
            </a:r>
            <a:r>
              <a:rPr lang="tr-TR" dirty="0" smtClean="0">
                <a:latin typeface="Times New Roman"/>
                <a:ea typeface="Times New Roman"/>
              </a:rPr>
              <a:t>gelmeye başlamıştır. </a:t>
            </a:r>
            <a:r>
              <a:rPr lang="tr-TR" dirty="0">
                <a:latin typeface="Times New Roman"/>
                <a:ea typeface="Times New Roman"/>
              </a:rPr>
              <a:t>Yeryüzündeki bir boşluk eğer girilebiliyor ve araştırılıp incelenebiliyorsa ilginçtir. Mağarada yapılan ölçümlerle uzunluk çap </a:t>
            </a:r>
            <a:r>
              <a:rPr lang="tr-TR" dirty="0" err="1">
                <a:latin typeface="Times New Roman"/>
                <a:ea typeface="Times New Roman"/>
              </a:rPr>
              <a:t>vb</a:t>
            </a:r>
            <a:r>
              <a:rPr lang="tr-TR" dirty="0">
                <a:latin typeface="Times New Roman"/>
                <a:ea typeface="Times New Roman"/>
              </a:rPr>
              <a:t> özellikleri tanımlanır. Karstik alanlarda çok çeşitli çaplarda </a:t>
            </a:r>
            <a:r>
              <a:rPr lang="tr-TR" dirty="0" err="1">
                <a:latin typeface="Times New Roman"/>
                <a:ea typeface="Times New Roman"/>
              </a:rPr>
              <a:t>konduitler</a:t>
            </a:r>
            <a:r>
              <a:rPr lang="tr-TR" dirty="0">
                <a:latin typeface="Times New Roman"/>
                <a:ea typeface="Times New Roman"/>
              </a:rPr>
              <a:t> vardır ancak bunların çoğu insanın girebileceği boyutlarda olmadığı için araştırılamaz. Buna göre mağara insanoğlunun girebileceği ölçülerde yeterli büyüklüğe sahip olan yeryüzündeki doğal boşluklardır (White, 1988). </a:t>
            </a:r>
            <a:endParaRPr lang="en-US" dirty="0"/>
          </a:p>
        </p:txBody>
      </p:sp>
    </p:spTree>
    <p:extLst>
      <p:ext uri="{BB962C8B-B14F-4D97-AF65-F5344CB8AC3E}">
        <p14:creationId xmlns="" xmlns:p14="http://schemas.microsoft.com/office/powerpoint/2010/main" val="3156800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404664"/>
            <a:ext cx="8229600" cy="6126163"/>
          </a:xfrm>
        </p:spPr>
        <p:txBody>
          <a:bodyPr>
            <a:normAutofit fontScale="62500" lnSpcReduction="20000"/>
          </a:bodyPr>
          <a:lstStyle/>
          <a:p>
            <a:pPr indent="0" algn="just">
              <a:lnSpc>
                <a:spcPct val="150000"/>
              </a:lnSpc>
              <a:spcAft>
                <a:spcPts val="0"/>
              </a:spcAft>
              <a:buNone/>
            </a:pPr>
            <a:r>
              <a:rPr lang="tr-TR" b="1" dirty="0">
                <a:latin typeface="Times New Roman"/>
                <a:ea typeface="Times New Roman"/>
              </a:rPr>
              <a:t>Pasaj veya </a:t>
            </a:r>
            <a:r>
              <a:rPr lang="tr-TR" b="1" dirty="0" smtClean="0">
                <a:latin typeface="Times New Roman"/>
                <a:ea typeface="Times New Roman"/>
              </a:rPr>
              <a:t>Galeriler</a:t>
            </a:r>
          </a:p>
          <a:p>
            <a:pPr indent="342900" algn="just">
              <a:lnSpc>
                <a:spcPct val="150000"/>
              </a:lnSpc>
              <a:spcAft>
                <a:spcPts val="0"/>
              </a:spcAft>
            </a:pPr>
            <a:r>
              <a:rPr lang="tr-TR" dirty="0" smtClean="0">
                <a:latin typeface="Times New Roman"/>
                <a:ea typeface="Times New Roman"/>
              </a:rPr>
              <a:t>Pasaj </a:t>
            </a:r>
            <a:r>
              <a:rPr lang="tr-TR" dirty="0">
                <a:latin typeface="Times New Roman"/>
                <a:ea typeface="Times New Roman"/>
              </a:rPr>
              <a:t>durumuna göre mağaralar tek pasajdan (suyolundan) ve birleriyle bağlantılı ızgara </a:t>
            </a:r>
            <a:r>
              <a:rPr lang="tr-TR" dirty="0" err="1">
                <a:latin typeface="Times New Roman"/>
                <a:ea typeface="Times New Roman"/>
              </a:rPr>
              <a:t>pasajlı</a:t>
            </a:r>
            <a:r>
              <a:rPr lang="tr-TR" dirty="0">
                <a:latin typeface="Times New Roman"/>
                <a:ea typeface="Times New Roman"/>
              </a:rPr>
              <a:t> mağaralar olmak üzere iki gruba, her bir sınıflamada kendi içerisinde üç gruba ayrılır (</a:t>
            </a:r>
            <a:r>
              <a:rPr lang="tr-TR" dirty="0" err="1">
                <a:latin typeface="Times New Roman"/>
                <a:ea typeface="Times New Roman"/>
              </a:rPr>
              <a:t>Palmer</a:t>
            </a:r>
            <a:r>
              <a:rPr lang="tr-TR" dirty="0">
                <a:latin typeface="Times New Roman"/>
                <a:ea typeface="Times New Roman"/>
              </a:rPr>
              <a:t>, 1975; White, 1960; 1988). </a:t>
            </a:r>
            <a:endParaRPr lang="en-US" dirty="0">
              <a:latin typeface="Times New Roman"/>
              <a:ea typeface="Times New Roman"/>
            </a:endParaRPr>
          </a:p>
          <a:p>
            <a:pPr indent="342900" algn="just">
              <a:lnSpc>
                <a:spcPct val="150000"/>
              </a:lnSpc>
              <a:spcAft>
                <a:spcPts val="0"/>
              </a:spcAft>
            </a:pPr>
            <a:r>
              <a:rPr lang="tr-TR" dirty="0">
                <a:latin typeface="Times New Roman"/>
                <a:ea typeface="Times New Roman"/>
              </a:rPr>
              <a:t>a-Tek pasajlar</a:t>
            </a:r>
            <a:endParaRPr lang="en-US" dirty="0">
              <a:latin typeface="Times New Roman"/>
              <a:ea typeface="Times New Roman"/>
            </a:endParaRPr>
          </a:p>
          <a:p>
            <a:pPr indent="342900" algn="just">
              <a:lnSpc>
                <a:spcPct val="150000"/>
              </a:lnSpc>
              <a:spcAft>
                <a:spcPts val="0"/>
              </a:spcAft>
            </a:pPr>
            <a:r>
              <a:rPr lang="tr-TR" dirty="0" err="1">
                <a:latin typeface="Times New Roman"/>
                <a:ea typeface="Times New Roman"/>
              </a:rPr>
              <a:t>Linear</a:t>
            </a:r>
            <a:r>
              <a:rPr lang="tr-TR" dirty="0">
                <a:latin typeface="Times New Roman"/>
                <a:ea typeface="Times New Roman"/>
              </a:rPr>
              <a:t> pasaj</a:t>
            </a:r>
            <a:endParaRPr lang="en-US" dirty="0">
              <a:latin typeface="Times New Roman"/>
              <a:ea typeface="Times New Roman"/>
            </a:endParaRPr>
          </a:p>
          <a:p>
            <a:pPr indent="342900" algn="just">
              <a:lnSpc>
                <a:spcPct val="150000"/>
              </a:lnSpc>
              <a:spcAft>
                <a:spcPts val="0"/>
              </a:spcAft>
            </a:pPr>
            <a:r>
              <a:rPr lang="tr-TR" dirty="0">
                <a:latin typeface="Times New Roman"/>
                <a:ea typeface="Times New Roman"/>
              </a:rPr>
              <a:t>Köşeli (</a:t>
            </a:r>
            <a:r>
              <a:rPr lang="tr-TR" dirty="0" err="1">
                <a:latin typeface="Times New Roman"/>
                <a:ea typeface="Times New Roman"/>
              </a:rPr>
              <a:t>angulate</a:t>
            </a:r>
            <a:r>
              <a:rPr lang="tr-TR" dirty="0">
                <a:latin typeface="Times New Roman"/>
                <a:ea typeface="Times New Roman"/>
              </a:rPr>
              <a:t>) pasaj</a:t>
            </a:r>
            <a:endParaRPr lang="en-US" dirty="0">
              <a:latin typeface="Times New Roman"/>
              <a:ea typeface="Times New Roman"/>
            </a:endParaRPr>
          </a:p>
          <a:p>
            <a:pPr indent="342900" algn="just">
              <a:lnSpc>
                <a:spcPct val="150000"/>
              </a:lnSpc>
              <a:spcAft>
                <a:spcPts val="0"/>
              </a:spcAft>
            </a:pPr>
            <a:r>
              <a:rPr lang="tr-TR" dirty="0">
                <a:latin typeface="Times New Roman"/>
                <a:ea typeface="Times New Roman"/>
              </a:rPr>
              <a:t>Sinüs pasaj</a:t>
            </a:r>
            <a:endParaRPr lang="en-US" dirty="0">
              <a:latin typeface="Times New Roman"/>
              <a:ea typeface="Times New Roman"/>
            </a:endParaRPr>
          </a:p>
          <a:p>
            <a:pPr indent="342900" algn="just">
              <a:lnSpc>
                <a:spcPct val="150000"/>
              </a:lnSpc>
              <a:spcAft>
                <a:spcPts val="0"/>
              </a:spcAft>
            </a:pPr>
            <a:r>
              <a:rPr lang="tr-TR" dirty="0">
                <a:latin typeface="Times New Roman"/>
                <a:ea typeface="Times New Roman"/>
              </a:rPr>
              <a:t>b-Izgara Pasajlar</a:t>
            </a:r>
            <a:endParaRPr lang="en-US" dirty="0">
              <a:latin typeface="Times New Roman"/>
              <a:ea typeface="Times New Roman"/>
            </a:endParaRPr>
          </a:p>
          <a:p>
            <a:pPr indent="342900" algn="just">
              <a:lnSpc>
                <a:spcPct val="150000"/>
              </a:lnSpc>
              <a:spcAft>
                <a:spcPts val="0"/>
              </a:spcAft>
            </a:pPr>
            <a:r>
              <a:rPr lang="tr-TR" dirty="0">
                <a:latin typeface="Times New Roman"/>
                <a:ea typeface="Times New Roman"/>
              </a:rPr>
              <a:t>Network ızgara pasaj</a:t>
            </a:r>
            <a:endParaRPr lang="en-US" dirty="0">
              <a:latin typeface="Times New Roman"/>
              <a:ea typeface="Times New Roman"/>
            </a:endParaRPr>
          </a:p>
          <a:p>
            <a:pPr indent="342900" algn="just">
              <a:lnSpc>
                <a:spcPct val="150000"/>
              </a:lnSpc>
              <a:spcAft>
                <a:spcPts val="0"/>
              </a:spcAft>
            </a:pPr>
            <a:r>
              <a:rPr lang="tr-TR" dirty="0">
                <a:latin typeface="Times New Roman"/>
                <a:ea typeface="Times New Roman"/>
              </a:rPr>
              <a:t>Çatallı (</a:t>
            </a:r>
            <a:r>
              <a:rPr lang="tr-TR" dirty="0" err="1">
                <a:latin typeface="Times New Roman"/>
                <a:ea typeface="Times New Roman"/>
              </a:rPr>
              <a:t>anastomosing</a:t>
            </a:r>
            <a:r>
              <a:rPr lang="tr-TR" dirty="0">
                <a:latin typeface="Times New Roman"/>
                <a:ea typeface="Times New Roman"/>
              </a:rPr>
              <a:t>) ızgara pasaj</a:t>
            </a:r>
            <a:endParaRPr lang="en-US" dirty="0">
              <a:latin typeface="Times New Roman"/>
              <a:ea typeface="Times New Roman"/>
            </a:endParaRPr>
          </a:p>
          <a:p>
            <a:pPr indent="342900" algn="just">
              <a:lnSpc>
                <a:spcPct val="150000"/>
              </a:lnSpc>
              <a:spcAft>
                <a:spcPts val="0"/>
              </a:spcAft>
            </a:pPr>
            <a:r>
              <a:rPr lang="tr-TR" dirty="0">
                <a:latin typeface="Times New Roman"/>
                <a:ea typeface="Times New Roman"/>
              </a:rPr>
              <a:t>Sünger dokulu (</a:t>
            </a:r>
            <a:r>
              <a:rPr lang="tr-TR" dirty="0" err="1">
                <a:latin typeface="Times New Roman"/>
                <a:ea typeface="Times New Roman"/>
              </a:rPr>
              <a:t>spongework</a:t>
            </a:r>
            <a:r>
              <a:rPr lang="tr-TR" dirty="0">
                <a:latin typeface="Times New Roman"/>
                <a:ea typeface="Times New Roman"/>
              </a:rPr>
              <a:t>) ızgara pasaj</a:t>
            </a:r>
            <a:endParaRPr lang="en-US" dirty="0">
              <a:latin typeface="Times New Roman"/>
              <a:ea typeface="Times New Roman"/>
            </a:endParaRPr>
          </a:p>
          <a:p>
            <a:endParaRPr lang="en-US" dirty="0"/>
          </a:p>
        </p:txBody>
      </p:sp>
    </p:spTree>
    <p:extLst>
      <p:ext uri="{BB962C8B-B14F-4D97-AF65-F5344CB8AC3E}">
        <p14:creationId xmlns="" xmlns:p14="http://schemas.microsoft.com/office/powerpoint/2010/main" val="2678716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08720"/>
            <a:ext cx="8229600" cy="5217443"/>
          </a:xfrm>
        </p:spPr>
        <p:txBody>
          <a:bodyPr>
            <a:normAutofit fontScale="62500" lnSpcReduction="20000"/>
          </a:bodyPr>
          <a:lstStyle/>
          <a:p>
            <a:pPr indent="342900" algn="just">
              <a:lnSpc>
                <a:spcPct val="150000"/>
              </a:lnSpc>
              <a:spcAft>
                <a:spcPts val="0"/>
              </a:spcAft>
            </a:pPr>
            <a:r>
              <a:rPr lang="tr-TR" dirty="0">
                <a:latin typeface="Times New Roman"/>
                <a:ea typeface="Times New Roman"/>
              </a:rPr>
              <a:t>Hidrolojik olarak en basit mağaralardır. </a:t>
            </a:r>
            <a:r>
              <a:rPr lang="tr-TR" dirty="0" err="1">
                <a:latin typeface="Times New Roman"/>
                <a:ea typeface="Times New Roman"/>
              </a:rPr>
              <a:t>Yeraltısuyu</a:t>
            </a:r>
            <a:r>
              <a:rPr lang="tr-TR" dirty="0">
                <a:latin typeface="Times New Roman"/>
                <a:ea typeface="Times New Roman"/>
              </a:rPr>
              <a:t> akışının tekbir drenaj hattında olduğu zaman gelişirler. Tek pasajlar iki sınıfa ayrılır: tek </a:t>
            </a:r>
            <a:r>
              <a:rPr lang="tr-TR" dirty="0" err="1">
                <a:latin typeface="Times New Roman"/>
                <a:ea typeface="Times New Roman"/>
              </a:rPr>
              <a:t>konduit</a:t>
            </a:r>
            <a:r>
              <a:rPr lang="tr-TR" dirty="0">
                <a:latin typeface="Times New Roman"/>
                <a:ea typeface="Times New Roman"/>
              </a:rPr>
              <a:t> pasajları ve ızgara pasajlar. Tek drenaj hatlı mağaralar planlarında kapalı loplu ve kapalı </a:t>
            </a:r>
            <a:r>
              <a:rPr lang="tr-TR" dirty="0" err="1">
                <a:latin typeface="Times New Roman"/>
                <a:ea typeface="Times New Roman"/>
              </a:rPr>
              <a:t>lopsuz</a:t>
            </a:r>
            <a:r>
              <a:rPr lang="tr-TR" dirty="0">
                <a:latin typeface="Times New Roman"/>
                <a:ea typeface="Times New Roman"/>
              </a:rPr>
              <a:t> olarak ayrılabilir.</a:t>
            </a:r>
            <a:endParaRPr lang="en-US" dirty="0">
              <a:latin typeface="Times New Roman"/>
              <a:ea typeface="Times New Roman"/>
            </a:endParaRPr>
          </a:p>
          <a:p>
            <a:pPr indent="342900" algn="just">
              <a:lnSpc>
                <a:spcPct val="150000"/>
              </a:lnSpc>
              <a:spcAft>
                <a:spcPts val="0"/>
              </a:spcAft>
            </a:pPr>
            <a:r>
              <a:rPr lang="tr-TR" dirty="0">
                <a:latin typeface="Times New Roman"/>
                <a:ea typeface="Times New Roman"/>
              </a:rPr>
              <a:t>Genelde mağara planına göre tek drenaj hatlı mağaralar 5 gruba ayrılır</a:t>
            </a:r>
            <a:endParaRPr lang="en-US" dirty="0">
              <a:latin typeface="Times New Roman"/>
              <a:ea typeface="Times New Roman"/>
            </a:endParaRPr>
          </a:p>
          <a:p>
            <a:pPr algn="just">
              <a:lnSpc>
                <a:spcPct val="150000"/>
              </a:lnSpc>
            </a:pPr>
            <a:r>
              <a:rPr lang="tr-TR" dirty="0">
                <a:latin typeface="Times New Roman"/>
                <a:ea typeface="Times New Roman"/>
              </a:rPr>
              <a:t>1-Tek </a:t>
            </a:r>
            <a:r>
              <a:rPr lang="tr-TR" dirty="0" err="1">
                <a:latin typeface="Times New Roman"/>
                <a:ea typeface="Times New Roman"/>
              </a:rPr>
              <a:t>konduit</a:t>
            </a:r>
            <a:r>
              <a:rPr lang="tr-TR" dirty="0">
                <a:latin typeface="Times New Roman"/>
                <a:ea typeface="Times New Roman"/>
              </a:rPr>
              <a:t> mağaraları</a:t>
            </a:r>
            <a:endParaRPr lang="en-US" dirty="0">
              <a:latin typeface="Times New Roman"/>
              <a:ea typeface="Times New Roman"/>
            </a:endParaRPr>
          </a:p>
          <a:p>
            <a:pPr algn="just">
              <a:lnSpc>
                <a:spcPct val="150000"/>
              </a:lnSpc>
            </a:pPr>
            <a:r>
              <a:rPr lang="tr-TR" dirty="0">
                <a:latin typeface="Times New Roman"/>
                <a:ea typeface="Times New Roman"/>
              </a:rPr>
              <a:t>2- Çok kollu mağaralar </a:t>
            </a:r>
            <a:endParaRPr lang="tr-TR" dirty="0" smtClean="0">
              <a:latin typeface="Times New Roman"/>
              <a:ea typeface="Times New Roman"/>
            </a:endParaRPr>
          </a:p>
          <a:p>
            <a:pPr algn="just">
              <a:lnSpc>
                <a:spcPct val="150000"/>
              </a:lnSpc>
            </a:pPr>
            <a:r>
              <a:rPr lang="tr-TR" dirty="0" smtClean="0">
                <a:latin typeface="Times New Roman"/>
                <a:ea typeface="Times New Roman"/>
              </a:rPr>
              <a:t>3- </a:t>
            </a:r>
            <a:r>
              <a:rPr lang="tr-TR" dirty="0">
                <a:latin typeface="Times New Roman"/>
                <a:ea typeface="Times New Roman"/>
              </a:rPr>
              <a:t>Sık ızgara mağaralar</a:t>
            </a:r>
            <a:endParaRPr lang="en-US" dirty="0">
              <a:latin typeface="Times New Roman"/>
              <a:ea typeface="Times New Roman"/>
            </a:endParaRPr>
          </a:p>
          <a:p>
            <a:pPr algn="just">
              <a:lnSpc>
                <a:spcPct val="150000"/>
              </a:lnSpc>
            </a:pPr>
            <a:r>
              <a:rPr lang="tr-TR" dirty="0">
                <a:latin typeface="Times New Roman"/>
                <a:ea typeface="Times New Roman"/>
              </a:rPr>
              <a:t>4- Gevşek ızgara mağaralar</a:t>
            </a:r>
            <a:endParaRPr lang="en-US" dirty="0">
              <a:latin typeface="Times New Roman"/>
              <a:ea typeface="Times New Roman"/>
            </a:endParaRPr>
          </a:p>
          <a:p>
            <a:pPr algn="just">
              <a:lnSpc>
                <a:spcPct val="150000"/>
              </a:lnSpc>
            </a:pPr>
            <a:r>
              <a:rPr lang="tr-TR" dirty="0">
                <a:latin typeface="Times New Roman"/>
                <a:ea typeface="Times New Roman"/>
              </a:rPr>
              <a:t>5- Üç boyutlu ızgara mağaralar</a:t>
            </a:r>
            <a:endParaRPr lang="en-US" dirty="0">
              <a:latin typeface="Times New Roman"/>
              <a:ea typeface="Times New Roman"/>
            </a:endParaRPr>
          </a:p>
          <a:p>
            <a:endParaRPr lang="en-US" dirty="0"/>
          </a:p>
        </p:txBody>
      </p:sp>
    </p:spTree>
    <p:extLst>
      <p:ext uri="{BB962C8B-B14F-4D97-AF65-F5344CB8AC3E}">
        <p14:creationId xmlns="" xmlns:p14="http://schemas.microsoft.com/office/powerpoint/2010/main" val="4058593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052736"/>
            <a:ext cx="8229600" cy="5073427"/>
          </a:xfrm>
        </p:spPr>
        <p:txBody>
          <a:bodyPr>
            <a:normAutofit fontScale="70000" lnSpcReduction="20000"/>
          </a:bodyPr>
          <a:lstStyle/>
          <a:p>
            <a:pPr indent="0" algn="just">
              <a:lnSpc>
                <a:spcPct val="150000"/>
              </a:lnSpc>
              <a:spcAft>
                <a:spcPts val="0"/>
              </a:spcAft>
              <a:buNone/>
            </a:pPr>
            <a:r>
              <a:rPr lang="tr-TR" b="1" dirty="0" smtClean="0">
                <a:latin typeface="Times New Roman"/>
                <a:ea typeface="Times New Roman"/>
              </a:rPr>
              <a:t>Çok katlı mağaralar</a:t>
            </a:r>
          </a:p>
          <a:p>
            <a:pPr indent="342900" algn="just">
              <a:lnSpc>
                <a:spcPct val="150000"/>
              </a:lnSpc>
              <a:spcAft>
                <a:spcPts val="0"/>
              </a:spcAft>
            </a:pPr>
            <a:r>
              <a:rPr lang="tr-TR" dirty="0" smtClean="0">
                <a:latin typeface="Times New Roman"/>
                <a:ea typeface="Times New Roman"/>
              </a:rPr>
              <a:t>Bu </a:t>
            </a:r>
            <a:r>
              <a:rPr lang="tr-TR" dirty="0">
                <a:latin typeface="Times New Roman"/>
                <a:ea typeface="Times New Roman"/>
              </a:rPr>
              <a:t>tanımlama mağara literatüründe seviye olarak da geçer. Mağaralar genellikle yatay veya yataya yakın pasajlardan oluşan katlardan meydana gelir. Katlar birbirleriyle bağlantılı ya da bağlantısız olabilir. Bu seviye ya da katlar ana seviyenin oluşmasıyla aynı zamanda oluşan kuyu veya kanyonlar ile bağlantılı olabilir. Veya onlar daha sonra eski bir mağara sistemini </a:t>
            </a:r>
            <a:r>
              <a:rPr lang="tr-TR" dirty="0" err="1">
                <a:latin typeface="Times New Roman"/>
                <a:ea typeface="Times New Roman"/>
              </a:rPr>
              <a:t>üzerleyen</a:t>
            </a:r>
            <a:r>
              <a:rPr lang="tr-TR" dirty="0">
                <a:latin typeface="Times New Roman"/>
                <a:ea typeface="Times New Roman"/>
              </a:rPr>
              <a:t> topografyanın parçalanması esnasında gelişen kuyu veya kanyonlar aracılığıyla bağlanırlar. Seviyelerin üst üste binmesi yüzünden katlı mağaralar haritada karmaşık görünür.</a:t>
            </a:r>
            <a:endParaRPr lang="en-US" dirty="0">
              <a:latin typeface="Times New Roman"/>
              <a:ea typeface="Times New Roman"/>
            </a:endParaRPr>
          </a:p>
          <a:p>
            <a:endParaRPr lang="en-US" dirty="0"/>
          </a:p>
        </p:txBody>
      </p:sp>
    </p:spTree>
    <p:extLst>
      <p:ext uri="{BB962C8B-B14F-4D97-AF65-F5344CB8AC3E}">
        <p14:creationId xmlns="" xmlns:p14="http://schemas.microsoft.com/office/powerpoint/2010/main" val="1452362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55000" lnSpcReduction="20000"/>
          </a:bodyPr>
          <a:lstStyle/>
          <a:p>
            <a:pPr indent="0" algn="just">
              <a:lnSpc>
                <a:spcPct val="150000"/>
              </a:lnSpc>
              <a:spcAft>
                <a:spcPts val="0"/>
              </a:spcAft>
              <a:buNone/>
            </a:pPr>
            <a:r>
              <a:rPr lang="tr-TR" b="1" dirty="0">
                <a:latin typeface="Times New Roman"/>
              </a:rPr>
              <a:t>Dikey Mağaralar </a:t>
            </a:r>
            <a:endParaRPr lang="tr-TR" b="1" dirty="0" smtClean="0">
              <a:latin typeface="Times New Roman"/>
            </a:endParaRPr>
          </a:p>
          <a:p>
            <a:pPr indent="342900" algn="just">
              <a:lnSpc>
                <a:spcPct val="150000"/>
              </a:lnSpc>
              <a:spcAft>
                <a:spcPts val="0"/>
              </a:spcAft>
            </a:pPr>
            <a:r>
              <a:rPr lang="tr-TR" dirty="0" smtClean="0">
                <a:latin typeface="Times New Roman"/>
                <a:ea typeface="Times New Roman"/>
              </a:rPr>
              <a:t>Dikey mağaralar </a:t>
            </a:r>
            <a:r>
              <a:rPr lang="tr-TR" dirty="0">
                <a:latin typeface="Times New Roman"/>
                <a:ea typeface="Times New Roman"/>
              </a:rPr>
              <a:t>bölgenin jeolojisi kireçtaşının kalınlığı ve galeri </a:t>
            </a:r>
            <a:r>
              <a:rPr lang="tr-TR" dirty="0" err="1">
                <a:latin typeface="Times New Roman"/>
                <a:ea typeface="Times New Roman"/>
              </a:rPr>
              <a:t>gelişmine</a:t>
            </a:r>
            <a:r>
              <a:rPr lang="tr-TR" dirty="0">
                <a:latin typeface="Times New Roman"/>
                <a:ea typeface="Times New Roman"/>
              </a:rPr>
              <a:t> izin veren kaide seviyesi üzerindeki yüksek kesimlerin rölyefi tarafından sınırlanır. Bu yüksek </a:t>
            </a:r>
            <a:r>
              <a:rPr lang="tr-TR" dirty="0" err="1">
                <a:latin typeface="Times New Roman"/>
                <a:ea typeface="Times New Roman"/>
              </a:rPr>
              <a:t>gradyan</a:t>
            </a:r>
            <a:r>
              <a:rPr lang="tr-TR" dirty="0">
                <a:latin typeface="Times New Roman"/>
                <a:ea typeface="Times New Roman"/>
              </a:rPr>
              <a:t> mağaraları </a:t>
            </a:r>
            <a:r>
              <a:rPr lang="tr-TR" dirty="0" err="1">
                <a:latin typeface="Times New Roman"/>
                <a:ea typeface="Times New Roman"/>
              </a:rPr>
              <a:t>alpin</a:t>
            </a:r>
            <a:r>
              <a:rPr lang="tr-TR" dirty="0">
                <a:latin typeface="Times New Roman"/>
                <a:ea typeface="Times New Roman"/>
              </a:rPr>
              <a:t> dikey mağaralar olarak bilinir. </a:t>
            </a:r>
            <a:r>
              <a:rPr lang="tr-TR" dirty="0" err="1">
                <a:latin typeface="Times New Roman"/>
                <a:ea typeface="Times New Roman"/>
              </a:rPr>
              <a:t>Dolinler</a:t>
            </a:r>
            <a:r>
              <a:rPr lang="tr-TR" dirty="0">
                <a:latin typeface="Times New Roman"/>
                <a:ea typeface="Times New Roman"/>
              </a:rPr>
              <a:t> şaftlar ve diğer kapalı depresyon şekilleri hava dolu çatlaklar ve yarıklar aracılığıyla dikey olarak hareket eden sular tarafından oluşturulur. Dikey mağaranın elementleri dikey kuyu, erime bacası ve büyük kemer benzeri boşluklar dikey erime ve mekanik kesmenin kombinasyonu tarafından oluşturulur. Neredeyse dikey oluşumların (şaft ve bacaların çeşitli tipleri) birleşmesiyle yataya yakın pasajları kesen dikey mağaraların oluşması için güçlü bir eğilim belirir. Sonuç olarak merdiven basamağı profile sahip bir mağaradır. Mağaranın toplam dikey düşümüne oldukça az eğimli pasaj bölümleri çok küçük alçalma serileri ile ulaşılır.</a:t>
            </a:r>
            <a:endParaRPr lang="en-US" dirty="0">
              <a:latin typeface="Times New Roman"/>
              <a:ea typeface="Times New Roman"/>
            </a:endParaRPr>
          </a:p>
          <a:p>
            <a:endParaRPr lang="en-US" dirty="0"/>
          </a:p>
        </p:txBody>
      </p:sp>
    </p:spTree>
    <p:extLst>
      <p:ext uri="{BB962C8B-B14F-4D97-AF65-F5344CB8AC3E}">
        <p14:creationId xmlns="" xmlns:p14="http://schemas.microsoft.com/office/powerpoint/2010/main" val="1493094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6592" y="332656"/>
            <a:ext cx="8229600" cy="1143000"/>
          </a:xfrm>
        </p:spPr>
        <p:txBody>
          <a:bodyPr/>
          <a:lstStyle/>
          <a:p>
            <a:r>
              <a:rPr lang="tr-TR" dirty="0" smtClean="0"/>
              <a:t>Kanyon</a:t>
            </a:r>
            <a:endParaRPr lang="tr-TR" dirty="0"/>
          </a:p>
        </p:txBody>
      </p:sp>
      <p:pic>
        <p:nvPicPr>
          <p:cNvPr id="4" name="Picture 2" descr="tara0034"/>
          <p:cNvPicPr>
            <a:picLocks noGrp="1" noChangeAspect="1" noChangeArrowheads="1"/>
          </p:cNvPicPr>
          <p:nvPr>
            <p:ph idx="1"/>
          </p:nvPr>
        </p:nvPicPr>
        <p:blipFill>
          <a:blip r:embed="rId2" cstate="print"/>
          <a:srcRect/>
          <a:stretch>
            <a:fillRect/>
          </a:stretch>
        </p:blipFill>
        <p:spPr>
          <a:xfrm>
            <a:off x="4355976" y="835631"/>
            <a:ext cx="3929596" cy="6022369"/>
          </a:xfrm>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5858" name="Picture 2" descr="Suluin G"/>
          <p:cNvPicPr>
            <a:picLocks noGrp="1" noChangeAspect="1" noChangeArrowheads="1"/>
          </p:cNvPicPr>
          <p:nvPr>
            <p:ph idx="1"/>
          </p:nvPr>
        </p:nvPicPr>
        <p:blipFill>
          <a:blip r:embed="rId2" cstate="print"/>
          <a:srcRect/>
          <a:stretch>
            <a:fillRect/>
          </a:stretch>
        </p:blipFill>
        <p:spPr>
          <a:xfrm>
            <a:off x="1547813" y="0"/>
            <a:ext cx="4968875" cy="6858000"/>
          </a:xfrm>
          <a:noFill/>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6882" name="Picture 2" descr="suluin çıkş"/>
          <p:cNvPicPr>
            <a:picLocks noGrp="1" noChangeAspect="1" noChangeArrowheads="1"/>
          </p:cNvPicPr>
          <p:nvPr>
            <p:ph idx="1"/>
          </p:nvPr>
        </p:nvPicPr>
        <p:blipFill>
          <a:blip r:embed="rId2" cstate="print"/>
          <a:srcRect/>
          <a:stretch>
            <a:fillRect/>
          </a:stretch>
        </p:blipFill>
        <p:spPr>
          <a:xfrm>
            <a:off x="2411413" y="188913"/>
            <a:ext cx="4591050" cy="6669087"/>
          </a:xfrm>
          <a:noFill/>
          <a:ln/>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489</Words>
  <Application>Microsoft Office PowerPoint</Application>
  <PresentationFormat>Ekran Gösterisi (4:3)</PresentationFormat>
  <Paragraphs>25</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Mağara tipleri</vt:lpstr>
      <vt:lpstr>Slayt 2</vt:lpstr>
      <vt:lpstr>Slayt 3</vt:lpstr>
      <vt:lpstr>Slayt 4</vt:lpstr>
      <vt:lpstr>Slayt 5</vt:lpstr>
      <vt:lpstr>Slayt 6</vt:lpstr>
      <vt:lpstr>Kanyon</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Mağara tipleri</dc:title>
  <dc:creator>Kullanıcı</dc:creator>
  <cp:lastModifiedBy>-</cp:lastModifiedBy>
  <cp:revision>3</cp:revision>
  <dcterms:created xsi:type="dcterms:W3CDTF">2020-01-29T18:13:16Z</dcterms:created>
  <dcterms:modified xsi:type="dcterms:W3CDTF">2020-02-05T09:40:12Z</dcterms:modified>
</cp:coreProperties>
</file>