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4. Hafta: </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Homeros ve ardından lirik ozanların dizelerinde siyasi ve toplumsal yapı</a:t>
            </a: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fontScale="92500"/>
          </a:bodyPr>
          <a:lstStyle/>
          <a:p>
            <a:pPr marL="0" indent="0">
              <a:buNone/>
            </a:pPr>
            <a:r>
              <a:rPr lang="tr-TR" sz="3200" dirty="0">
                <a:latin typeface="Times New Roman" panose="02020603050405020304" pitchFamily="18" charset="0"/>
                <a:cs typeface="Times New Roman" panose="02020603050405020304" pitchFamily="18" charset="0"/>
              </a:rPr>
              <a:t>Homeros’un epik dizeleri bütün olarak değerlendirildiğinde doğrudan bir tarihlendirme yapılamaz. Öyle ki bazı nesnelerin kökenleri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dönemine dek uzanırken özellikle gündelik hayatı ilgilendiren pek çok faaliyetin İÖ 8. yüzyıla ait olması, bu dizelerin uzun süren bir sözlü anlatım geleneği sonucu doğduğuna işaret etmiştir. </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Bu dizelerde konu edilen önemli idari merkezlerdeki siyasal yapı, feodal bir beylik sistemine işaret etmektedir.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a:t>
            </a:r>
            <a:r>
              <a:rPr lang="tr-TR" sz="3200" dirty="0">
                <a:latin typeface="Times New Roman" panose="02020603050405020304" pitchFamily="18" charset="0"/>
                <a:cs typeface="Times New Roman" panose="02020603050405020304" pitchFamily="18" charset="0"/>
              </a:rPr>
              <a:t>, seçkin ailelerden gelen beyler ve bu beylerin başını çeken bir kral (= </a:t>
            </a:r>
            <a:r>
              <a:rPr lang="tr-TR" sz="3200" i="1" dirty="0" err="1">
                <a:latin typeface="Times New Roman" panose="02020603050405020304" pitchFamily="18" charset="0"/>
                <a:cs typeface="Times New Roman" panose="02020603050405020304" pitchFamily="18" charset="0"/>
              </a:rPr>
              <a:t>basileus</a:t>
            </a:r>
            <a:r>
              <a:rPr lang="tr-TR" sz="3200" dirty="0">
                <a:latin typeface="Times New Roman" panose="02020603050405020304" pitchFamily="18" charset="0"/>
                <a:cs typeface="Times New Roman" panose="02020603050405020304" pitchFamily="18" charset="0"/>
              </a:rPr>
              <a:t>) tarafından yönetilmektedir. Bu kralın konumu daha çok eşitler arasında önde gelen (</a:t>
            </a:r>
            <a:r>
              <a:rPr lang="tr-TR" sz="3200" i="1" dirty="0" err="1">
                <a:latin typeface="Times New Roman" panose="02020603050405020304" pitchFamily="18" charset="0"/>
                <a:cs typeface="Times New Roman" panose="02020603050405020304" pitchFamily="18" charset="0"/>
              </a:rPr>
              <a:t>primus</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inter</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pares</a:t>
            </a:r>
            <a:r>
              <a:rPr lang="tr-TR" sz="3200" dirty="0">
                <a:latin typeface="Times New Roman" panose="02020603050405020304" pitchFamily="18" charset="0"/>
                <a:cs typeface="Times New Roman" panose="02020603050405020304" pitchFamily="18" charset="0"/>
              </a:rPr>
              <a:t>) olarak belirir.</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80" y="1983545"/>
            <a:ext cx="9856494" cy="3440597"/>
          </a:xfrm>
        </p:spPr>
        <p:txBody>
          <a:bodyPr>
            <a:normAutofit lnSpcReduction="10000"/>
          </a:bodyPr>
          <a:lstStyle/>
          <a:p>
            <a:pPr marL="0" indent="0" algn="just">
              <a:buNone/>
            </a:pPr>
            <a:r>
              <a:rPr lang="tr-TR" sz="3200" dirty="0">
                <a:latin typeface="Times New Roman" panose="02020603050405020304" pitchFamily="18" charset="0"/>
                <a:cs typeface="Times New Roman" panose="02020603050405020304" pitchFamily="18" charset="0"/>
              </a:rPr>
              <a:t>Dizelerde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önde gelen fiziksel unsurları ve toplumsal hayatın anlaşılmasına ilişkin pek çok unsur vardır. Örneğin yerleşim surları, tapınaklar, anıtsal kapılar, sokaklar, su kuyuları, yıkama alanları kamusal bir organizasyona ve aktif bir toplumsal hayata işaret etmektedir</a:t>
            </a:r>
            <a:r>
              <a:rPr lang="tr-TR" dirty="0"/>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rmAutofit lnSpcReduction="10000"/>
          </a:bodyPr>
          <a:lstStyle/>
          <a:p>
            <a:pPr marL="0" indent="0" algn="just">
              <a:buNone/>
            </a:pPr>
            <a:r>
              <a:rPr lang="tr-TR" sz="3200" dirty="0" err="1">
                <a:latin typeface="Times New Roman" panose="02020603050405020304" pitchFamily="18" charset="0"/>
                <a:cs typeface="Times New Roman" panose="02020603050405020304" pitchFamily="18" charset="0"/>
              </a:rPr>
              <a:t>Hesiodos’un</a:t>
            </a:r>
            <a:r>
              <a:rPr lang="tr-TR" sz="3200" dirty="0">
                <a:latin typeface="Times New Roman" panose="02020603050405020304" pitchFamily="18" charset="0"/>
                <a:cs typeface="Times New Roman" panose="02020603050405020304" pitchFamily="18" charset="0"/>
              </a:rPr>
              <a:t> dizeleri ise daha çok sosyal değerler; sosyal düzen ve adalet bakımından irdelenmektedir. Aristokratların tekelinde olan siyasal düzene ağır tepkiler yankılanmaktadır. Bu bakımdan </a:t>
            </a:r>
            <a:r>
              <a:rPr lang="tr-TR" sz="3200" dirty="0" err="1">
                <a:latin typeface="Times New Roman" panose="02020603050405020304" pitchFamily="18" charset="0"/>
                <a:cs typeface="Times New Roman" panose="02020603050405020304" pitchFamily="18" charset="0"/>
              </a:rPr>
              <a:t>Hesiodos’un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İşler ve Günler</a:t>
            </a:r>
            <a:r>
              <a:rPr lang="tr-TR" sz="3200" dirty="0">
                <a:latin typeface="Times New Roman" panose="02020603050405020304" pitchFamily="18" charset="0"/>
                <a:cs typeface="Times New Roman" panose="02020603050405020304" pitchFamily="18" charset="0"/>
              </a:rPr>
              <a:t> olarak Türkçeye çevrilmiş olan eseri, İÖ erken 7. yüzyılda </a:t>
            </a:r>
            <a:r>
              <a:rPr lang="tr-TR" sz="3200" dirty="0" err="1">
                <a:latin typeface="Times New Roman" panose="02020603050405020304" pitchFamily="18" charset="0"/>
                <a:cs typeface="Times New Roman" panose="02020603050405020304" pitchFamily="18" charset="0"/>
              </a:rPr>
              <a:t>Boiotia’da</a:t>
            </a:r>
            <a:r>
              <a:rPr lang="tr-TR" sz="3200" dirty="0">
                <a:latin typeface="Times New Roman" panose="02020603050405020304" pitchFamily="18" charset="0"/>
                <a:cs typeface="Times New Roman" panose="02020603050405020304" pitchFamily="18" charset="0"/>
              </a:rPr>
              <a:t> yaşanan siyasal düzen ve toplumsal çıkmazların anlaşılması açısından irdelenmelidir.</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Devam eden İÖ 7. ve 6. yüzyıllarda yaşanan </a:t>
            </a:r>
            <a:r>
              <a:rPr lang="tr-TR" sz="3200" dirty="0" err="1">
                <a:latin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cs typeface="Times New Roman" panose="02020603050405020304" pitchFamily="18" charset="0"/>
              </a:rPr>
              <a:t>-ekonomik krizler ve siyasi çalkantılar diğer Arkaik ozanlar tarafından da konu edilmiştir. Öncelikle lirik dizeler, İÖ 650 yılından itibaren Küçük Asya kıyılarında ve bölge adalarında egemen olan yönetim biçiminin tiranlık olduğunu göstermiştir.</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Lirik ozanlardan örneğin </a:t>
            </a:r>
            <a:r>
              <a:rPr lang="tr-TR" sz="3200" dirty="0" err="1">
                <a:latin typeface="Times New Roman" panose="02020603050405020304" pitchFamily="18" charset="0"/>
                <a:cs typeface="Times New Roman" panose="02020603050405020304" pitchFamily="18" charset="0"/>
              </a:rPr>
              <a:t>Spartalı</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Tyrtaios’un</a:t>
            </a:r>
            <a:r>
              <a:rPr lang="tr-TR" sz="3200" dirty="0">
                <a:latin typeface="Times New Roman" panose="02020603050405020304" pitchFamily="18" charset="0"/>
                <a:cs typeface="Times New Roman" panose="02020603050405020304" pitchFamily="18" charset="0"/>
              </a:rPr>
              <a:t>,  Atinalı </a:t>
            </a:r>
            <a:r>
              <a:rPr lang="tr-TR" sz="3200" dirty="0" err="1">
                <a:latin typeface="Times New Roman" panose="02020603050405020304" pitchFamily="18" charset="0"/>
                <a:cs typeface="Times New Roman" panose="02020603050405020304" pitchFamily="18" charset="0"/>
              </a:rPr>
              <a:t>Solon'un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Megaralı</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Theognis’in</a:t>
            </a:r>
            <a:r>
              <a:rPr lang="tr-TR" sz="3200" dirty="0">
                <a:latin typeface="Times New Roman" panose="02020603050405020304" pitchFamily="18" charset="0"/>
                <a:cs typeface="Times New Roman" panose="02020603050405020304" pitchFamily="18" charset="0"/>
              </a:rPr>
              <a:t> ve </a:t>
            </a:r>
            <a:r>
              <a:rPr lang="tr-TR" sz="3200" dirty="0" err="1">
                <a:latin typeface="Times New Roman" panose="02020603050405020304" pitchFamily="18" charset="0"/>
                <a:cs typeface="Times New Roman" panose="02020603050405020304" pitchFamily="18" charset="0"/>
              </a:rPr>
              <a:t>Mytileneli</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Alkaios’un</a:t>
            </a:r>
            <a:r>
              <a:rPr lang="tr-TR" sz="3200" dirty="0">
                <a:latin typeface="Times New Roman" panose="02020603050405020304" pitchFamily="18" charset="0"/>
                <a:cs typeface="Times New Roman" panose="02020603050405020304" pitchFamily="18" charset="0"/>
              </a:rPr>
              <a:t> dizeleri, kendi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’lerinde</a:t>
            </a:r>
            <a:r>
              <a:rPr lang="tr-TR" sz="3200" dirty="0">
                <a:latin typeface="Times New Roman" panose="02020603050405020304" pitchFamily="18" charset="0"/>
                <a:cs typeface="Times New Roman" panose="02020603050405020304" pitchFamily="18" charset="0"/>
              </a:rPr>
              <a:t> yaşanan </a:t>
            </a:r>
            <a:r>
              <a:rPr lang="tr-TR" sz="3200" dirty="0" err="1">
                <a:latin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cs typeface="Times New Roman" panose="02020603050405020304" pitchFamily="18" charset="0"/>
              </a:rPr>
              <a:t>-politik değişimleri yansıtan aktarımlarla doludur. Ayrıca şahit oldukları olayları yorumlamaları, ozanların kendi siyasi duruşlarını da ortaya koymuştur.</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err="1">
                <a:latin typeface="Times New Roman" panose="02020603050405020304" pitchFamily="18" charset="0"/>
                <a:cs typeface="Times New Roman" panose="02020603050405020304" pitchFamily="18" charset="0"/>
              </a:rPr>
              <a:t>Spartalı</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Tyrtaios’un</a:t>
            </a:r>
            <a:r>
              <a:rPr lang="tr-TR" sz="3200" dirty="0">
                <a:latin typeface="Times New Roman" panose="02020603050405020304" pitchFamily="18" charset="0"/>
                <a:cs typeface="Times New Roman" panose="02020603050405020304" pitchFamily="18" charset="0"/>
              </a:rPr>
              <a:t> dizeleri önemli oranda </a:t>
            </a:r>
            <a:r>
              <a:rPr lang="tr-TR" sz="3200" dirty="0" err="1">
                <a:latin typeface="Times New Roman" panose="02020603050405020304" pitchFamily="18" charset="0"/>
                <a:cs typeface="Times New Roman" panose="02020603050405020304" pitchFamily="18" charset="0"/>
              </a:rPr>
              <a:t>Sparta</a:t>
            </a:r>
            <a:r>
              <a:rPr lang="tr-TR" sz="3200" dirty="0">
                <a:latin typeface="Times New Roman" panose="02020603050405020304" pitchFamily="18" charset="0"/>
                <a:cs typeface="Times New Roman" panose="02020603050405020304" pitchFamily="18" charset="0"/>
              </a:rPr>
              <a:t> askeri gelişmelerine tanıklık etmiştir.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ortak  iyiliği, ortak değerler övülmüş, bu bağlamda özellikle halkın </a:t>
            </a:r>
            <a:r>
              <a:rPr lang="tr-TR" sz="3200" i="1" dirty="0" err="1">
                <a:latin typeface="Times New Roman" panose="02020603050405020304" pitchFamily="18" charset="0"/>
                <a:cs typeface="Times New Roman" panose="02020603050405020304" pitchFamily="18" charset="0"/>
              </a:rPr>
              <a:t>hoplit</a:t>
            </a:r>
            <a:r>
              <a:rPr lang="tr-TR" sz="3200" dirty="0">
                <a:latin typeface="Times New Roman" panose="02020603050405020304" pitchFamily="18" charset="0"/>
                <a:cs typeface="Times New Roman" panose="02020603050405020304" pitchFamily="18" charset="0"/>
              </a:rPr>
              <a:t> ordusu içinde görev almasıyla sağlanan katılım ve dayanışma ruhu ön plana çıkarılmıştır. </a:t>
            </a:r>
          </a:p>
        </p:txBody>
      </p:sp>
    </p:spTree>
    <p:extLst>
      <p:ext uri="{BB962C8B-B14F-4D97-AF65-F5344CB8AC3E}">
        <p14:creationId xmlns:p14="http://schemas.microsoft.com/office/powerpoint/2010/main" val="113995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Atinalı </a:t>
            </a:r>
            <a:r>
              <a:rPr lang="tr-TR" sz="3200" dirty="0" err="1">
                <a:latin typeface="Times New Roman" panose="02020603050405020304" pitchFamily="18" charset="0"/>
                <a:cs typeface="Times New Roman" panose="02020603050405020304" pitchFamily="18" charset="0"/>
              </a:rPr>
              <a:t>Solon’un</a:t>
            </a:r>
            <a:r>
              <a:rPr lang="tr-TR" sz="3200" dirty="0">
                <a:latin typeface="Times New Roman" panose="02020603050405020304" pitchFamily="18" charset="0"/>
                <a:cs typeface="Times New Roman" panose="02020603050405020304" pitchFamily="18" charset="0"/>
              </a:rPr>
              <a:t> dizeleri ise adaletin hiçe sayıldığı düzenin eleştirilerini barındırır. Yaşanan ekonomik krizin sonucunda borca bağlı kölelik uygulamasının halkı içine düşürdüğü durum anlatılır.  </a:t>
            </a:r>
            <a:r>
              <a:rPr lang="tr-TR" sz="3200" dirty="0" err="1">
                <a:latin typeface="Times New Roman" panose="02020603050405020304" pitchFamily="18" charset="0"/>
                <a:cs typeface="Times New Roman" panose="02020603050405020304" pitchFamily="18" charset="0"/>
              </a:rPr>
              <a:t>Megaralı</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Theognis’in</a:t>
            </a:r>
            <a:r>
              <a:rPr lang="tr-TR" sz="3200" dirty="0">
                <a:latin typeface="Times New Roman" panose="02020603050405020304" pitchFamily="18" charset="0"/>
                <a:cs typeface="Times New Roman" panose="02020603050405020304" pitchFamily="18" charset="0"/>
              </a:rPr>
              <a:t> güçlenip yönetimde söz sahibi olmaya başlayan</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halk için söylediği sözler, ozanın aristokrat sınıfı temsil ettiğini gösterir.</a:t>
            </a:r>
            <a:r>
              <a:rPr lang="tr-TR" sz="3200" baseline="30000" dirty="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7620780"/>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88</TotalTime>
  <Words>429</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24</cp:revision>
  <dcterms:created xsi:type="dcterms:W3CDTF">2020-05-07T20:52:22Z</dcterms:created>
  <dcterms:modified xsi:type="dcterms:W3CDTF">2020-05-11T22:42:21Z</dcterms:modified>
</cp:coreProperties>
</file>