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1" Type="http://schemas.openxmlformats.org/officeDocument/2006/relationships/hyperlink" Target="http://www.internationalmidwives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hyperlink" Target="http://www.paho.org/" TargetMode="External"/><Relationship Id="rId6" Type="http://schemas.openxmlformats.org/officeDocument/2006/relationships/hyperlink" Target="http://my.ibpinitiative.org/public/Default.aspx?c=1325c561-2b21-449e-880e-6623a1214707" TargetMode="External"/><Relationship Id="rId5" Type="http://schemas.openxmlformats.org/officeDocument/2006/relationships/hyperlink" Target="http://www.nursingsociety.org/" TargetMode="External"/><Relationship Id="rId4" Type="http://schemas.openxmlformats.org/officeDocument/2006/relationships/hyperlink" Target="http://www.internationalmidwives.org/" TargetMode="External"/><Relationship Id="rId3" Type="http://schemas.openxmlformats.org/officeDocument/2006/relationships/hyperlink" Target="http://www.icn.ch/" TargetMode="External"/><Relationship Id="rId2" Type="http://schemas.openxmlformats.org/officeDocument/2006/relationships/hyperlink" Target="http://www.who.int/" TargetMode="Externa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International Confederation of Midwives - Strengthening Midwifery Globally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404664"/>
            <a:ext cx="3341544" cy="117803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Dikdörtgen 1"/>
          <p:cNvSpPr/>
          <p:nvPr/>
        </p:nvSpPr>
        <p:spPr>
          <a:xfrm>
            <a:off x="1775520" y="1988840"/>
            <a:ext cx="8598128" cy="4154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effectLst/>
                <a:latin typeface="Arial" panose="020B0604020202020204"/>
              </a:rPr>
              <a:t>Dünya çapında ebelerin mesleki derneklerini güçlendirmek için çalışır. </a:t>
            </a:r>
            <a:endParaRPr lang="tr-TR" sz="2400" dirty="0" smtClean="0">
              <a:effectLst/>
              <a:latin typeface="Arial" panose="020B0604020202020204"/>
            </a:endParaRPr>
          </a:p>
          <a:p>
            <a:r>
              <a:rPr lang="tr-TR" sz="2400" dirty="0" smtClean="0">
                <a:effectLst/>
                <a:latin typeface="Arial" panose="020B0604020202020204"/>
              </a:rPr>
              <a:t>116 </a:t>
            </a:r>
            <a:r>
              <a:rPr lang="tr-TR" sz="2400" dirty="0" smtClean="0">
                <a:effectLst/>
                <a:latin typeface="Arial" panose="020B0604020202020204"/>
              </a:rPr>
              <a:t>Ebe Dernekleri ile her </a:t>
            </a:r>
            <a:r>
              <a:rPr lang="tr-TR" sz="2400" dirty="0" smtClean="0">
                <a:effectLst/>
                <a:latin typeface="Arial" panose="020B0604020202020204"/>
              </a:rPr>
              <a:t>kıtadan 106 ülkeyi </a:t>
            </a:r>
            <a:r>
              <a:rPr lang="tr-TR" sz="2400" dirty="0" smtClean="0">
                <a:effectLst/>
                <a:latin typeface="Arial" panose="020B0604020202020204"/>
              </a:rPr>
              <a:t>temsil etmektedir. </a:t>
            </a:r>
            <a:endParaRPr lang="tr-TR" sz="2400" dirty="0" smtClean="0">
              <a:effectLst/>
              <a:latin typeface="Arial" panose="020B0604020202020204"/>
            </a:endParaRPr>
          </a:p>
          <a:p>
            <a:r>
              <a:rPr lang="tr-TR" sz="2400" dirty="0" smtClean="0">
                <a:effectLst/>
                <a:latin typeface="Arial" panose="020B0604020202020204"/>
              </a:rPr>
              <a:t>ICM; Afrika, Amerika, Asya Pasifik ve Avrupa olmak üzere dört bölgeye ayrılmıştır. </a:t>
            </a:r>
            <a:endParaRPr lang="tr-TR" sz="2400" dirty="0" smtClean="0">
              <a:effectLst/>
              <a:latin typeface="Arial" panose="020B0604020202020204"/>
            </a:endParaRPr>
          </a:p>
          <a:p>
            <a:endParaRPr lang="tr-TR" sz="2400" dirty="0" smtClean="0">
              <a:effectLst/>
              <a:latin typeface="Arial" panose="020B0604020202020204"/>
            </a:endParaRPr>
          </a:p>
          <a:p>
            <a:br>
              <a:rPr lang="tr-TR" sz="2400" dirty="0" smtClean="0">
                <a:effectLst/>
                <a:latin typeface="Arial" panose="020B0604020202020204"/>
              </a:rPr>
            </a:br>
            <a:r>
              <a:rPr lang="tr-TR" sz="2400" dirty="0" smtClean="0">
                <a:effectLst/>
                <a:latin typeface="Arial" panose="020B0604020202020204"/>
              </a:rPr>
              <a:t>ICM akredite bir sivil toplum </a:t>
            </a:r>
            <a:r>
              <a:rPr lang="tr-TR" sz="2400" dirty="0" smtClean="0">
                <a:effectLst/>
                <a:latin typeface="Arial" panose="020B0604020202020204"/>
              </a:rPr>
              <a:t>örgütüdür. Anne </a:t>
            </a:r>
            <a:r>
              <a:rPr lang="tr-TR" sz="2400" dirty="0" smtClean="0">
                <a:effectLst/>
                <a:latin typeface="Arial" panose="020B0604020202020204"/>
              </a:rPr>
              <a:t>ve </a:t>
            </a:r>
            <a:r>
              <a:rPr lang="tr-TR" sz="2400" dirty="0" err="1" smtClean="0">
                <a:effectLst/>
                <a:latin typeface="Arial" panose="020B0604020202020204"/>
              </a:rPr>
              <a:t>yenidoğan</a:t>
            </a:r>
            <a:r>
              <a:rPr lang="tr-TR" sz="2400" dirty="0" smtClean="0">
                <a:effectLst/>
                <a:latin typeface="Arial" panose="020B0604020202020204"/>
              </a:rPr>
              <a:t> bakımında ortak hedeflere ulaşmak için dünya çapında organizasyonlar </a:t>
            </a:r>
            <a:r>
              <a:rPr lang="tr-TR" sz="2400" dirty="0" smtClean="0">
                <a:effectLst/>
                <a:latin typeface="Arial" panose="020B0604020202020204"/>
              </a:rPr>
              <a:t>ile ebeleri </a:t>
            </a:r>
            <a:r>
              <a:rPr lang="tr-TR" sz="2400" dirty="0" smtClean="0">
                <a:effectLst/>
                <a:latin typeface="Arial" panose="020B0604020202020204"/>
              </a:rPr>
              <a:t>ve ebeliği temsil eder. </a:t>
            </a:r>
            <a:endParaRPr lang="tr-TR" sz="2400" dirty="0" smtClean="0">
              <a:effectLst/>
              <a:latin typeface="Arial" panose="020B0604020202020204"/>
            </a:endParaRPr>
          </a:p>
          <a:p>
            <a:endParaRPr lang="tr-TR" sz="24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919536" y="396670"/>
            <a:ext cx="5112568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FFFF"/>
                </a:solidFill>
                <a:latin typeface="Arial" panose="020B0604020202020204"/>
              </a:rPr>
              <a:t>Uluslararası </a:t>
            </a:r>
            <a:r>
              <a:rPr lang="tr-TR" sz="2800" b="1" dirty="0">
                <a:solidFill>
                  <a:srgbClr val="FFFFFF"/>
                </a:solidFill>
                <a:latin typeface="Arial" panose="020B0604020202020204"/>
              </a:rPr>
              <a:t>Ebeler </a:t>
            </a:r>
            <a:endParaRPr lang="tr-TR" sz="2800" b="1" dirty="0" smtClean="0">
              <a:solidFill>
                <a:srgbClr val="FFFFFF"/>
              </a:solidFill>
              <a:latin typeface="Arial" panose="020B0604020202020204"/>
            </a:endParaRPr>
          </a:p>
          <a:p>
            <a:pPr algn="ctr"/>
            <a:r>
              <a:rPr lang="tr-TR" sz="2800" b="1" dirty="0" smtClean="0">
                <a:solidFill>
                  <a:srgbClr val="FFFFFF"/>
                </a:solidFill>
                <a:latin typeface="Arial" panose="020B0604020202020204"/>
              </a:rPr>
              <a:t>Konfederasyonu </a:t>
            </a:r>
            <a:endParaRPr lang="tr-TR" sz="2800" b="1" dirty="0" smtClean="0">
              <a:solidFill>
                <a:srgbClr val="FFFFFF"/>
              </a:solidFill>
              <a:latin typeface="Arial" panose="020B0604020202020204"/>
            </a:endParaRPr>
          </a:p>
          <a:p>
            <a:pPr algn="ctr"/>
            <a:r>
              <a:rPr lang="tr-TR" sz="2800" b="1" dirty="0" smtClean="0">
                <a:solidFill>
                  <a:srgbClr val="FFFFFF"/>
                </a:solidFill>
                <a:latin typeface="Arial" panose="020B0604020202020204"/>
              </a:rPr>
              <a:t>(</a:t>
            </a:r>
            <a:r>
              <a:rPr lang="tr-TR" sz="2800" b="1" dirty="0">
                <a:solidFill>
                  <a:srgbClr val="FFFFFF"/>
                </a:solidFill>
                <a:latin typeface="Arial" panose="020B0604020202020204"/>
              </a:rPr>
              <a:t>ICM</a:t>
            </a:r>
            <a:r>
              <a:rPr lang="tr-TR" sz="2800" b="1" dirty="0" smtClean="0">
                <a:solidFill>
                  <a:srgbClr val="FFFFFF"/>
                </a:solidFill>
                <a:latin typeface="Arial" panose="020B0604020202020204"/>
              </a:rPr>
              <a:t>)</a:t>
            </a:r>
            <a:endParaRPr lang="tr-TR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19536" y="2060848"/>
            <a:ext cx="8352928" cy="4154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solidFill>
                  <a:srgbClr val="FFFFFF"/>
                </a:solidFill>
                <a:latin typeface="Arial" panose="020B0604020202020204"/>
              </a:rPr>
              <a:t>WHO </a:t>
            </a:r>
            <a:r>
              <a:rPr lang="tr-TR" sz="2000" dirty="0">
                <a:solidFill>
                  <a:srgbClr val="FFFFFF"/>
                </a:solidFill>
                <a:latin typeface="Arial" panose="020B0604020202020204"/>
              </a:rPr>
              <a:t>ve diğer BM Ajansları arasında, Uluslararası Jinekoloji ve </a:t>
            </a:r>
            <a:r>
              <a:rPr lang="tr-TR" sz="2000" dirty="0" err="1" smtClean="0">
                <a:solidFill>
                  <a:srgbClr val="FFFFFF"/>
                </a:solidFill>
                <a:latin typeface="Arial" panose="020B0604020202020204"/>
              </a:rPr>
              <a:t>Obstetri</a:t>
            </a:r>
            <a:r>
              <a:rPr lang="tr-TR" sz="200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tr-TR" sz="2000" dirty="0">
                <a:solidFill>
                  <a:srgbClr val="FFFFFF"/>
                </a:solidFill>
                <a:latin typeface="Arial" panose="020B0604020202020204"/>
              </a:rPr>
              <a:t>Federasyonu (FIGO), Uluslararası Pediatri Derneği (IPA), Uluslararası Hemşireler Konseyi (ICN), sivil toplum örgütleri, ikili dahil olmak üzere küresel profesyonel sağlık kuruluşları ve sivil toplum </a:t>
            </a:r>
            <a:r>
              <a:rPr lang="tr-TR" sz="2000" dirty="0" smtClean="0">
                <a:solidFill>
                  <a:srgbClr val="FFFFFF"/>
                </a:solidFill>
                <a:latin typeface="Arial" panose="020B0604020202020204"/>
              </a:rPr>
              <a:t>grupları ile çalışmaktadır.</a:t>
            </a:r>
            <a:endParaRPr lang="tr-TR" sz="2000" dirty="0" smtClean="0">
              <a:solidFill>
                <a:srgbClr val="FFFFFF"/>
              </a:solidFill>
              <a:latin typeface="Arial" panose="020B0604020202020204"/>
            </a:endParaRPr>
          </a:p>
          <a:p>
            <a:endParaRPr lang="tr-TR" sz="2000" dirty="0" smtClean="0">
              <a:solidFill>
                <a:srgbClr val="FFFFFF"/>
              </a:solidFill>
              <a:latin typeface="Arial" panose="020B0604020202020204"/>
            </a:endParaRPr>
          </a:p>
          <a:p>
            <a:r>
              <a:rPr lang="tr-TR" sz="2400" dirty="0" smtClean="0">
                <a:effectLst/>
                <a:latin typeface="Arial" panose="020B0604020202020204"/>
              </a:rPr>
              <a:t>Küresel düzeyde ebeliği güçlendirmek ve hedeflerine ulaşmak için,  bir çok uluslararası kuruluşlar ile işbirliği içinde çalışır;</a:t>
            </a:r>
            <a:br>
              <a:rPr lang="tr-TR" sz="2400" dirty="0" smtClean="0">
                <a:effectLst/>
                <a:latin typeface="Arial" panose="020B0604020202020204"/>
              </a:rPr>
            </a:br>
            <a:r>
              <a:rPr lang="tr-TR" sz="2400" dirty="0" smtClean="0">
                <a:effectLst/>
                <a:latin typeface="Arial" panose="020B0604020202020204"/>
              </a:rPr>
              <a:t>1- Ebelik mesleğini tanıtmak ve güçlendirmek,</a:t>
            </a:r>
            <a:endParaRPr lang="tr-TR" sz="2400" dirty="0" smtClean="0">
              <a:effectLst/>
              <a:latin typeface="Arial" panose="020B0604020202020204"/>
            </a:endParaRPr>
          </a:p>
          <a:p>
            <a:r>
              <a:rPr lang="tr-TR" sz="2400" dirty="0" smtClean="0">
                <a:latin typeface="Arial" panose="020B0604020202020204"/>
              </a:rPr>
              <a:t>2- U</a:t>
            </a:r>
            <a:r>
              <a:rPr lang="tr-TR" sz="2400" dirty="0" smtClean="0">
                <a:effectLst/>
                <a:latin typeface="Arial" panose="020B0604020202020204"/>
              </a:rPr>
              <a:t>luslararası Konfederasyonun amaçlarını teşvik etmek </a:t>
            </a:r>
            <a:br>
              <a:rPr lang="tr-TR" sz="2400" dirty="0" smtClean="0">
                <a:effectLst/>
                <a:latin typeface="Arial" panose="020B0604020202020204"/>
              </a:rPr>
            </a:br>
            <a:r>
              <a:rPr lang="tr-TR" sz="2400" dirty="0" smtClean="0">
                <a:effectLst/>
                <a:latin typeface="Arial" panose="020B0604020202020204"/>
              </a:rPr>
              <a:t>3- Küresel kadın sağlığını geliştirmek</a:t>
            </a:r>
            <a:endParaRPr lang="tr-TR" sz="24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299990"/>
            <a:ext cx="3633787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326150"/>
            <a:ext cx="511492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299990"/>
            <a:ext cx="3633787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880" y="322735"/>
            <a:ext cx="511492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1703511" y="2132856"/>
            <a:ext cx="8818363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Konsey: </a:t>
            </a:r>
            <a:r>
              <a:rPr lang="tr-TR" dirty="0" smtClean="0"/>
              <a:t>Her üye </a:t>
            </a:r>
            <a:r>
              <a:rPr lang="tr-TR" dirty="0"/>
              <a:t>Ebeler </a:t>
            </a:r>
            <a:r>
              <a:rPr lang="tr-TR" dirty="0" smtClean="0"/>
              <a:t>Derneklerinin 2 delegesi</a:t>
            </a:r>
            <a:endParaRPr lang="tr-TR" dirty="0"/>
          </a:p>
          <a:p>
            <a:pPr fontAlgn="base"/>
            <a:r>
              <a:rPr lang="tr-TR" dirty="0"/>
              <a:t>Yönetim Kurulu: 4 </a:t>
            </a:r>
            <a:r>
              <a:rPr lang="tr-TR" dirty="0" smtClean="0"/>
              <a:t>Bölgeden </a:t>
            </a:r>
            <a:r>
              <a:rPr lang="tr-TR" dirty="0"/>
              <a:t>10 üye; Afrika (2), Amerika (2), Asya-Pasifik (3), Avrupa (3)</a:t>
            </a:r>
            <a:endParaRPr lang="tr-TR" dirty="0"/>
          </a:p>
          <a:p>
            <a:pPr fontAlgn="base"/>
            <a:r>
              <a:rPr lang="tr-TR" dirty="0"/>
              <a:t>Yönetim Kurulu İcra Komitesi </a:t>
            </a:r>
            <a:r>
              <a:rPr lang="tr-TR" dirty="0" smtClean="0"/>
              <a:t>: </a:t>
            </a:r>
            <a:r>
              <a:rPr lang="tr-TR" dirty="0"/>
              <a:t>Başkan, Başkan Yardımcısı ve Sayman, İcra Kurulu Başkanı, bir oy hakkı olmayan üyesidir. ICM Kurulu Konseyi tarafından atanan ve Konfederasyon her bölgeden gelen temsilcilerden oluşmaktadır</a:t>
            </a:r>
            <a:r>
              <a:rPr lang="tr-TR" dirty="0" smtClean="0"/>
              <a:t>. Üyeler </a:t>
            </a:r>
            <a:r>
              <a:rPr lang="tr-TR" dirty="0"/>
              <a:t>üç yıllık bir süre için atanırlar.</a:t>
            </a:r>
            <a:endParaRPr lang="tr-TR" dirty="0"/>
          </a:p>
          <a:p>
            <a:pPr fontAlgn="base"/>
            <a:r>
              <a:rPr lang="tr-TR" dirty="0"/>
              <a:t>Yönetim: Lahey'deki ICM Merkezinde personel dahil </a:t>
            </a:r>
            <a:r>
              <a:rPr lang="tr-TR" dirty="0" smtClean="0"/>
              <a:t>:</a:t>
            </a:r>
            <a:endParaRPr lang="tr-TR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tr-TR" dirty="0"/>
              <a:t>Başkan</a:t>
            </a:r>
            <a:endParaRPr lang="tr-TR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tr-TR" dirty="0"/>
              <a:t>Kıdemli </a:t>
            </a:r>
            <a:r>
              <a:rPr lang="tr-TR" dirty="0" smtClean="0"/>
              <a:t>Ebelik Teknik </a:t>
            </a:r>
            <a:r>
              <a:rPr lang="tr-TR" dirty="0"/>
              <a:t>Danışmanı </a:t>
            </a:r>
            <a:endParaRPr lang="tr-TR" dirty="0" smtClean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tr-TR" dirty="0" smtClean="0"/>
              <a:t>Üç </a:t>
            </a:r>
            <a:r>
              <a:rPr lang="tr-TR" dirty="0"/>
              <a:t>Teknik Ebe </a:t>
            </a:r>
            <a:r>
              <a:rPr lang="tr-TR" dirty="0" smtClean="0"/>
              <a:t>Danışmanı</a:t>
            </a:r>
            <a:endParaRPr lang="tr-TR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tr-TR" dirty="0"/>
              <a:t>İletişim ve Bilgi İşlem Müdürü</a:t>
            </a:r>
            <a:endParaRPr lang="tr-TR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tr-TR" dirty="0"/>
              <a:t>Proje Koordinatörü</a:t>
            </a:r>
            <a:endParaRPr lang="tr-TR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tr-TR" dirty="0"/>
              <a:t>Üyelik Koordinatörü</a:t>
            </a:r>
            <a:endParaRPr lang="tr-TR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tr-TR" dirty="0"/>
              <a:t>Konsey Yönetici</a:t>
            </a:r>
            <a:endParaRPr lang="tr-TR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tr-TR" dirty="0"/>
              <a:t>İdari Yardımcıları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6" t="11276" r="24695" b="4430"/>
          <a:stretch>
            <a:fillRect/>
          </a:stretch>
        </p:blipFill>
        <p:spPr bwMode="auto">
          <a:xfrm>
            <a:off x="1631504" y="271534"/>
            <a:ext cx="5396056" cy="6554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11" t="30031" r="15986" b="13415"/>
          <a:stretch>
            <a:fillRect/>
          </a:stretch>
        </p:blipFill>
        <p:spPr bwMode="auto">
          <a:xfrm>
            <a:off x="4856141" y="404664"/>
            <a:ext cx="5774218" cy="6037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088042" y="1891060"/>
            <a:ext cx="382143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http://www.globalnetworkwhocc.com/</a:t>
            </a:r>
            <a:endParaRPr lang="tr-TR" dirty="0"/>
          </a:p>
        </p:txBody>
      </p:sp>
      <p:pic>
        <p:nvPicPr>
          <p:cNvPr id="1026" name="Picture 2" descr="banner-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742" y="490542"/>
            <a:ext cx="78486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o 2"/>
          <p:cNvGraphicFramePr>
            <a:graphicFrameLocks noGrp="1"/>
          </p:cNvGraphicFramePr>
          <p:nvPr/>
        </p:nvGraphicFramePr>
        <p:xfrm>
          <a:off x="4978400" y="3246490"/>
          <a:ext cx="4222750" cy="488315"/>
        </p:xfrm>
        <a:graphic>
          <a:graphicData uri="http://schemas.openxmlformats.org/drawingml/2006/table">
            <a:tbl>
              <a:tblPr/>
              <a:tblGrid>
                <a:gridCol w="4222750"/>
              </a:tblGrid>
              <a:tr h="315595">
                <a:tc>
                  <a:txBody>
                    <a:bodyPr/>
                    <a:lstStyle/>
                    <a:p>
                      <a:pPr algn="ctr">
                        <a:buFont typeface="Arial" panose="020B0604020202020204"/>
                        <a:buChar char="•"/>
                      </a:pPr>
                      <a:r>
                        <a:rPr lang="tr-TR" sz="900" b="1">
                          <a:effectLst/>
                        </a:rPr>
                        <a:t> WHO </a:t>
                      </a:r>
                      <a:br>
                        <a:rPr lang="tr-TR" sz="900" b="1">
                          <a:effectLst/>
                        </a:rPr>
                      </a:br>
                      <a:r>
                        <a:rPr lang="tr-TR" sz="900" u="none" strike="noStrike">
                          <a:solidFill>
                            <a:srgbClr val="0099CC"/>
                          </a:solidFill>
                          <a:effectLst/>
                          <a:hlinkClick r:id="rId2"/>
                        </a:rPr>
                        <a:t>www.who.int</a:t>
                      </a:r>
                      <a:endParaRPr lang="tr-TR" sz="900">
                        <a:effectLst/>
                      </a:endParaRPr>
                    </a:p>
                  </a:txBody>
                  <a:tcPr marL="14904" marR="14904" marT="14904" marB="1490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20">
                <a:tc>
                  <a:txBody>
                    <a:bodyPr/>
                    <a:lstStyle/>
                    <a:p>
                      <a:pPr algn="ctr"/>
                      <a:endParaRPr lang="tr-TR" sz="900"/>
                    </a:p>
                  </a:txBody>
                  <a:tcPr marL="14904" marR="14904" marT="14904" marB="14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4978400" y="3246490"/>
          <a:ext cx="4222750" cy="488315"/>
        </p:xfrm>
        <a:graphic>
          <a:graphicData uri="http://schemas.openxmlformats.org/drawingml/2006/table">
            <a:tbl>
              <a:tblPr/>
              <a:tblGrid>
                <a:gridCol w="4222750"/>
              </a:tblGrid>
              <a:tr h="315595">
                <a:tc>
                  <a:txBody>
                    <a:bodyPr/>
                    <a:lstStyle/>
                    <a:p>
                      <a:pPr algn="l">
                        <a:buFont typeface="Arial" panose="020B0604020202020204"/>
                        <a:buChar char="•"/>
                      </a:pPr>
                      <a:r>
                        <a:rPr lang="tr-TR" sz="900" b="1">
                          <a:effectLst/>
                        </a:rPr>
                        <a:t> ICN </a:t>
                      </a:r>
                      <a:br>
                        <a:rPr lang="tr-TR" sz="900" b="1">
                          <a:effectLst/>
                        </a:rPr>
                      </a:br>
                      <a:r>
                        <a:rPr lang="tr-TR" sz="900" u="none" strike="noStrike">
                          <a:solidFill>
                            <a:srgbClr val="0099CC"/>
                          </a:solidFill>
                          <a:effectLst/>
                          <a:hlinkClick r:id="rId3"/>
                        </a:rPr>
                        <a:t>www.icn.ch</a:t>
                      </a:r>
                      <a:endParaRPr lang="tr-TR" sz="900">
                        <a:effectLst/>
                      </a:endParaRPr>
                    </a:p>
                  </a:txBody>
                  <a:tcPr marL="14904" marR="14904" marT="14904" marB="1490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20">
                <a:tc>
                  <a:txBody>
                    <a:bodyPr/>
                    <a:lstStyle/>
                    <a:p>
                      <a:pPr algn="ctr"/>
                      <a:endParaRPr lang="tr-TR" sz="900"/>
                    </a:p>
                  </a:txBody>
                  <a:tcPr marL="14904" marR="14904" marT="14904" marB="14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/>
        </p:nvGraphicFramePr>
        <p:xfrm>
          <a:off x="4978400" y="3246490"/>
          <a:ext cx="4222750" cy="488315"/>
        </p:xfrm>
        <a:graphic>
          <a:graphicData uri="http://schemas.openxmlformats.org/drawingml/2006/table">
            <a:tbl>
              <a:tblPr/>
              <a:tblGrid>
                <a:gridCol w="4222750"/>
              </a:tblGrid>
              <a:tr h="315595">
                <a:tc>
                  <a:txBody>
                    <a:bodyPr/>
                    <a:lstStyle/>
                    <a:p>
                      <a:pPr algn="l">
                        <a:buFont typeface="Arial" panose="020B0604020202020204"/>
                        <a:buChar char="•"/>
                      </a:pPr>
                      <a:r>
                        <a:rPr lang="tr-TR" sz="900" b="1">
                          <a:effectLst/>
                        </a:rPr>
                        <a:t> ICM </a:t>
                      </a:r>
                      <a:br>
                        <a:rPr lang="tr-TR" sz="900" b="1">
                          <a:effectLst/>
                        </a:rPr>
                      </a:br>
                      <a:r>
                        <a:rPr lang="tr-TR" sz="900" u="none" strike="noStrike">
                          <a:solidFill>
                            <a:srgbClr val="0099CC"/>
                          </a:solidFill>
                          <a:effectLst/>
                          <a:hlinkClick r:id="rId4"/>
                        </a:rPr>
                        <a:t>www.internationalmidwives.org</a:t>
                      </a:r>
                      <a:endParaRPr lang="tr-TR" sz="900">
                        <a:effectLst/>
                      </a:endParaRPr>
                    </a:p>
                  </a:txBody>
                  <a:tcPr marL="14904" marR="14904" marT="14904" marB="1490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20">
                <a:tc>
                  <a:txBody>
                    <a:bodyPr/>
                    <a:lstStyle/>
                    <a:p>
                      <a:pPr algn="ctr"/>
                      <a:endParaRPr lang="tr-TR" sz="900"/>
                    </a:p>
                  </a:txBody>
                  <a:tcPr marL="14904" marR="14904" marT="14904" marB="14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/>
        </p:nvGraphicFramePr>
        <p:xfrm>
          <a:off x="4978400" y="3246490"/>
          <a:ext cx="4222750" cy="488315"/>
        </p:xfrm>
        <a:graphic>
          <a:graphicData uri="http://schemas.openxmlformats.org/drawingml/2006/table">
            <a:tbl>
              <a:tblPr/>
              <a:tblGrid>
                <a:gridCol w="4222750"/>
              </a:tblGrid>
              <a:tr h="315595">
                <a:tc>
                  <a:txBody>
                    <a:bodyPr/>
                    <a:lstStyle/>
                    <a:p>
                      <a:pPr algn="l">
                        <a:buFont typeface="Arial" panose="020B0604020202020204"/>
                        <a:buChar char="•"/>
                      </a:pPr>
                      <a:r>
                        <a:rPr lang="sv-SE" sz="900" b="1">
                          <a:effectLst/>
                        </a:rPr>
                        <a:t> Sigma Theta Tau International </a:t>
                      </a:r>
                      <a:br>
                        <a:rPr lang="sv-SE" sz="900" b="1">
                          <a:effectLst/>
                        </a:rPr>
                      </a:br>
                      <a:r>
                        <a:rPr lang="sv-SE" sz="900" u="none" strike="noStrike">
                          <a:solidFill>
                            <a:srgbClr val="0099CC"/>
                          </a:solidFill>
                          <a:effectLst/>
                          <a:hlinkClick r:id="rId5"/>
                        </a:rPr>
                        <a:t>www.nursingsociety.org</a:t>
                      </a:r>
                      <a:endParaRPr lang="sv-SE" sz="900">
                        <a:effectLst/>
                      </a:endParaRPr>
                    </a:p>
                  </a:txBody>
                  <a:tcPr marL="14904" marR="14904" marT="14904" marB="1490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20">
                <a:tc>
                  <a:txBody>
                    <a:bodyPr/>
                    <a:lstStyle/>
                    <a:p>
                      <a:pPr algn="ctr"/>
                      <a:endParaRPr lang="tr-TR" sz="900"/>
                    </a:p>
                  </a:txBody>
                  <a:tcPr marL="14904" marR="14904" marT="14904" marB="14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/>
        </p:nvGraphicFramePr>
        <p:xfrm>
          <a:off x="4978400" y="3174952"/>
          <a:ext cx="4222750" cy="631922"/>
        </p:xfrm>
        <a:graphic>
          <a:graphicData uri="http://schemas.openxmlformats.org/drawingml/2006/table">
            <a:tbl>
              <a:tblPr/>
              <a:tblGrid>
                <a:gridCol w="4222750"/>
              </a:tblGrid>
              <a:tr h="459038">
                <a:tc>
                  <a:txBody>
                    <a:bodyPr/>
                    <a:lstStyle/>
                    <a:p>
                      <a:pPr algn="l">
                        <a:buFont typeface="Arial" panose="020B0604020202020204"/>
                        <a:buChar char="•"/>
                      </a:pPr>
                      <a:r>
                        <a:rPr lang="en-US" sz="900" b="1">
                          <a:effectLst/>
                        </a:rPr>
                        <a:t> Global Alliance of Nursing and Midwifery </a:t>
                      </a:r>
                      <a:br>
                        <a:rPr lang="en-US" sz="900" b="1">
                          <a:effectLst/>
                        </a:rPr>
                      </a:br>
                      <a:r>
                        <a:rPr lang="en-US" sz="900" u="none" strike="noStrike">
                          <a:solidFill>
                            <a:srgbClr val="0099CC"/>
                          </a:solidFill>
                          <a:effectLst/>
                          <a:hlinkClick r:id="rId6"/>
                        </a:rPr>
                        <a:t>my.ibpinitiative.org/public/Default.aspx?c=1325c561-2b21-449e-880e-6623a1214707</a:t>
                      </a:r>
                      <a:endParaRPr lang="en-US" sz="900">
                        <a:effectLst/>
                      </a:endParaRPr>
                    </a:p>
                  </a:txBody>
                  <a:tcPr marL="14904" marR="14904" marT="14904" marB="1490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84">
                <a:tc>
                  <a:txBody>
                    <a:bodyPr/>
                    <a:lstStyle/>
                    <a:p>
                      <a:pPr algn="ctr"/>
                      <a:endParaRPr lang="tr-TR" sz="900"/>
                    </a:p>
                  </a:txBody>
                  <a:tcPr marL="14904" marR="14904" marT="14904" marB="14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/>
        </p:nvGraphicFramePr>
        <p:xfrm>
          <a:off x="4978400" y="3332932"/>
          <a:ext cx="4222750" cy="315595"/>
        </p:xfrm>
        <a:graphic>
          <a:graphicData uri="http://schemas.openxmlformats.org/drawingml/2006/table">
            <a:tbl>
              <a:tblPr/>
              <a:tblGrid>
                <a:gridCol w="4222750"/>
              </a:tblGrid>
              <a:tr h="315595">
                <a:tc>
                  <a:txBody>
                    <a:bodyPr/>
                    <a:lstStyle/>
                    <a:p>
                      <a:pPr algn="l">
                        <a:buFont typeface="Arial" panose="020B0604020202020204"/>
                        <a:buChar char="•"/>
                      </a:pPr>
                      <a:r>
                        <a:rPr lang="tr-TR" sz="900" b="1" dirty="0">
                          <a:effectLst/>
                        </a:rPr>
                        <a:t> OPAS </a:t>
                      </a:r>
                      <a:br>
                        <a:rPr lang="tr-TR" sz="900" dirty="0">
                          <a:effectLst/>
                        </a:rPr>
                      </a:br>
                      <a:r>
                        <a:rPr lang="tr-TR" sz="900" u="none" strike="noStrike" dirty="0">
                          <a:solidFill>
                            <a:srgbClr val="0099CC"/>
                          </a:solidFill>
                          <a:effectLst/>
                          <a:hlinkClick r:id="rId7"/>
                        </a:rPr>
                        <a:t>www.paho.org</a:t>
                      </a:r>
                      <a:endParaRPr lang="tr-TR" sz="900" dirty="0">
                        <a:effectLst/>
                      </a:endParaRPr>
                    </a:p>
                  </a:txBody>
                  <a:tcPr marL="14904" marR="14904" marT="14904" marB="1490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99138" y="2552987"/>
            <a:ext cx="7272808" cy="378523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tr-TR" altLang="tr-TR" sz="1900" dirty="0" err="1" smtClean="0">
                <a:solidFill>
                  <a:srgbClr val="0099CC"/>
                </a:solidFill>
                <a:latin typeface="Helvetica"/>
              </a:rPr>
              <a:t>Partners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lvl="0"/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 WHO 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lvl="0"/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www.who.int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 ICN 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lvl="0"/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www.icn.ch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 ICM 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lvl="0"/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www.internationalmidwives.org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 </a:t>
            </a:r>
            <a:r>
              <a:rPr lang="tr-TR" altLang="tr-TR" sz="1900" dirty="0" err="1">
                <a:solidFill>
                  <a:srgbClr val="0099CC"/>
                </a:solidFill>
                <a:latin typeface="Helvetica"/>
              </a:rPr>
              <a:t>Sigma</a:t>
            </a:r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 </a:t>
            </a:r>
            <a:r>
              <a:rPr lang="tr-TR" altLang="tr-TR" sz="1900" dirty="0" err="1">
                <a:solidFill>
                  <a:srgbClr val="0099CC"/>
                </a:solidFill>
                <a:latin typeface="Helvetica"/>
              </a:rPr>
              <a:t>Theta</a:t>
            </a:r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 </a:t>
            </a:r>
            <a:r>
              <a:rPr lang="tr-TR" altLang="tr-TR" sz="1900" dirty="0" err="1">
                <a:solidFill>
                  <a:srgbClr val="0099CC"/>
                </a:solidFill>
                <a:latin typeface="Helvetica"/>
              </a:rPr>
              <a:t>Tau</a:t>
            </a:r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 International 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lvl="0"/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www.nursingsociety.org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tr-TR" altLang="tr-TR" sz="1900" dirty="0" smtClean="0">
                <a:solidFill>
                  <a:srgbClr val="0099CC"/>
                </a:solidFill>
                <a:latin typeface="Helvetica"/>
              </a:rPr>
              <a:t>OPAS </a:t>
            </a:r>
            <a:endParaRPr lang="tr-TR" altLang="tr-TR" sz="1900" dirty="0">
              <a:solidFill>
                <a:srgbClr val="0099CC"/>
              </a:solidFill>
              <a:latin typeface="Helvetica"/>
            </a:endParaRPr>
          </a:p>
          <a:p>
            <a:pPr lvl="0"/>
            <a:r>
              <a:rPr lang="tr-TR" altLang="tr-TR" sz="1900" dirty="0">
                <a:solidFill>
                  <a:srgbClr val="0099CC"/>
                </a:solidFill>
                <a:latin typeface="Helvetica"/>
              </a:rPr>
              <a:t>www.paho.orgtners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rgbClr val="6E6E6E"/>
              </a:solidFill>
              <a:effectLst/>
              <a:latin typeface="Helvetic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2046</Words>
  <Application>WPS Presentation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Arial</vt:lpstr>
      <vt:lpstr>Helvetica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LENOVO</dc:creator>
  <cp:lastModifiedBy>Nesibe Uzel Yar</cp:lastModifiedBy>
  <cp:revision>1</cp:revision>
  <dcterms:created xsi:type="dcterms:W3CDTF">2020-02-06T14:16:31Z</dcterms:created>
  <dcterms:modified xsi:type="dcterms:W3CDTF">2020-02-06T14:16:31Z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