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6" r:id="rId3"/>
    <p:sldId id="257" r:id="rId4"/>
    <p:sldId id="258" r:id="rId5"/>
    <p:sldId id="259" r:id="rId6"/>
    <p:sldId id="260" r:id="rId7"/>
    <p:sldId id="262" r:id="rId8"/>
    <p:sldId id="261" r:id="rId9"/>
    <p:sldId id="263" r:id="rId10"/>
    <p:sldId id="272" r:id="rId11"/>
    <p:sldId id="264" r:id="rId12"/>
    <p:sldId id="265" r:id="rId13"/>
    <p:sldId id="273" r:id="rId14"/>
    <p:sldId id="274" r:id="rId15"/>
    <p:sldId id="276" r:id="rId16"/>
    <p:sldId id="275" r:id="rId17"/>
    <p:sldId id="266" r:id="rId18"/>
    <p:sldId id="267" r:id="rId19"/>
    <p:sldId id="269" r:id="rId20"/>
    <p:sldId id="268" r:id="rId21"/>
    <p:sldId id="270" r:id="rId22"/>
    <p:sldId id="271"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43" autoAdjust="0"/>
    <p:restoredTop sz="94660"/>
  </p:normalViewPr>
  <p:slideViewPr>
    <p:cSldViewPr snapToGrid="0">
      <p:cViewPr varScale="1">
        <p:scale>
          <a:sx n="57" d="100"/>
          <a:sy n="57" d="100"/>
        </p:scale>
        <p:origin x="90" y="6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GB"/>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GB"/>
          </a:p>
        </p:txBody>
      </p:sp>
      <p:sp>
        <p:nvSpPr>
          <p:cNvPr id="4" name="Veri Yer Tutucusu 3"/>
          <p:cNvSpPr>
            <a:spLocks noGrp="1"/>
          </p:cNvSpPr>
          <p:nvPr>
            <p:ph type="dt" sz="half" idx="10"/>
          </p:nvPr>
        </p:nvSpPr>
        <p:spPr/>
        <p:txBody>
          <a:bodyPr/>
          <a:lstStyle/>
          <a:p>
            <a:fld id="{3D48123D-5266-4B5B-8320-EA01A7E0658B}" type="datetimeFigureOut">
              <a:rPr lang="en-GB" smtClean="0"/>
              <a:pPr/>
              <a:t>23/05/2016</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FE9B22B4-8B75-41E1-868B-88675DC029A5}" type="slidenum">
              <a:rPr lang="en-GB" smtClean="0"/>
              <a:pPr/>
              <a:t>‹#›</a:t>
            </a:fld>
            <a:endParaRPr lang="en-GB"/>
          </a:p>
        </p:txBody>
      </p:sp>
    </p:spTree>
    <p:extLst>
      <p:ext uri="{BB962C8B-B14F-4D97-AF65-F5344CB8AC3E}">
        <p14:creationId xmlns:p14="http://schemas.microsoft.com/office/powerpoint/2010/main" val="2838074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3D48123D-5266-4B5B-8320-EA01A7E0658B}" type="datetimeFigureOut">
              <a:rPr lang="en-GB" smtClean="0"/>
              <a:pPr/>
              <a:t>23/05/2016</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FE9B22B4-8B75-41E1-868B-88675DC029A5}" type="slidenum">
              <a:rPr lang="en-GB" smtClean="0"/>
              <a:pPr/>
              <a:t>‹#›</a:t>
            </a:fld>
            <a:endParaRPr lang="en-GB"/>
          </a:p>
        </p:txBody>
      </p:sp>
    </p:spTree>
    <p:extLst>
      <p:ext uri="{BB962C8B-B14F-4D97-AF65-F5344CB8AC3E}">
        <p14:creationId xmlns:p14="http://schemas.microsoft.com/office/powerpoint/2010/main" val="49113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3D48123D-5266-4B5B-8320-EA01A7E0658B}" type="datetimeFigureOut">
              <a:rPr lang="en-GB" smtClean="0"/>
              <a:pPr/>
              <a:t>23/05/2016</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FE9B22B4-8B75-41E1-868B-88675DC029A5}" type="slidenum">
              <a:rPr lang="en-GB" smtClean="0"/>
              <a:pPr/>
              <a:t>‹#›</a:t>
            </a:fld>
            <a:endParaRPr lang="en-GB"/>
          </a:p>
        </p:txBody>
      </p:sp>
    </p:spTree>
    <p:extLst>
      <p:ext uri="{BB962C8B-B14F-4D97-AF65-F5344CB8AC3E}">
        <p14:creationId xmlns:p14="http://schemas.microsoft.com/office/powerpoint/2010/main" val="141320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3D48123D-5266-4B5B-8320-EA01A7E0658B}" type="datetimeFigureOut">
              <a:rPr lang="en-GB" smtClean="0"/>
              <a:pPr/>
              <a:t>23/05/2016</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FE9B22B4-8B75-41E1-868B-88675DC029A5}" type="slidenum">
              <a:rPr lang="en-GB" smtClean="0"/>
              <a:pPr/>
              <a:t>‹#›</a:t>
            </a:fld>
            <a:endParaRPr lang="en-GB"/>
          </a:p>
        </p:txBody>
      </p:sp>
    </p:spTree>
    <p:extLst>
      <p:ext uri="{BB962C8B-B14F-4D97-AF65-F5344CB8AC3E}">
        <p14:creationId xmlns:p14="http://schemas.microsoft.com/office/powerpoint/2010/main" val="399928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GB"/>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D48123D-5266-4B5B-8320-EA01A7E0658B}" type="datetimeFigureOut">
              <a:rPr lang="en-GB" smtClean="0"/>
              <a:pPr/>
              <a:t>23/05/2016</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FE9B22B4-8B75-41E1-868B-88675DC029A5}" type="slidenum">
              <a:rPr lang="en-GB" smtClean="0"/>
              <a:pPr/>
              <a:t>‹#›</a:t>
            </a:fld>
            <a:endParaRPr lang="en-GB"/>
          </a:p>
        </p:txBody>
      </p:sp>
    </p:spTree>
    <p:extLst>
      <p:ext uri="{BB962C8B-B14F-4D97-AF65-F5344CB8AC3E}">
        <p14:creationId xmlns:p14="http://schemas.microsoft.com/office/powerpoint/2010/main" val="1461598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3D48123D-5266-4B5B-8320-EA01A7E0658B}" type="datetimeFigureOut">
              <a:rPr lang="en-GB" smtClean="0"/>
              <a:pPr/>
              <a:t>23/05/2016</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FE9B22B4-8B75-41E1-868B-88675DC029A5}" type="slidenum">
              <a:rPr lang="en-GB" smtClean="0"/>
              <a:pPr/>
              <a:t>‹#›</a:t>
            </a:fld>
            <a:endParaRPr lang="en-GB"/>
          </a:p>
        </p:txBody>
      </p:sp>
    </p:spTree>
    <p:extLst>
      <p:ext uri="{BB962C8B-B14F-4D97-AF65-F5344CB8AC3E}">
        <p14:creationId xmlns:p14="http://schemas.microsoft.com/office/powerpoint/2010/main" val="1213228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GB"/>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3D48123D-5266-4B5B-8320-EA01A7E0658B}" type="datetimeFigureOut">
              <a:rPr lang="en-GB" smtClean="0"/>
              <a:pPr/>
              <a:t>23/05/2016</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FE9B22B4-8B75-41E1-868B-88675DC029A5}" type="slidenum">
              <a:rPr lang="en-GB" smtClean="0"/>
              <a:pPr/>
              <a:t>‹#›</a:t>
            </a:fld>
            <a:endParaRPr lang="en-GB"/>
          </a:p>
        </p:txBody>
      </p:sp>
    </p:spTree>
    <p:extLst>
      <p:ext uri="{BB962C8B-B14F-4D97-AF65-F5344CB8AC3E}">
        <p14:creationId xmlns:p14="http://schemas.microsoft.com/office/powerpoint/2010/main" val="289369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3D48123D-5266-4B5B-8320-EA01A7E0658B}" type="datetimeFigureOut">
              <a:rPr lang="en-GB" smtClean="0"/>
              <a:pPr/>
              <a:t>23/05/2016</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FE9B22B4-8B75-41E1-868B-88675DC029A5}" type="slidenum">
              <a:rPr lang="en-GB" smtClean="0"/>
              <a:pPr/>
              <a:t>‹#›</a:t>
            </a:fld>
            <a:endParaRPr lang="en-GB"/>
          </a:p>
        </p:txBody>
      </p:sp>
    </p:spTree>
    <p:extLst>
      <p:ext uri="{BB962C8B-B14F-4D97-AF65-F5344CB8AC3E}">
        <p14:creationId xmlns:p14="http://schemas.microsoft.com/office/powerpoint/2010/main" val="389727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D48123D-5266-4B5B-8320-EA01A7E0658B}" type="datetimeFigureOut">
              <a:rPr lang="en-GB" smtClean="0"/>
              <a:pPr/>
              <a:t>23/05/2016</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FE9B22B4-8B75-41E1-868B-88675DC029A5}" type="slidenum">
              <a:rPr lang="en-GB" smtClean="0"/>
              <a:pPr/>
              <a:t>‹#›</a:t>
            </a:fld>
            <a:endParaRPr lang="en-GB"/>
          </a:p>
        </p:txBody>
      </p:sp>
    </p:spTree>
    <p:extLst>
      <p:ext uri="{BB962C8B-B14F-4D97-AF65-F5344CB8AC3E}">
        <p14:creationId xmlns:p14="http://schemas.microsoft.com/office/powerpoint/2010/main" val="385637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D48123D-5266-4B5B-8320-EA01A7E0658B}" type="datetimeFigureOut">
              <a:rPr lang="en-GB" smtClean="0"/>
              <a:pPr/>
              <a:t>23/05/2016</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FE9B22B4-8B75-41E1-868B-88675DC029A5}" type="slidenum">
              <a:rPr lang="en-GB" smtClean="0"/>
              <a:pPr/>
              <a:t>‹#›</a:t>
            </a:fld>
            <a:endParaRPr lang="en-GB"/>
          </a:p>
        </p:txBody>
      </p:sp>
    </p:spTree>
    <p:extLst>
      <p:ext uri="{BB962C8B-B14F-4D97-AF65-F5344CB8AC3E}">
        <p14:creationId xmlns:p14="http://schemas.microsoft.com/office/powerpoint/2010/main" val="343756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D48123D-5266-4B5B-8320-EA01A7E0658B}" type="datetimeFigureOut">
              <a:rPr lang="en-GB" smtClean="0"/>
              <a:pPr/>
              <a:t>23/05/2016</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FE9B22B4-8B75-41E1-868B-88675DC029A5}" type="slidenum">
              <a:rPr lang="en-GB" smtClean="0"/>
              <a:pPr/>
              <a:t>‹#›</a:t>
            </a:fld>
            <a:endParaRPr lang="en-GB"/>
          </a:p>
        </p:txBody>
      </p:sp>
    </p:spTree>
    <p:extLst>
      <p:ext uri="{BB962C8B-B14F-4D97-AF65-F5344CB8AC3E}">
        <p14:creationId xmlns:p14="http://schemas.microsoft.com/office/powerpoint/2010/main" val="10944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2C2C2"/>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8123D-5266-4B5B-8320-EA01A7E0658B}" type="datetimeFigureOut">
              <a:rPr lang="en-GB" smtClean="0"/>
              <a:pPr/>
              <a:t>23/05/2016</a:t>
            </a:fld>
            <a:endParaRPr lang="en-GB"/>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B22B4-8B75-41E1-868B-88675DC029A5}" type="slidenum">
              <a:rPr lang="en-GB" smtClean="0"/>
              <a:pPr/>
              <a:t>‹#›</a:t>
            </a:fld>
            <a:endParaRPr lang="en-GB"/>
          </a:p>
        </p:txBody>
      </p:sp>
    </p:spTree>
    <p:extLst>
      <p:ext uri="{BB962C8B-B14F-4D97-AF65-F5344CB8AC3E}">
        <p14:creationId xmlns:p14="http://schemas.microsoft.com/office/powerpoint/2010/main" val="399071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65867" y="1769871"/>
            <a:ext cx="8161866" cy="3539430"/>
          </a:xfrm>
          <a:prstGeom prst="rect">
            <a:avLst/>
          </a:prstGeom>
        </p:spPr>
        <p:txBody>
          <a:bodyPr wrap="square">
            <a:spAutoFit/>
          </a:bodyPr>
          <a:lstStyle/>
          <a:p>
            <a:pPr algn="just"/>
            <a:r>
              <a:rPr lang="tr-TR" sz="2800" b="1"/>
              <a:t>Kültür öznelerarası üretilen ve kamusal olarak varlık gösteren bir fenomendir. Bu bakımdan kültür, kolektif anlamların paylaşılması ve bir topluluğun simgesel olarak kurulması sürecine karşılık gelir. Kültür bir yanıyla hakim anlamların yeniden üretildiği, bir yanıyla ise hakim anlamlara karşı çıkılarak toplumsal değişim ve dönüşümün imkanlarının ortaya çıktığı bir iletişim bağlamı oluşturur. </a:t>
            </a:r>
          </a:p>
        </p:txBody>
      </p:sp>
    </p:spTree>
    <p:extLst>
      <p:ext uri="{BB962C8B-B14F-4D97-AF65-F5344CB8AC3E}">
        <p14:creationId xmlns:p14="http://schemas.microsoft.com/office/powerpoint/2010/main" val="693113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22040" y="2429078"/>
            <a:ext cx="6637175" cy="1938992"/>
          </a:xfrm>
          <a:prstGeom prst="rect">
            <a:avLst/>
          </a:prstGeom>
        </p:spPr>
        <p:txBody>
          <a:bodyPr wrap="square">
            <a:spAutoFit/>
          </a:bodyPr>
          <a:lstStyle/>
          <a:p>
            <a:r>
              <a:rPr lang="tr-TR" sz="2400" b="1" smtClean="0"/>
              <a:t>Habermas’ın kamusal alan kavramsallaştırması temelini Kant’ta bulan Aydınlanma düşüncesinin bir uzantısıdır; eleştirel-rasyonel tartışmalarla toplum için neyin iyi olduğuna karar verilebileceği düşüncesi.</a:t>
            </a:r>
            <a:endParaRPr lang="tr-TR" sz="2400" b="1"/>
          </a:p>
        </p:txBody>
      </p:sp>
      <p:pic>
        <p:nvPicPr>
          <p:cNvPr id="26626" name="Picture 2" descr="http://upload.wikimedia.org/wikipedia/commons/4/43/Immanuel_Kant_(painted_portrait).jpg"/>
          <p:cNvPicPr>
            <a:picLocks noChangeAspect="1" noChangeArrowheads="1"/>
          </p:cNvPicPr>
          <p:nvPr/>
        </p:nvPicPr>
        <p:blipFill>
          <a:blip r:embed="rId2" cstate="print"/>
          <a:srcRect/>
          <a:stretch>
            <a:fillRect/>
          </a:stretch>
        </p:blipFill>
        <p:spPr bwMode="auto">
          <a:xfrm>
            <a:off x="7676048" y="839756"/>
            <a:ext cx="3574245" cy="5146319"/>
          </a:xfrm>
          <a:prstGeom prst="rect">
            <a:avLst/>
          </a:prstGeom>
          <a:ln>
            <a:noFill/>
          </a:ln>
          <a:effectLst>
            <a:outerShdw blurRad="190500" algn="tl" rotWithShape="0">
              <a:srgbClr val="000000">
                <a:alpha val="70000"/>
              </a:srgbClr>
            </a:outerShdw>
          </a:effectLst>
        </p:spPr>
      </p:pic>
      <p:sp>
        <p:nvSpPr>
          <p:cNvPr id="6" name="5 Metin kutusu"/>
          <p:cNvSpPr txBox="1"/>
          <p:nvPr/>
        </p:nvSpPr>
        <p:spPr>
          <a:xfrm>
            <a:off x="8602827" y="6055568"/>
            <a:ext cx="1970604" cy="430887"/>
          </a:xfrm>
          <a:prstGeom prst="rect">
            <a:avLst/>
          </a:prstGeom>
          <a:noFill/>
        </p:spPr>
        <p:txBody>
          <a:bodyPr wrap="none" rtlCol="0">
            <a:spAutoFit/>
          </a:bodyPr>
          <a:lstStyle/>
          <a:p>
            <a:r>
              <a:rPr lang="tr-TR" sz="2200" b="1" smtClean="0"/>
              <a:t>Immanuel Kant</a:t>
            </a:r>
            <a:endParaRPr lang="tr-TR" sz="22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81000" y="400050"/>
            <a:ext cx="6991350" cy="6524863"/>
          </a:xfrm>
          <a:prstGeom prst="rect">
            <a:avLst/>
          </a:prstGeom>
        </p:spPr>
        <p:txBody>
          <a:bodyPr wrap="square">
            <a:spAutoFit/>
          </a:bodyPr>
          <a:lstStyle/>
          <a:p>
            <a:r>
              <a:rPr lang="tr-TR" sz="2200" b="1" smtClean="0"/>
              <a:t>Habermas, burjuva sivil toplumunun ortaya çıkışı ile birlikte burjuva kamuoyunun şekillendiği özerk bir alanın ortaya çıktığını iddia eder. </a:t>
            </a:r>
          </a:p>
          <a:p>
            <a:endParaRPr lang="tr-TR" sz="2200" b="1" smtClean="0"/>
          </a:p>
          <a:p>
            <a:r>
              <a:rPr lang="tr-TR" sz="2200" b="1" smtClean="0"/>
              <a:t>Gazete ve dergilerde yayınlanan haberler ve yazılar çevresinde yapılan konuşmalar kamusal alanın temelini oluşturmuştur. </a:t>
            </a:r>
          </a:p>
          <a:p>
            <a:endParaRPr lang="tr-TR" sz="2200" b="1" smtClean="0"/>
          </a:p>
          <a:p>
            <a:r>
              <a:rPr lang="tr-TR" sz="2200" b="1" smtClean="0"/>
              <a:t>Kamusal alanda, kamu ile ilgili olan her şeyin eleştirel-rasyonel bir biçimde tartışılması söz konusudur. </a:t>
            </a:r>
          </a:p>
          <a:p>
            <a:endParaRPr lang="tr-TR" sz="2200" b="1" smtClean="0"/>
          </a:p>
          <a:p>
            <a:r>
              <a:rPr lang="tr-TR" sz="2200" b="1" smtClean="0"/>
              <a:t>Burjuva kamusal alanı, devletin kamu ile ilgili düzenlemelerinin eleştirildiği devletten ayrı bir ara alan olarak biçimlenmiştir. </a:t>
            </a:r>
          </a:p>
          <a:p>
            <a:endParaRPr lang="tr-TR" sz="2200" b="1" smtClean="0"/>
          </a:p>
          <a:p>
            <a:r>
              <a:rPr lang="tr-TR" sz="2200" b="1" smtClean="0"/>
              <a:t>Katılımcılar eleştirel rasyonel tartışmalarla devletin uygulamalarını eleştirebilmekte ve toplumsal hayatın daha iyi bir hale getirilmesi için çaba sarf etmektedirler. </a:t>
            </a:r>
          </a:p>
          <a:p>
            <a:endParaRPr lang="tr-TR" sz="2200" b="1" smtClean="0"/>
          </a:p>
        </p:txBody>
      </p:sp>
      <p:pic>
        <p:nvPicPr>
          <p:cNvPr id="7" name="Picture 2" descr="http://media.kunst-fuer-alle.de/img/41/m/41_00227171.jpg"/>
          <p:cNvPicPr>
            <a:picLocks noChangeAspect="1" noChangeArrowheads="1"/>
          </p:cNvPicPr>
          <p:nvPr/>
        </p:nvPicPr>
        <p:blipFill>
          <a:blip r:embed="rId2" cstate="print"/>
          <a:srcRect/>
          <a:stretch>
            <a:fillRect/>
          </a:stretch>
        </p:blipFill>
        <p:spPr bwMode="auto">
          <a:xfrm>
            <a:off x="7593794" y="1683036"/>
            <a:ext cx="4083856" cy="3289013"/>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c4.staticflickr.com/4/3228/2672973607_28936c41cc.jpg"/>
          <p:cNvPicPr>
            <a:picLocks noChangeAspect="1" noChangeArrowheads="1"/>
          </p:cNvPicPr>
          <p:nvPr/>
        </p:nvPicPr>
        <p:blipFill>
          <a:blip r:embed="rId2" cstate="print"/>
          <a:srcRect/>
          <a:stretch>
            <a:fillRect/>
          </a:stretch>
        </p:blipFill>
        <p:spPr bwMode="auto">
          <a:xfrm>
            <a:off x="7199641" y="1547812"/>
            <a:ext cx="4519284" cy="3805238"/>
          </a:xfrm>
          <a:prstGeom prst="rect">
            <a:avLst/>
          </a:prstGeom>
          <a:ln>
            <a:noFill/>
          </a:ln>
          <a:effectLst>
            <a:outerShdw blurRad="190500" algn="tl" rotWithShape="0">
              <a:srgbClr val="000000">
                <a:alpha val="70000"/>
              </a:srgbClr>
            </a:outerShdw>
          </a:effectLst>
        </p:spPr>
      </p:pic>
      <p:sp>
        <p:nvSpPr>
          <p:cNvPr id="5" name="4 Dikdörtgen"/>
          <p:cNvSpPr/>
          <p:nvPr/>
        </p:nvSpPr>
        <p:spPr>
          <a:xfrm>
            <a:off x="419100" y="485686"/>
            <a:ext cx="6515100" cy="2123658"/>
          </a:xfrm>
          <a:prstGeom prst="rect">
            <a:avLst/>
          </a:prstGeom>
        </p:spPr>
        <p:txBody>
          <a:bodyPr wrap="square">
            <a:spAutoFit/>
          </a:bodyPr>
          <a:lstStyle/>
          <a:p>
            <a:r>
              <a:rPr lang="tr-TR" sz="2200" b="1" smtClean="0"/>
              <a:t>Burjuva kamusal alanının bir ideal olarak gerçekleştiği çok kısa bir dönem söz konusudur. </a:t>
            </a:r>
          </a:p>
          <a:p>
            <a:endParaRPr lang="tr-TR" sz="2200" b="1" smtClean="0"/>
          </a:p>
          <a:p>
            <a:r>
              <a:rPr lang="tr-TR" sz="2200" b="1" smtClean="0"/>
              <a:t>Kitlesel basının ilk dönemlerine denk gelen bu süreç, basının haber verme etkinliklerinin piyasa çıkarı yanlısı bir tutum alması ile birlikte dönüşüme uğramıştır. </a:t>
            </a:r>
            <a:endParaRPr lang="tr-TR" sz="2200" b="1"/>
          </a:p>
        </p:txBody>
      </p:sp>
      <p:sp>
        <p:nvSpPr>
          <p:cNvPr id="6" name="5 Dikdörtgen"/>
          <p:cNvSpPr/>
          <p:nvPr/>
        </p:nvSpPr>
        <p:spPr>
          <a:xfrm>
            <a:off x="438150" y="2775288"/>
            <a:ext cx="6553200" cy="3816429"/>
          </a:xfrm>
          <a:prstGeom prst="rect">
            <a:avLst/>
          </a:prstGeom>
        </p:spPr>
        <p:txBody>
          <a:bodyPr wrap="square">
            <a:spAutoFit/>
          </a:bodyPr>
          <a:lstStyle/>
          <a:p>
            <a:r>
              <a:rPr lang="tr-TR" sz="2200" b="1" smtClean="0"/>
              <a:t>Edebi kamunun yıkılışı ile birlikte, aklın kamusal kullanımı için yetiştirilmiş tahsilliler tabakasının yankı ve titreşim bulacağı zemin yıkılmıştır.  </a:t>
            </a:r>
          </a:p>
          <a:p>
            <a:endParaRPr lang="tr-TR" sz="2200" b="1" smtClean="0"/>
          </a:p>
          <a:p>
            <a:r>
              <a:rPr lang="tr-TR" sz="2200" b="1" smtClean="0"/>
              <a:t>Kamusal topluluk, kamusal olmayan akıl üreten uzmanlardan oluşan azınlıklar ile kamusal alıcı konumundaki tüketicilerin oluşturduğu büyük kitle arasında bölünmüştür. </a:t>
            </a:r>
          </a:p>
          <a:p>
            <a:endParaRPr lang="tr-TR" sz="2200" b="1" smtClean="0"/>
          </a:p>
          <a:p>
            <a:r>
              <a:rPr lang="tr-TR" sz="2200" b="1" smtClean="0"/>
              <a:t>Böylelikle aslında bir kamusal topluluğa özgü iletişim biçimi yitirilmiş olmaktadır.</a:t>
            </a:r>
            <a:endParaRPr lang="tr-TR" sz="22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80822" y="370505"/>
            <a:ext cx="3223255" cy="461665"/>
          </a:xfrm>
          <a:prstGeom prst="rect">
            <a:avLst/>
          </a:prstGeom>
        </p:spPr>
        <p:txBody>
          <a:bodyPr wrap="none">
            <a:spAutoFit/>
          </a:bodyPr>
          <a:lstStyle/>
          <a:p>
            <a:r>
              <a:rPr lang="tr-TR" sz="2400" b="1" smtClean="0"/>
              <a:t>Kamusal Alanın Çöküşü </a:t>
            </a:r>
            <a:endParaRPr lang="tr-TR" sz="2400"/>
          </a:p>
        </p:txBody>
      </p:sp>
      <p:sp>
        <p:nvSpPr>
          <p:cNvPr id="6" name="5 Dikdörtgen"/>
          <p:cNvSpPr/>
          <p:nvPr/>
        </p:nvSpPr>
        <p:spPr>
          <a:xfrm>
            <a:off x="416769" y="925399"/>
            <a:ext cx="5704114" cy="5509200"/>
          </a:xfrm>
          <a:prstGeom prst="rect">
            <a:avLst/>
          </a:prstGeom>
        </p:spPr>
        <p:txBody>
          <a:bodyPr wrap="square">
            <a:spAutoFit/>
          </a:bodyPr>
          <a:lstStyle/>
          <a:p>
            <a:r>
              <a:rPr lang="tr-TR" sz="2200" b="1" smtClean="0"/>
              <a:t>Kamusal alanın kültürel özellikleri Habermas’a göre kitle iletişim araçlarının piyasa işleyişinin egemenliği altına girmesi ile kitlelerin kültürün tüketicisi konumuna gelmeleri ile birlikte başlangıcındaki özellikleri yitirmeye başlar. </a:t>
            </a:r>
          </a:p>
          <a:p>
            <a:endParaRPr lang="tr-TR" sz="2200" b="1" smtClean="0"/>
          </a:p>
          <a:p>
            <a:r>
              <a:rPr lang="tr-TR" sz="2200" b="1" smtClean="0"/>
              <a:t>Kamusal alan kitlesel basının içeriklerindeki zenginlik ile beslenmiştir, ne var ki bu ilişki 19. yüzyılın sonlarından itibaren basının endüstrileşmesiyle bir sömürme ve kısırlaştırma ilişkisine bürünür.</a:t>
            </a:r>
          </a:p>
          <a:p>
            <a:endParaRPr lang="tr-TR" sz="2200" b="1" smtClean="0"/>
          </a:p>
          <a:p>
            <a:r>
              <a:rPr lang="tr-TR" sz="2200" b="1" smtClean="0"/>
              <a:t>Bu durumun diğer sonucu ise, sosyal ve siyasi iktidarın kamuoyu yaratabilmek için kamunun bilgilendirilmesine dayanan anlayışı terk etmesidir.</a:t>
            </a:r>
            <a:endParaRPr lang="tr-TR" sz="2200" b="1"/>
          </a:p>
        </p:txBody>
      </p:sp>
      <p:pic>
        <p:nvPicPr>
          <p:cNvPr id="7" name="Picture 2" descr="C:\Users\OGUZHAN TAS\Desktop\4637812488_991954aaf7_z.jpg"/>
          <p:cNvPicPr>
            <a:picLocks noChangeAspect="1" noChangeArrowheads="1"/>
          </p:cNvPicPr>
          <p:nvPr/>
        </p:nvPicPr>
        <p:blipFill>
          <a:blip r:embed="rId2" cstate="print"/>
          <a:srcRect/>
          <a:stretch>
            <a:fillRect/>
          </a:stretch>
        </p:blipFill>
        <p:spPr bwMode="auto">
          <a:xfrm>
            <a:off x="6344818" y="1401252"/>
            <a:ext cx="5332384" cy="436589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98108" y="464702"/>
            <a:ext cx="6040014" cy="6247864"/>
          </a:xfrm>
          <a:prstGeom prst="rect">
            <a:avLst/>
          </a:prstGeom>
        </p:spPr>
        <p:txBody>
          <a:bodyPr wrap="square">
            <a:spAutoFit/>
          </a:bodyPr>
          <a:lstStyle/>
          <a:p>
            <a:r>
              <a:rPr lang="tr-TR" sz="2000" b="1" smtClean="0"/>
              <a:t>Gazetecilik başlangıçta küçük bir zanaat olarak örgütlenmişken, sonraları karşı görüş ve algılarla ilgilenir olmuştur, bu da ona politik bir işlev yüklemiştir. </a:t>
            </a:r>
          </a:p>
          <a:p>
            <a:endParaRPr lang="tr-TR" sz="2000" b="1" smtClean="0"/>
          </a:p>
          <a:p>
            <a:r>
              <a:rPr lang="tr-TR" sz="2000" b="1" smtClean="0"/>
              <a:t>Ne var ki tekelci kapitalizmin ortaya çıkışı, basının ticarileşmesine yol açmıştır. Basını mal sahiplerinin özel çıkarları yönlendirmeye başlamış, içeriğindeki değişimlerle birlikte gazete tüketilebilir bir mal haline gelmiştir. </a:t>
            </a:r>
          </a:p>
          <a:p>
            <a:endParaRPr lang="tr-TR" sz="2000" b="1" smtClean="0"/>
          </a:p>
          <a:p>
            <a:r>
              <a:rPr lang="tr-TR" sz="2000" b="1" smtClean="0"/>
              <a:t>Habermas bunu “kültür tartışan kamu”nun “kültür tüketen kamu”ya dönüşmesi olarak tanımlar.</a:t>
            </a:r>
          </a:p>
          <a:p>
            <a:endParaRPr lang="tr-TR" sz="2000" b="1" smtClean="0"/>
          </a:p>
          <a:p>
            <a:r>
              <a:rPr lang="tr-TR" sz="2000" b="1" smtClean="0"/>
              <a:t>Ticari kültür, müzakere ya da tartışma gerektirmeksizin özel alanda tüketilebilir hale gelmiştir. </a:t>
            </a:r>
          </a:p>
          <a:p>
            <a:endParaRPr lang="tr-TR" sz="2000" b="1" smtClean="0"/>
          </a:p>
          <a:p>
            <a:r>
              <a:rPr lang="tr-TR" sz="2000" b="1" smtClean="0"/>
              <a:t>Söyleme dayalı burjuva salonlarının yazılı kültüründen farklı olarak yeni araçların büyük bölümü (televizyon, film ve radyo) karşılık verme ve katılma olanakları tanımaz.</a:t>
            </a:r>
            <a:endParaRPr lang="tr-TR" sz="2000" b="1"/>
          </a:p>
        </p:txBody>
      </p:sp>
      <p:pic>
        <p:nvPicPr>
          <p:cNvPr id="32774" name="Picture 6" descr="https://courses.nus.edu.sg/course/hisilg/US%20Media/US_Media_files/Newsstand%201989.jpg"/>
          <p:cNvPicPr>
            <a:picLocks noChangeAspect="1" noChangeArrowheads="1"/>
          </p:cNvPicPr>
          <p:nvPr/>
        </p:nvPicPr>
        <p:blipFill>
          <a:blip r:embed="rId2" cstate="print"/>
          <a:srcRect/>
          <a:stretch>
            <a:fillRect/>
          </a:stretch>
        </p:blipFill>
        <p:spPr bwMode="auto">
          <a:xfrm>
            <a:off x="7116213" y="370277"/>
            <a:ext cx="4565714" cy="3008085"/>
          </a:xfrm>
          <a:prstGeom prst="rect">
            <a:avLst/>
          </a:prstGeom>
          <a:noFill/>
        </p:spPr>
      </p:pic>
      <p:pic>
        <p:nvPicPr>
          <p:cNvPr id="32776" name="Picture 8" descr="https://62e528761d0685343e1c-f3d1b99a743ffa4142d9d7f1978d9686.ssl.cf2.rackcdn.com/files/66364/width668/image-20141204-7283-1jrz2ua.jpg"/>
          <p:cNvPicPr>
            <a:picLocks noChangeAspect="1" noChangeArrowheads="1"/>
          </p:cNvPicPr>
          <p:nvPr/>
        </p:nvPicPr>
        <p:blipFill>
          <a:blip r:embed="rId3" cstate="print"/>
          <a:srcRect/>
          <a:stretch>
            <a:fillRect/>
          </a:stretch>
        </p:blipFill>
        <p:spPr bwMode="auto">
          <a:xfrm>
            <a:off x="7165909" y="3554316"/>
            <a:ext cx="4404049" cy="298644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901959" y="2586241"/>
            <a:ext cx="5853403" cy="1938992"/>
          </a:xfrm>
          <a:prstGeom prst="rect">
            <a:avLst/>
          </a:prstGeom>
        </p:spPr>
        <p:txBody>
          <a:bodyPr wrap="square">
            <a:spAutoFit/>
          </a:bodyPr>
          <a:lstStyle/>
          <a:p>
            <a:r>
              <a:rPr lang="tr-TR" sz="2400" b="1" smtClean="0"/>
              <a:t>Modern kültürel biçimler, özneleri, doğruluk iddialarının tartışılabileceği bir kamusal alanı es geçen depolitize bir kültüre dahil eder. Bu kültürel dönüşüm süreci sonunda kamusal alan yeniden feodalleşmiştir.</a:t>
            </a:r>
          </a:p>
        </p:txBody>
      </p:sp>
      <p:pic>
        <p:nvPicPr>
          <p:cNvPr id="6" name="Picture 2" descr="http://www.filosofia.mx/index.php?ACT=25&amp;fid=16&amp;aid=391_fkT9TTMys3xa1VZMe7Oj&amp;board_i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0647" y="2075656"/>
            <a:ext cx="4043180" cy="27147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2.bp.blogspot.com/-mToeOpha_Zk/TWMC6AxUi-I/AAAAAAAAPQs/di3htCjSjGQ/s1600/4.png"/>
          <p:cNvPicPr>
            <a:picLocks noChangeAspect="1" noChangeArrowheads="1"/>
          </p:cNvPicPr>
          <p:nvPr/>
        </p:nvPicPr>
        <p:blipFill>
          <a:blip r:embed="rId2" cstate="print"/>
          <a:srcRect/>
          <a:stretch>
            <a:fillRect/>
          </a:stretch>
        </p:blipFill>
        <p:spPr bwMode="auto">
          <a:xfrm>
            <a:off x="6289932" y="754611"/>
            <a:ext cx="5242703" cy="3817389"/>
          </a:xfrm>
          <a:prstGeom prst="rect">
            <a:avLst/>
          </a:prstGeom>
          <a:noFill/>
        </p:spPr>
      </p:pic>
      <p:sp>
        <p:nvSpPr>
          <p:cNvPr id="6" name="5 Dikdörtgen"/>
          <p:cNvSpPr/>
          <p:nvPr/>
        </p:nvSpPr>
        <p:spPr>
          <a:xfrm>
            <a:off x="429203" y="242593"/>
            <a:ext cx="5579711" cy="5170646"/>
          </a:xfrm>
          <a:prstGeom prst="rect">
            <a:avLst/>
          </a:prstGeom>
        </p:spPr>
        <p:txBody>
          <a:bodyPr wrap="square">
            <a:spAutoFit/>
          </a:bodyPr>
          <a:lstStyle/>
          <a:p>
            <a:endParaRPr lang="tr-TR" sz="2200" b="1" smtClean="0"/>
          </a:p>
          <a:p>
            <a:r>
              <a:rPr lang="tr-TR" sz="2200" b="1" smtClean="0"/>
              <a:t>Kamusallık ve aleniyet, bir zamanlar akıl kullanımıyla egemenliğin teşhiri anlamına geliyorken kamusal alan şimdi sahnelenen bir siyasal tiyatro oyununun içine kapatılmıştır.</a:t>
            </a:r>
          </a:p>
          <a:p>
            <a:endParaRPr lang="tr-TR" sz="2200" b="1" smtClean="0"/>
          </a:p>
          <a:p>
            <a:r>
              <a:rPr lang="tr-TR" sz="2200" b="1" smtClean="0"/>
              <a:t>Çağdaş medya kültürlerinin ayırıcı özelliği yurttaşlığın giderek özelleşmesi, kamusal ilgi ve faydaya ilişkin sorunların basitleştirilip yüzeyselleştirilmesidir. İletişimsel sorunlara tekelci kaygıların el koymasıyla , yurttaşlar tüketicilere, politikacılar da sorgulanmadan muaf medya starlarına dönüşmüştür. </a:t>
            </a:r>
          </a:p>
          <a:p>
            <a:endParaRPr lang="tr-TR" sz="2200" b="1" smtClean="0"/>
          </a:p>
          <a:p>
            <a:endParaRPr lang="tr-TR" sz="2200" b="1"/>
          </a:p>
        </p:txBody>
      </p:sp>
      <p:sp>
        <p:nvSpPr>
          <p:cNvPr id="7" name="6 Dikdörtgen"/>
          <p:cNvSpPr/>
          <p:nvPr/>
        </p:nvSpPr>
        <p:spPr>
          <a:xfrm>
            <a:off x="373228" y="4847168"/>
            <a:ext cx="11476650" cy="1446550"/>
          </a:xfrm>
          <a:prstGeom prst="rect">
            <a:avLst/>
          </a:prstGeom>
        </p:spPr>
        <p:txBody>
          <a:bodyPr wrap="square">
            <a:spAutoFit/>
          </a:bodyPr>
          <a:lstStyle/>
          <a:p>
            <a:r>
              <a:rPr lang="tr-TR" sz="2200" b="1" smtClean="0"/>
              <a:t>Günümüzde kamusal alana egemen olan anlayış, demokratik karar alma usüllerine değil gösterişe ve merasime değer verir, halka siyasal akıl yürütebilen, demokratik karar verme hakkını rasyonel biçimde kullanabilen yurttaşlar olarak değil, karşılarındaki siyaset gösterisinin tüketicileri olarak muamele edilir.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49066" y="340667"/>
            <a:ext cx="470256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Kamusal Alan Nosyonuna Eleştiriler</a:t>
            </a:r>
            <a:endParaRPr kumimoji="0" lang="tr-TR" sz="2400" b="0" i="0" u="none" strike="noStrike" cap="none" normalizeH="0" baseline="0" smtClean="0">
              <a:ln>
                <a:noFill/>
              </a:ln>
              <a:solidFill>
                <a:schemeClr val="tx1"/>
              </a:solidFill>
              <a:effectLst/>
              <a:latin typeface="Arial" pitchFamily="34" charset="0"/>
              <a:cs typeface="Arial" pitchFamily="34" charset="0"/>
            </a:endParaRPr>
          </a:p>
        </p:txBody>
      </p:sp>
      <p:pic>
        <p:nvPicPr>
          <p:cNvPr id="23555" name="Picture 3" descr="http://nanovic.nd.edu/assets/36530/eley_standing_warwick.jpg"/>
          <p:cNvPicPr>
            <a:picLocks noChangeAspect="1" noChangeArrowheads="1"/>
          </p:cNvPicPr>
          <p:nvPr/>
        </p:nvPicPr>
        <p:blipFill>
          <a:blip r:embed="rId2" cstate="print"/>
          <a:srcRect/>
          <a:stretch>
            <a:fillRect/>
          </a:stretch>
        </p:blipFill>
        <p:spPr bwMode="auto">
          <a:xfrm>
            <a:off x="8267701" y="1268412"/>
            <a:ext cx="2603500" cy="4400283"/>
          </a:xfrm>
          <a:prstGeom prst="rect">
            <a:avLst/>
          </a:prstGeom>
          <a:ln>
            <a:noFill/>
          </a:ln>
          <a:effectLst>
            <a:outerShdw blurRad="190500" algn="tl" rotWithShape="0">
              <a:srgbClr val="000000">
                <a:alpha val="70000"/>
              </a:srgbClr>
            </a:outerShdw>
          </a:effectLst>
        </p:spPr>
      </p:pic>
      <p:sp>
        <p:nvSpPr>
          <p:cNvPr id="6" name="5 Metin kutusu"/>
          <p:cNvSpPr txBox="1"/>
          <p:nvPr/>
        </p:nvSpPr>
        <p:spPr>
          <a:xfrm>
            <a:off x="8839200" y="5772150"/>
            <a:ext cx="1489831" cy="461665"/>
          </a:xfrm>
          <a:prstGeom prst="rect">
            <a:avLst/>
          </a:prstGeom>
          <a:noFill/>
        </p:spPr>
        <p:txBody>
          <a:bodyPr wrap="none" rtlCol="0">
            <a:spAutoFit/>
          </a:bodyPr>
          <a:lstStyle/>
          <a:p>
            <a:r>
              <a:rPr lang="tr-TR" sz="2400" b="1" smtClean="0"/>
              <a:t>Geoff Eley</a:t>
            </a:r>
            <a:endParaRPr lang="tr-TR" sz="2400" b="1"/>
          </a:p>
        </p:txBody>
      </p:sp>
      <p:sp>
        <p:nvSpPr>
          <p:cNvPr id="7" name="6 Dikdörtgen"/>
          <p:cNvSpPr/>
          <p:nvPr/>
        </p:nvSpPr>
        <p:spPr>
          <a:xfrm>
            <a:off x="400050" y="986135"/>
            <a:ext cx="7353300" cy="5847755"/>
          </a:xfrm>
          <a:prstGeom prst="rect">
            <a:avLst/>
          </a:prstGeom>
        </p:spPr>
        <p:txBody>
          <a:bodyPr wrap="square">
            <a:spAutoFit/>
          </a:bodyPr>
          <a:lstStyle/>
          <a:p>
            <a:r>
              <a:rPr lang="tr-TR" sz="2200" b="1" smtClean="0"/>
              <a:t>Burjuva olmayan kamusallıklar (köylü kamuları, işçi kamuları ve milliyetçi kamular) ve bu kamusallıkların burjuva kamusallığı üzerindeki etkileri gözardı edilmiştir.</a:t>
            </a:r>
          </a:p>
          <a:p>
            <a:endParaRPr lang="tr-TR" sz="2200" b="1" smtClean="0"/>
          </a:p>
          <a:p>
            <a:r>
              <a:rPr lang="tr-TR" sz="2200" b="1" smtClean="0"/>
              <a:t>Habermas, burjuva kamusallığını idealize ederek, popüler radikal geleneklerin özgürleşimci potansiyellerini görmezden gelir. Tüm özgürleşim olanaklarını kendisinin “burjuva kamusal alanının liberal modeline” özgülleştirir.</a:t>
            </a:r>
          </a:p>
          <a:p>
            <a:endParaRPr lang="tr-TR" sz="2200" b="1" smtClean="0"/>
          </a:p>
          <a:p>
            <a:r>
              <a:rPr lang="tr-TR" sz="2200" b="1" smtClean="0"/>
              <a:t>Habermas, burjuva kamusal alanının klasik liberal modelinin 19. yüzyılın sonlarına doğru parçalandığını düşünmektedir. Oysa kamusal alan başlangıcından itibaren parçalı bir yapıya sahiptir. Kamusal alan birbiri ile yarışan kamusallıklar arasındaki mücadele ile kurulmuş ve daima çatışma içinde olmuştur. Burjuva kamusal alanı, diğer kamuları dışlayıcı bir özellik taşımaktadır.</a:t>
            </a:r>
          </a:p>
          <a:p>
            <a:endParaRPr lang="tr-TR" sz="22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49066" y="340667"/>
            <a:ext cx="470256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Kamusal Alan Nosyonuna Eleştiriler</a:t>
            </a:r>
            <a:endParaRPr kumimoji="0" lang="tr-TR" sz="2400" b="0" i="0" u="none" strike="noStrike" cap="none" normalizeH="0" baseline="0" smtClean="0">
              <a:ln>
                <a:noFill/>
              </a:ln>
              <a:solidFill>
                <a:schemeClr val="tx1"/>
              </a:solidFill>
              <a:effectLst/>
              <a:latin typeface="Arial" pitchFamily="34" charset="0"/>
              <a:cs typeface="Arial" pitchFamily="34" charset="0"/>
            </a:endParaRPr>
          </a:p>
        </p:txBody>
      </p:sp>
      <p:sp>
        <p:nvSpPr>
          <p:cNvPr id="6" name="5 Metin kutusu"/>
          <p:cNvSpPr txBox="1"/>
          <p:nvPr/>
        </p:nvSpPr>
        <p:spPr>
          <a:xfrm>
            <a:off x="8648700" y="5257800"/>
            <a:ext cx="1830629" cy="461665"/>
          </a:xfrm>
          <a:prstGeom prst="rect">
            <a:avLst/>
          </a:prstGeom>
          <a:noFill/>
        </p:spPr>
        <p:txBody>
          <a:bodyPr wrap="none" rtlCol="0">
            <a:spAutoFit/>
          </a:bodyPr>
          <a:lstStyle/>
          <a:p>
            <a:r>
              <a:rPr lang="tr-TR" sz="2400" b="1" smtClean="0"/>
              <a:t>Nancy Fraser</a:t>
            </a:r>
            <a:endParaRPr lang="tr-TR" sz="2400" b="1"/>
          </a:p>
        </p:txBody>
      </p:sp>
      <p:pic>
        <p:nvPicPr>
          <p:cNvPr id="24578" name="Picture 2" descr="http://i.caras.cl/wp-content/uploads/2014/11/Wp-nancy-fraser-588.jpg"/>
          <p:cNvPicPr>
            <a:picLocks noChangeAspect="1" noChangeArrowheads="1"/>
          </p:cNvPicPr>
          <p:nvPr/>
        </p:nvPicPr>
        <p:blipFill>
          <a:blip r:embed="rId2" cstate="print"/>
          <a:srcRect/>
          <a:stretch>
            <a:fillRect/>
          </a:stretch>
        </p:blipFill>
        <p:spPr bwMode="auto">
          <a:xfrm>
            <a:off x="7032625" y="1908774"/>
            <a:ext cx="4625975" cy="3091851"/>
          </a:xfrm>
          <a:prstGeom prst="rect">
            <a:avLst/>
          </a:prstGeom>
          <a:ln>
            <a:noFill/>
          </a:ln>
          <a:effectLst>
            <a:outerShdw blurRad="190500" algn="tl" rotWithShape="0">
              <a:srgbClr val="000000">
                <a:alpha val="70000"/>
              </a:srgbClr>
            </a:outerShdw>
          </a:effectLst>
        </p:spPr>
      </p:pic>
      <p:sp>
        <p:nvSpPr>
          <p:cNvPr id="8" name="7 Dikdörtgen"/>
          <p:cNvSpPr/>
          <p:nvPr/>
        </p:nvSpPr>
        <p:spPr>
          <a:xfrm>
            <a:off x="476250" y="1426339"/>
            <a:ext cx="6381750" cy="4493538"/>
          </a:xfrm>
          <a:prstGeom prst="rect">
            <a:avLst/>
          </a:prstGeom>
        </p:spPr>
        <p:txBody>
          <a:bodyPr wrap="square">
            <a:spAutoFit/>
          </a:bodyPr>
          <a:lstStyle/>
          <a:p>
            <a:r>
              <a:rPr lang="tr-TR" sz="2200" b="1" smtClean="0"/>
              <a:t>1. Bir kamusal alandaki katılımcıların statü farklarını paranteze alarak, sanki toplumsal olarak eşitlermiş “gibi” müzakereye girmelerinin mümkün olduğuna, yani, politik demokrasi için toplumsal eşitliğin gerekli olmadığına ilişkin varsayım. </a:t>
            </a:r>
          </a:p>
          <a:p>
            <a:endParaRPr lang="tr-TR" sz="2200" b="1" smtClean="0"/>
          </a:p>
          <a:p>
            <a:r>
              <a:rPr lang="tr-TR" sz="2200" b="1" smtClean="0"/>
              <a:t>Fraser, bu varsayıma karşılık olarak, burjuva kamusal alanındaki söylemsel etkileşimin, kendileri bizatihi statü eşitsizliklerinin belirtileri olan üslup ve adap-edep protokolleriyle yönetildiğini ve bu protokollerin dolaylı olarak, kadınları ve plebyen sınıfların erkeklerini marjinalleştirerek onların eşitler olarak müzakerelere katılmalarını engellediğini iddia eder. </a:t>
            </a:r>
            <a:endParaRPr lang="tr-TR" sz="22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49066" y="340667"/>
            <a:ext cx="470256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Kamusal Alan Nosyonuna Eleştiriler</a:t>
            </a:r>
            <a:endParaRPr kumimoji="0" lang="tr-TR" sz="2400" b="0" i="0" u="none" strike="noStrike" cap="none" normalizeH="0" baseline="0" smtClean="0">
              <a:ln>
                <a:noFill/>
              </a:ln>
              <a:solidFill>
                <a:schemeClr val="tx1"/>
              </a:solidFill>
              <a:effectLst/>
              <a:latin typeface="Arial" pitchFamily="34" charset="0"/>
              <a:cs typeface="Arial" pitchFamily="34" charset="0"/>
            </a:endParaRPr>
          </a:p>
        </p:txBody>
      </p:sp>
      <p:sp>
        <p:nvSpPr>
          <p:cNvPr id="6" name="5 Metin kutusu"/>
          <p:cNvSpPr txBox="1"/>
          <p:nvPr/>
        </p:nvSpPr>
        <p:spPr>
          <a:xfrm>
            <a:off x="8648700" y="5257800"/>
            <a:ext cx="1830629" cy="461665"/>
          </a:xfrm>
          <a:prstGeom prst="rect">
            <a:avLst/>
          </a:prstGeom>
          <a:noFill/>
        </p:spPr>
        <p:txBody>
          <a:bodyPr wrap="none" rtlCol="0">
            <a:spAutoFit/>
          </a:bodyPr>
          <a:lstStyle/>
          <a:p>
            <a:r>
              <a:rPr lang="tr-TR" sz="2400" b="1" smtClean="0"/>
              <a:t>Nancy Fraser</a:t>
            </a:r>
            <a:endParaRPr lang="tr-TR" sz="2400" b="1"/>
          </a:p>
        </p:txBody>
      </p:sp>
      <p:pic>
        <p:nvPicPr>
          <p:cNvPr id="24578" name="Picture 2" descr="http://i.caras.cl/wp-content/uploads/2014/11/Wp-nancy-fraser-588.jpg"/>
          <p:cNvPicPr>
            <a:picLocks noChangeAspect="1" noChangeArrowheads="1"/>
          </p:cNvPicPr>
          <p:nvPr/>
        </p:nvPicPr>
        <p:blipFill>
          <a:blip r:embed="rId2" cstate="print"/>
          <a:srcRect/>
          <a:stretch>
            <a:fillRect/>
          </a:stretch>
        </p:blipFill>
        <p:spPr bwMode="auto">
          <a:xfrm>
            <a:off x="7032625" y="1908774"/>
            <a:ext cx="4625975" cy="3091851"/>
          </a:xfrm>
          <a:prstGeom prst="rect">
            <a:avLst/>
          </a:prstGeom>
          <a:ln>
            <a:noFill/>
          </a:ln>
          <a:effectLst>
            <a:outerShdw blurRad="190500" algn="tl" rotWithShape="0">
              <a:srgbClr val="000000">
                <a:alpha val="70000"/>
              </a:srgbClr>
            </a:outerShdw>
          </a:effectLst>
        </p:spPr>
      </p:pic>
      <p:sp>
        <p:nvSpPr>
          <p:cNvPr id="7" name="6 Dikdörtgen"/>
          <p:cNvSpPr/>
          <p:nvPr/>
        </p:nvSpPr>
        <p:spPr>
          <a:xfrm>
            <a:off x="438150" y="901690"/>
            <a:ext cx="6343650" cy="5170646"/>
          </a:xfrm>
          <a:prstGeom prst="rect">
            <a:avLst/>
          </a:prstGeom>
        </p:spPr>
        <p:txBody>
          <a:bodyPr wrap="square">
            <a:spAutoFit/>
          </a:bodyPr>
          <a:lstStyle/>
          <a:p>
            <a:r>
              <a:rPr lang="tr-TR" sz="2200" b="1" smtClean="0"/>
              <a:t>2. Birbiriyle çatışan türlü kamuların çoğalmasının, daha çok demokrasiye doğru değil de, ondan geriye doğru bir adım olduğuna; tek, kapsayıcı bir kamusal alanın her zaman için çoklu bir kamular rabıtasına tercih edilir olduğuna ilişkin varsayım. </a:t>
            </a:r>
          </a:p>
          <a:p>
            <a:endParaRPr lang="tr-TR" sz="2200" b="1" smtClean="0"/>
          </a:p>
          <a:p>
            <a:r>
              <a:rPr lang="tr-TR" sz="2200" b="1" smtClean="0"/>
              <a:t>Fraser bu varsayıma yanıt olarak, karşı-kamulardan söz eder. Fraser, ezilen grup üyelerinin egemen kamusal alana karşı alternatif kamusallıklar ortaya koyduğunu ve bunu tekrarladıklarını düşünür. Kadınlar, işçiler, eşcinseller bu tür kamusallıklar geliştirmişlerdir. Tek bir kamusal alandan farklı olarak değişik kamusallıkların bir anlamda mücadelesi söz konusudur. Fraser’a göre kamusal katılım idealini, çoklu kamular tek bir kamudan daha iyi başarabilir. </a:t>
            </a:r>
            <a:endParaRPr lang="tr-TR" sz="22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469797" y="810588"/>
            <a:ext cx="7582333" cy="584775"/>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pPr algn="ctr"/>
            <a:r>
              <a:rPr lang="tr-TR" sz="3200" b="1" spc="150" smtClean="0">
                <a:ln w="11430"/>
                <a:effectLst>
                  <a:outerShdw blurRad="25400" algn="tl" rotWithShape="0">
                    <a:srgbClr val="000000">
                      <a:alpha val="43000"/>
                    </a:srgbClr>
                  </a:outerShdw>
                </a:effectLst>
              </a:rPr>
              <a:t>JÜRGEN HABERMAS VE KAMUSAL ALAN</a:t>
            </a:r>
            <a:endParaRPr lang="en-GB" sz="3200" b="1" spc="150">
              <a:ln w="11430"/>
              <a:effectLst>
                <a:outerShdw blurRad="25400" algn="tl" rotWithShape="0">
                  <a:srgbClr val="000000">
                    <a:alpha val="43000"/>
                  </a:srgbClr>
                </a:outerShdw>
              </a:effectLst>
            </a:endParaRPr>
          </a:p>
        </p:txBody>
      </p:sp>
      <p:pic>
        <p:nvPicPr>
          <p:cNvPr id="1026" name="Picture 2" descr="http://www.filosofia.mx/index.php?ACT=25&amp;fid=16&amp;aid=391_fkT9TTMys3xa1VZMe7Oj&amp;board_i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1347" y="2214371"/>
            <a:ext cx="4859235" cy="3262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315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49066" y="454967"/>
            <a:ext cx="470256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Kamusal Alan Nosyonuna Eleştiriler</a:t>
            </a:r>
            <a:endParaRPr kumimoji="0" lang="tr-TR" sz="2400" b="0" i="0" u="none" strike="noStrike" cap="none" normalizeH="0" baseline="0" smtClean="0">
              <a:ln>
                <a:noFill/>
              </a:ln>
              <a:solidFill>
                <a:schemeClr val="tx1"/>
              </a:solidFill>
              <a:effectLst/>
              <a:latin typeface="Arial" pitchFamily="34" charset="0"/>
              <a:cs typeface="Arial" pitchFamily="34" charset="0"/>
            </a:endParaRPr>
          </a:p>
        </p:txBody>
      </p:sp>
      <p:sp>
        <p:nvSpPr>
          <p:cNvPr id="6" name="5 Metin kutusu"/>
          <p:cNvSpPr txBox="1"/>
          <p:nvPr/>
        </p:nvSpPr>
        <p:spPr>
          <a:xfrm>
            <a:off x="8648700" y="5257800"/>
            <a:ext cx="1830629" cy="461665"/>
          </a:xfrm>
          <a:prstGeom prst="rect">
            <a:avLst/>
          </a:prstGeom>
          <a:noFill/>
        </p:spPr>
        <p:txBody>
          <a:bodyPr wrap="none" rtlCol="0">
            <a:spAutoFit/>
          </a:bodyPr>
          <a:lstStyle/>
          <a:p>
            <a:r>
              <a:rPr lang="tr-TR" sz="2400" b="1" smtClean="0"/>
              <a:t>Nancy Fraser</a:t>
            </a:r>
            <a:endParaRPr lang="tr-TR" sz="2400" b="1"/>
          </a:p>
        </p:txBody>
      </p:sp>
      <p:pic>
        <p:nvPicPr>
          <p:cNvPr id="24578" name="Picture 2" descr="http://i.caras.cl/wp-content/uploads/2014/11/Wp-nancy-fraser-588.jpg"/>
          <p:cNvPicPr>
            <a:picLocks noChangeAspect="1" noChangeArrowheads="1"/>
          </p:cNvPicPr>
          <p:nvPr/>
        </p:nvPicPr>
        <p:blipFill>
          <a:blip r:embed="rId2" cstate="print"/>
          <a:srcRect/>
          <a:stretch>
            <a:fillRect/>
          </a:stretch>
        </p:blipFill>
        <p:spPr bwMode="auto">
          <a:xfrm>
            <a:off x="7032625" y="1908774"/>
            <a:ext cx="4625975" cy="3091851"/>
          </a:xfrm>
          <a:prstGeom prst="rect">
            <a:avLst/>
          </a:prstGeom>
          <a:ln>
            <a:noFill/>
          </a:ln>
          <a:effectLst>
            <a:outerShdw blurRad="190500" algn="tl" rotWithShape="0">
              <a:srgbClr val="000000">
                <a:alpha val="70000"/>
              </a:srgbClr>
            </a:outerShdw>
          </a:effectLst>
        </p:spPr>
      </p:pic>
      <p:sp>
        <p:nvSpPr>
          <p:cNvPr id="10" name="9 Dikdörtgen"/>
          <p:cNvSpPr/>
          <p:nvPr/>
        </p:nvSpPr>
        <p:spPr>
          <a:xfrm>
            <a:off x="457200" y="1493788"/>
            <a:ext cx="6096000" cy="3816429"/>
          </a:xfrm>
          <a:prstGeom prst="rect">
            <a:avLst/>
          </a:prstGeom>
        </p:spPr>
        <p:txBody>
          <a:bodyPr>
            <a:spAutoFit/>
          </a:bodyPr>
          <a:lstStyle/>
          <a:p>
            <a:r>
              <a:rPr lang="tr-TR" sz="2200" b="1" smtClean="0"/>
              <a:t>3. Kamusal alanlardaki söylemin, ortak iyi üzerinde bir müzakereyle sınırlandırılması gerektiği ve ‘özel çıkarlar’ ve ‘özel meseleler’in ortaya çıkmasının her zaman için sakıncalı olduğuna ilişkin varsayım. </a:t>
            </a:r>
          </a:p>
          <a:p>
            <a:endParaRPr lang="tr-TR" sz="2200" b="1" smtClean="0"/>
          </a:p>
          <a:p>
            <a:r>
              <a:rPr lang="tr-TR" sz="2200" b="1" smtClean="0"/>
              <a:t>Fraser’a göre neyin özel neyin kamusal olduğuna ilişkin yapılacak bir ayrım, kamular arası mücadele ya da müzakere ile belirlenmesi gereken bir ayrımdır. Erkek egemen ideoloji tarafından dışlanan birçok konu kamusal alanda tartışılabilir konulardır.</a:t>
            </a:r>
            <a:endParaRPr lang="tr-TR" sz="22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86389" y="433973"/>
            <a:ext cx="470256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Kamusal Alan Nosyonuna Eleştiriler</a:t>
            </a:r>
            <a:endParaRPr kumimoji="0" lang="tr-TR" sz="2400" b="0" i="0" u="none" strike="noStrike" cap="none" normalizeH="0" baseline="0" smtClean="0">
              <a:ln>
                <a:noFill/>
              </a:ln>
              <a:solidFill>
                <a:schemeClr val="tx1"/>
              </a:solidFill>
              <a:effectLst/>
              <a:latin typeface="Arial" pitchFamily="34" charset="0"/>
              <a:cs typeface="Arial" pitchFamily="34" charset="0"/>
            </a:endParaRPr>
          </a:p>
        </p:txBody>
      </p:sp>
      <p:sp>
        <p:nvSpPr>
          <p:cNvPr id="6" name="5 Metin kutusu"/>
          <p:cNvSpPr txBox="1"/>
          <p:nvPr/>
        </p:nvSpPr>
        <p:spPr>
          <a:xfrm>
            <a:off x="8648700" y="5257800"/>
            <a:ext cx="1830629" cy="461665"/>
          </a:xfrm>
          <a:prstGeom prst="rect">
            <a:avLst/>
          </a:prstGeom>
          <a:noFill/>
        </p:spPr>
        <p:txBody>
          <a:bodyPr wrap="none" rtlCol="0">
            <a:spAutoFit/>
          </a:bodyPr>
          <a:lstStyle/>
          <a:p>
            <a:r>
              <a:rPr lang="tr-TR" sz="2400" b="1" smtClean="0"/>
              <a:t>Nancy Fraser</a:t>
            </a:r>
            <a:endParaRPr lang="tr-TR" sz="2400" b="1"/>
          </a:p>
        </p:txBody>
      </p:sp>
      <p:pic>
        <p:nvPicPr>
          <p:cNvPr id="24578" name="Picture 2" descr="http://i.caras.cl/wp-content/uploads/2014/11/Wp-nancy-fraser-588.jpg"/>
          <p:cNvPicPr>
            <a:picLocks noChangeAspect="1" noChangeArrowheads="1"/>
          </p:cNvPicPr>
          <p:nvPr/>
        </p:nvPicPr>
        <p:blipFill>
          <a:blip r:embed="rId2" cstate="print"/>
          <a:srcRect/>
          <a:stretch>
            <a:fillRect/>
          </a:stretch>
        </p:blipFill>
        <p:spPr bwMode="auto">
          <a:xfrm>
            <a:off x="7032625" y="1908774"/>
            <a:ext cx="4625975" cy="3091851"/>
          </a:xfrm>
          <a:prstGeom prst="rect">
            <a:avLst/>
          </a:prstGeom>
          <a:ln>
            <a:noFill/>
          </a:ln>
          <a:effectLst>
            <a:outerShdw blurRad="190500" algn="tl" rotWithShape="0">
              <a:srgbClr val="000000">
                <a:alpha val="70000"/>
              </a:srgbClr>
            </a:outerShdw>
          </a:effectLst>
        </p:spPr>
      </p:pic>
      <p:sp>
        <p:nvSpPr>
          <p:cNvPr id="8" name="7 Dikdörtgen"/>
          <p:cNvSpPr/>
          <p:nvPr/>
        </p:nvSpPr>
        <p:spPr>
          <a:xfrm>
            <a:off x="495300" y="1572026"/>
            <a:ext cx="6096000" cy="3816429"/>
          </a:xfrm>
          <a:prstGeom prst="rect">
            <a:avLst/>
          </a:prstGeom>
        </p:spPr>
        <p:txBody>
          <a:bodyPr>
            <a:spAutoFit/>
          </a:bodyPr>
          <a:lstStyle/>
          <a:p>
            <a:r>
              <a:rPr lang="tr-TR" sz="2200" b="1" smtClean="0"/>
              <a:t> 4. Demokratik bir kamusal alanın işlerlik kazanması için, sivil toplum ile devlet arasında keskin bir ayrılık çizgisi çekilmesi gerektiğine ilişkin varsayım. </a:t>
            </a:r>
          </a:p>
          <a:p>
            <a:endParaRPr lang="tr-TR" sz="2200" b="1" smtClean="0"/>
          </a:p>
          <a:p>
            <a:r>
              <a:rPr lang="tr-TR" sz="2200" b="1" smtClean="0"/>
              <a:t>Bu varsayım, kamusal alanın devlet üzerinde eleştirel bir söylemsel kontrol kurmasını engelleyerek, burjuva sivil toplum anlayışına hizmet eder. Oysa kamusal müzakere pratiği salt bir düşünce oluşturma pratiği değil bir karar verme mekanizması da olmalıdır.</a:t>
            </a:r>
            <a:endParaRPr lang="tr-TR" sz="22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ilosofia.mx/index.php?ACT=25&amp;fid=16&amp;aid=391_fkT9TTMys3xa1VZMe7Oj&amp;board_i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132" y="1665108"/>
            <a:ext cx="4885275" cy="32801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4 Dikdörtgen"/>
          <p:cNvSpPr/>
          <p:nvPr/>
        </p:nvSpPr>
        <p:spPr>
          <a:xfrm>
            <a:off x="360784" y="1536263"/>
            <a:ext cx="6096000" cy="3477875"/>
          </a:xfrm>
          <a:prstGeom prst="rect">
            <a:avLst/>
          </a:prstGeom>
        </p:spPr>
        <p:txBody>
          <a:bodyPr>
            <a:spAutoFit/>
          </a:bodyPr>
          <a:lstStyle/>
          <a:p>
            <a:r>
              <a:rPr lang="tr-TR" sz="2200" b="1" smtClean="0"/>
              <a:t>Habermas, savaş sonrasının yıkıntıları arasında ve devrim umutlarının reel sosyalizm deneyimi tarafından boşa çıkarıldığı bir düşünsel ortamda, toplumsal hayatın nasıl ve ne şekilde kurgulandığı ve kurgulanabileceği üzerine bir düşünme etkinliği gerçekleştirmiştir. </a:t>
            </a:r>
          </a:p>
          <a:p>
            <a:endParaRPr lang="tr-TR" sz="2200" b="1" smtClean="0"/>
          </a:p>
          <a:p>
            <a:r>
              <a:rPr lang="tr-TR" sz="2200" b="1" smtClean="0"/>
              <a:t>Bu etkinliğe kaynaklık eden düşünme sistematiğini de, biraz farklılaştırmış olsa da Frankfurt Okulu geleneğinden devralmıştır.</a:t>
            </a:r>
            <a:endParaRPr lang="tr-TR" sz="22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ilosofia.mx/index.php?ACT=25&amp;fid=16&amp;aid=391_fkT9TTMys3xa1VZMe7Oj&amp;board_i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3826" y="1926365"/>
            <a:ext cx="4885275" cy="32801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6 Dikdörtgen"/>
          <p:cNvSpPr/>
          <p:nvPr/>
        </p:nvSpPr>
        <p:spPr>
          <a:xfrm>
            <a:off x="696686" y="1629567"/>
            <a:ext cx="5685453" cy="3816429"/>
          </a:xfrm>
          <a:prstGeom prst="rect">
            <a:avLst/>
          </a:prstGeom>
        </p:spPr>
        <p:txBody>
          <a:bodyPr wrap="square">
            <a:spAutoFit/>
          </a:bodyPr>
          <a:lstStyle/>
          <a:p>
            <a:r>
              <a:rPr lang="tr-TR" sz="2200" b="1" smtClean="0"/>
              <a:t>Habermas, kapitalist üretim ilişkilerinden devrim ile gerçekleşebilecek bir özgürleşime inanmadığı için dikkatini kapitalizm içinde bir özgürleşim umudunun olanağına ilişkin bir çalışmaya yöneltmiştir. </a:t>
            </a:r>
          </a:p>
          <a:p>
            <a:endParaRPr lang="tr-TR" sz="2200" b="1" smtClean="0"/>
          </a:p>
          <a:p>
            <a:r>
              <a:rPr lang="tr-TR" sz="2200" b="1" smtClean="0"/>
              <a:t>Habermas’ın entelektüel kariyeri boyunca sürdürdüğü etkinliklerin nirengi noktası budur: Burjuva demokrasisinin taşıdığını düşündüğü potansiyel politik özgürleşim olanaklarının ortaya konulması. </a:t>
            </a:r>
            <a:endParaRPr lang="tr-TR" sz="22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79926" y="165189"/>
            <a:ext cx="7109919" cy="6524863"/>
          </a:xfrm>
          <a:prstGeom prst="rect">
            <a:avLst/>
          </a:prstGeom>
        </p:spPr>
        <p:txBody>
          <a:bodyPr wrap="square">
            <a:spAutoFit/>
          </a:bodyPr>
          <a:lstStyle/>
          <a:p>
            <a:r>
              <a:rPr lang="tr-TR" sz="2200" b="1" smtClean="0"/>
              <a:t>Habermas’ın kamusal alana ilişkin argümanlarını ele alan literatürün bir bölümü onun çalışmalarını kamu yayıncılığı sistemlerinin savunusunda kullanılmaya çalışılmıştır. Çünkü neo-liberalizmin yükselişi, demokratik bir kamusal alan ihtiyacını yeniden gündeme getirmeyi gerekli kılmıştır. </a:t>
            </a:r>
          </a:p>
          <a:p>
            <a:endParaRPr lang="tr-TR" sz="2200" b="1" smtClean="0"/>
          </a:p>
          <a:p>
            <a:r>
              <a:rPr lang="tr-TR" sz="2200" b="1" smtClean="0"/>
              <a:t>Birçok eleştirmene göre, ulusal kamu hizmetlerinin deregülasyonu ve ticarileşmesi, enformasyonun denetimini uluslararası holdinglerin eline teslim ettiği için demokratik yurttaşlığa tehdit oluşturmaktadır. Bu durum kamusal sorunların gündem dışına çekilmesine, reklam desteği almayan özel ilgilere yönelik programların terk edilmesine ve yurttaşların tüketicilere dönüştürülmesine yol açmaktadır.</a:t>
            </a:r>
          </a:p>
          <a:p>
            <a:endParaRPr lang="tr-TR" sz="2200" b="1" smtClean="0"/>
          </a:p>
          <a:p>
            <a:r>
              <a:rPr lang="tr-TR" sz="2200" b="1" smtClean="0"/>
              <a:t>Bunun yanı sıra eleştirel tartışma ve açık kamusal müzakere için büyük medyanın gücünün dizginlenmesi ve yurttaşların kültürel üretimin parçası olabilecekleri kamusal uzamlar gereklidir. </a:t>
            </a:r>
            <a:endParaRPr lang="tr-TR" sz="2200" b="1"/>
          </a:p>
        </p:txBody>
      </p:sp>
      <p:pic>
        <p:nvPicPr>
          <p:cNvPr id="35844" name="Picture 4" descr="http://project-pakistan.com/wp-content/uploads/2014/09/Media-Monopoly-setting-agenda-316x237.jpg"/>
          <p:cNvPicPr>
            <a:picLocks noChangeAspect="1" noChangeArrowheads="1"/>
          </p:cNvPicPr>
          <p:nvPr/>
        </p:nvPicPr>
        <p:blipFill>
          <a:blip r:embed="rId2" cstate="print"/>
          <a:srcRect/>
          <a:stretch>
            <a:fillRect/>
          </a:stretch>
        </p:blipFill>
        <p:spPr bwMode="auto">
          <a:xfrm>
            <a:off x="7664516" y="411809"/>
            <a:ext cx="3879849" cy="2909888"/>
          </a:xfrm>
          <a:prstGeom prst="rect">
            <a:avLst/>
          </a:prstGeom>
          <a:noFill/>
        </p:spPr>
      </p:pic>
      <p:pic>
        <p:nvPicPr>
          <p:cNvPr id="35846" name="Picture 6" descr="http://www.istanbulhaber.com.tr/d/other/2013384911f863c7bca62382e3f672c1-500x9000.jpg"/>
          <p:cNvPicPr>
            <a:picLocks noChangeAspect="1" noChangeArrowheads="1"/>
          </p:cNvPicPr>
          <p:nvPr/>
        </p:nvPicPr>
        <p:blipFill>
          <a:blip r:embed="rId3" cstate="print"/>
          <a:srcRect/>
          <a:stretch>
            <a:fillRect/>
          </a:stretch>
        </p:blipFill>
        <p:spPr bwMode="auto">
          <a:xfrm>
            <a:off x="7414793" y="3759678"/>
            <a:ext cx="4360440" cy="245451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ilosofia.mx/index.php?ACT=25&amp;fid=16&amp;aid=391_fkT9TTMys3xa1VZMe7Oj&amp;board_i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0647" y="2075656"/>
            <a:ext cx="4043180" cy="27147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Dikdörtgen 4"/>
          <p:cNvSpPr/>
          <p:nvPr/>
        </p:nvSpPr>
        <p:spPr>
          <a:xfrm>
            <a:off x="807492" y="2436154"/>
            <a:ext cx="5711841" cy="193899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just"/>
            <a:r>
              <a:rPr lang="tr-TR" sz="2400" b="1" spc="150" smtClean="0">
                <a:ln w="11430"/>
                <a:latin typeface="Calibri" panose="020F0502020204030204" pitchFamily="34" charset="0"/>
                <a:ea typeface="Calibri" panose="020F0502020204030204" pitchFamily="34" charset="0"/>
                <a:cs typeface="Times New Roman" panose="02020603050405020304" pitchFamily="18" charset="0"/>
              </a:rPr>
              <a:t>Habermas’ın kültür, siyaset ve kamusallık-aleniyet arasında kurduğu bağlantı, liberal ve marksist teorilerin sınırları ötesine geçen zengin bir kavrayışı gözler önüne serer.</a:t>
            </a:r>
            <a:endParaRPr lang="en-GB" sz="2400" b="1" spc="150">
              <a:ln w="11430"/>
            </a:endParaRPr>
          </a:p>
        </p:txBody>
      </p:sp>
      <p:sp>
        <p:nvSpPr>
          <p:cNvPr id="6" name="Dikdörtgen 5"/>
          <p:cNvSpPr/>
          <p:nvPr/>
        </p:nvSpPr>
        <p:spPr>
          <a:xfrm>
            <a:off x="7997930" y="4790364"/>
            <a:ext cx="2468614" cy="646331"/>
          </a:xfrm>
          <a:prstGeom prst="rect">
            <a:avLst/>
          </a:prstGeom>
        </p:spPr>
        <p:txBody>
          <a:bodyPr wrap="square">
            <a:spAutoFit/>
          </a:bodyPr>
          <a:lstStyle/>
          <a:p>
            <a:pPr algn="ctr"/>
            <a:r>
              <a:rPr lang="tr-TR" b="1" smtClean="0"/>
              <a:t>JÜRGEN HABERMAS </a:t>
            </a:r>
          </a:p>
          <a:p>
            <a:pPr algn="ctr"/>
            <a:r>
              <a:rPr lang="tr-TR" b="1" smtClean="0"/>
              <a:t>(1929 - )</a:t>
            </a:r>
            <a:endParaRPr lang="en-GB"/>
          </a:p>
        </p:txBody>
      </p:sp>
    </p:spTree>
    <p:extLst>
      <p:ext uri="{BB962C8B-B14F-4D97-AF65-F5344CB8AC3E}">
        <p14:creationId xmlns:p14="http://schemas.microsoft.com/office/powerpoint/2010/main" val="295854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3-eu-west-1.amazonaws.com/cover.allsize.lovelybooks.de/strukturwandel_der_oeffentlichkeit-9783518284919_x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545" y="1247605"/>
            <a:ext cx="2737751" cy="44733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764078" y="5720988"/>
            <a:ext cx="806631" cy="461665"/>
          </a:xfrm>
          <a:prstGeom prst="rect">
            <a:avLst/>
          </a:prstGeom>
          <a:noFill/>
        </p:spPr>
        <p:txBody>
          <a:bodyPr wrap="none" rtlCol="0">
            <a:spAutoFit/>
          </a:bodyPr>
          <a:lstStyle/>
          <a:p>
            <a:r>
              <a:rPr lang="tr-TR" sz="2400" b="1" smtClean="0"/>
              <a:t>1962</a:t>
            </a:r>
            <a:endParaRPr lang="en-GB" sz="2400" b="1"/>
          </a:p>
        </p:txBody>
      </p:sp>
      <p:pic>
        <p:nvPicPr>
          <p:cNvPr id="2052" name="Picture 4" descr="http://ecx.images-amazon.com/images/I/61ApbTKRJyL._SY344_BO1,204,203,2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3530" y="1247605"/>
            <a:ext cx="2947778" cy="44733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www.kulturtv.com.tr/images/kitap/64758791eeae8f0327999c46dc36c63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2542" y="1247606"/>
            <a:ext cx="2907111" cy="44733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5709751" y="5720988"/>
            <a:ext cx="806631" cy="461665"/>
          </a:xfrm>
          <a:prstGeom prst="rect">
            <a:avLst/>
          </a:prstGeom>
          <a:noFill/>
        </p:spPr>
        <p:txBody>
          <a:bodyPr wrap="none" rtlCol="0">
            <a:spAutoFit/>
          </a:bodyPr>
          <a:lstStyle/>
          <a:p>
            <a:r>
              <a:rPr lang="tr-TR" sz="2400" b="1" smtClean="0"/>
              <a:t>1989</a:t>
            </a:r>
            <a:endParaRPr lang="en-GB" sz="2400" b="1"/>
          </a:p>
        </p:txBody>
      </p:sp>
      <p:sp>
        <p:nvSpPr>
          <p:cNvPr id="9" name="Metin kutusu 8"/>
          <p:cNvSpPr txBox="1"/>
          <p:nvPr/>
        </p:nvSpPr>
        <p:spPr>
          <a:xfrm>
            <a:off x="9143999" y="5720988"/>
            <a:ext cx="1871967" cy="461665"/>
          </a:xfrm>
          <a:prstGeom prst="rect">
            <a:avLst/>
          </a:prstGeom>
          <a:noFill/>
        </p:spPr>
        <p:txBody>
          <a:bodyPr wrap="square" rtlCol="0">
            <a:spAutoFit/>
          </a:bodyPr>
          <a:lstStyle/>
          <a:p>
            <a:pPr algn="ctr"/>
            <a:r>
              <a:rPr lang="tr-TR" sz="2400" b="1" smtClean="0"/>
              <a:t>1997</a:t>
            </a:r>
            <a:endParaRPr lang="en-GB" sz="2400" b="1"/>
          </a:p>
        </p:txBody>
      </p:sp>
    </p:spTree>
    <p:extLst>
      <p:ext uri="{BB962C8B-B14F-4D97-AF65-F5344CB8AC3E}">
        <p14:creationId xmlns:p14="http://schemas.microsoft.com/office/powerpoint/2010/main" val="3495565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3-eu-west-1.amazonaws.com/cover.allsize.lovelybooks.de/strukturwandel_der_oeffentlichkeit-9783518284919_x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1236" y="663032"/>
            <a:ext cx="3425588" cy="55972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690465" y="345057"/>
            <a:ext cx="6587412" cy="3477875"/>
          </a:xfrm>
          <a:prstGeom prst="rect">
            <a:avLst/>
          </a:prstGeom>
        </p:spPr>
        <p:txBody>
          <a:bodyPr wrap="square">
            <a:spAutoFit/>
          </a:bodyPr>
          <a:lstStyle/>
          <a:p>
            <a:r>
              <a:rPr lang="tr-TR" sz="2200" b="1" smtClean="0">
                <a:effectLst/>
                <a:latin typeface="Calibri" panose="020F0502020204030204" pitchFamily="34" charset="0"/>
                <a:ea typeface="Calibri" panose="020F0502020204030204" pitchFamily="34" charset="0"/>
                <a:cs typeface="Times New Roman" panose="02020603050405020304" pitchFamily="18" charset="0"/>
              </a:rPr>
              <a:t>Habermas </a:t>
            </a:r>
            <a:r>
              <a:rPr lang="tr-TR" sz="2200" b="1" i="1" smtClean="0">
                <a:effectLst/>
                <a:latin typeface="Calibri" panose="020F0502020204030204" pitchFamily="34" charset="0"/>
                <a:ea typeface="Calibri" panose="020F0502020204030204" pitchFamily="34" charset="0"/>
                <a:cs typeface="Times New Roman" panose="02020603050405020304" pitchFamily="18" charset="0"/>
              </a:rPr>
              <a:t>Kamusallığın Yapısal Dönüşümü</a:t>
            </a:r>
            <a:r>
              <a:rPr lang="tr-TR" sz="2200" b="1" smtClean="0">
                <a:latin typeface="Calibri" panose="020F0502020204030204" pitchFamily="34" charset="0"/>
                <a:ea typeface="Calibri" panose="020F0502020204030204" pitchFamily="34" charset="0"/>
                <a:cs typeface="Times New Roman" panose="02020603050405020304" pitchFamily="18" charset="0"/>
              </a:rPr>
              <a:t>’nde, </a:t>
            </a:r>
          </a:p>
          <a:p>
            <a:endParaRPr lang="tr-TR" sz="2200" b="1"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buAutoNum type="arabicParenBoth"/>
            </a:pPr>
            <a:r>
              <a:rPr lang="tr-TR" sz="2200" b="1" smtClean="0">
                <a:latin typeface="Calibri" panose="020F0502020204030204" pitchFamily="34" charset="0"/>
                <a:ea typeface="Calibri" panose="020F0502020204030204" pitchFamily="34" charset="0"/>
                <a:cs typeface="Times New Roman" panose="02020603050405020304" pitchFamily="18" charset="0"/>
              </a:rPr>
              <a:t>1</a:t>
            </a:r>
            <a:r>
              <a:rPr lang="tr-TR" sz="2200" b="1" smtClean="0">
                <a:effectLst/>
                <a:latin typeface="Calibri" panose="020F0502020204030204" pitchFamily="34" charset="0"/>
                <a:ea typeface="Calibri" panose="020F0502020204030204" pitchFamily="34" charset="0"/>
                <a:cs typeface="Times New Roman" panose="02020603050405020304" pitchFamily="18" charset="0"/>
              </a:rPr>
              <a:t>8.  yüzyılda İngiltere, Fransa ve Almanya’da akıl yürüten özel şahısların oluşturduğu, kendini tartışma ve eleştiriye vakfetmiş edebi ve siyasal kamusal alanın niteliklerini, </a:t>
            </a:r>
          </a:p>
          <a:p>
            <a:pPr marL="457200" indent="-457200">
              <a:buAutoNum type="arabicParenBoth"/>
            </a:pPr>
            <a:r>
              <a:rPr lang="tr-TR" sz="2200" b="1" smtClean="0">
                <a:effectLst/>
                <a:latin typeface="Calibri" panose="020F0502020204030204" pitchFamily="34" charset="0"/>
                <a:ea typeface="Calibri" panose="020F0502020204030204" pitchFamily="34" charset="0"/>
                <a:cs typeface="Times New Roman" panose="02020603050405020304" pitchFamily="18" charset="0"/>
              </a:rPr>
              <a:t>burjuva kamusallığının tesis edildiği bu “yapı”nın 19. yüzyılın ikinci yarısından itibaren çözülmesinin sonuçlarını inceler. </a:t>
            </a:r>
          </a:p>
          <a:p>
            <a:endParaRPr lang="tr-TR" sz="2200" b="1">
              <a:latin typeface="Calibri" panose="020F0502020204030204" pitchFamily="34" charset="0"/>
              <a:cs typeface="Times New Roman" panose="02020603050405020304" pitchFamily="18" charset="0"/>
            </a:endParaRPr>
          </a:p>
        </p:txBody>
      </p:sp>
      <p:sp>
        <p:nvSpPr>
          <p:cNvPr id="4" name="3 Dikdörtgen"/>
          <p:cNvSpPr/>
          <p:nvPr/>
        </p:nvSpPr>
        <p:spPr>
          <a:xfrm>
            <a:off x="678021" y="3626318"/>
            <a:ext cx="6767806" cy="2800767"/>
          </a:xfrm>
          <a:prstGeom prst="rect">
            <a:avLst/>
          </a:prstGeom>
        </p:spPr>
        <p:txBody>
          <a:bodyPr wrap="square">
            <a:spAutoFit/>
          </a:bodyPr>
          <a:lstStyle/>
          <a:p>
            <a:r>
              <a:rPr lang="en-GB" sz="2200" b="1" smtClean="0"/>
              <a:t>Bireylerin burjuva ve insan olarak, görece eşit biçimde, önce yazınsal konularda, sonra siyasal basının devreye girmesiyle toplumla ve devletle ilgili konularda serbestçe rasyonel-eleştirel tartışmalar yaptıkları, ilkece herkesçe erişilebilir kamusal alandan, reklam ve halkla ilişkilerin yükseldiği bir dönemde politik partilerin ve kitle iletişim araçlarının biçimlendirdiği “görünüşteki” kamusal alana geçilir. </a:t>
            </a:r>
            <a:endParaRPr lang="en-GB" sz="2200" b="1"/>
          </a:p>
        </p:txBody>
      </p:sp>
    </p:spTree>
    <p:extLst>
      <p:ext uri="{BB962C8B-B14F-4D97-AF65-F5344CB8AC3E}">
        <p14:creationId xmlns:p14="http://schemas.microsoft.com/office/powerpoint/2010/main" val="387833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75836" y="357532"/>
            <a:ext cx="3525132" cy="532903"/>
          </a:xfrm>
          <a:prstGeom prst="rect">
            <a:avLst/>
          </a:prstGeom>
        </p:spPr>
        <p:txBody>
          <a:bodyPr wrap="none">
            <a:spAutoFit/>
          </a:bodyPr>
          <a:lstStyle/>
          <a:p>
            <a:pPr algn="just">
              <a:lnSpc>
                <a:spcPct val="107000"/>
              </a:lnSpc>
              <a:spcAft>
                <a:spcPts val="800"/>
              </a:spcAft>
            </a:pPr>
            <a:r>
              <a:rPr lang="tr-TR" sz="2800" b="1" smtClean="0">
                <a:effectLst/>
                <a:latin typeface="Calibri" panose="020F0502020204030204" pitchFamily="34" charset="0"/>
                <a:ea typeface="Calibri" panose="020F0502020204030204" pitchFamily="34" charset="0"/>
                <a:cs typeface="Times New Roman" panose="02020603050405020304" pitchFamily="18" charset="0"/>
              </a:rPr>
              <a:t>Burjuva Kamusal Alanı</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sim 4"/>
          <p:cNvPicPr>
            <a:picLocks noChangeAspect="1"/>
          </p:cNvPicPr>
          <p:nvPr/>
        </p:nvPicPr>
        <p:blipFill>
          <a:blip r:embed="rId2" cstate="print"/>
          <a:stretch>
            <a:fillRect/>
          </a:stretch>
        </p:blipFill>
        <p:spPr>
          <a:xfrm>
            <a:off x="6079048" y="1445794"/>
            <a:ext cx="5398720" cy="4040605"/>
          </a:xfrm>
          <a:prstGeom prst="rect">
            <a:avLst/>
          </a:prstGeom>
          <a:ln>
            <a:noFill/>
          </a:ln>
          <a:effectLst>
            <a:outerShdw blurRad="190500" algn="tl" rotWithShape="0">
              <a:srgbClr val="000000">
                <a:alpha val="70000"/>
              </a:srgbClr>
            </a:outerShdw>
          </a:effectLst>
        </p:spPr>
      </p:pic>
      <p:sp>
        <p:nvSpPr>
          <p:cNvPr id="6" name="Dikdörtgen 5"/>
          <p:cNvSpPr/>
          <p:nvPr/>
        </p:nvSpPr>
        <p:spPr>
          <a:xfrm>
            <a:off x="7296856" y="5486399"/>
            <a:ext cx="3562194" cy="646331"/>
          </a:xfrm>
          <a:prstGeom prst="rect">
            <a:avLst/>
          </a:prstGeom>
        </p:spPr>
        <p:txBody>
          <a:bodyPr wrap="none">
            <a:spAutoFit/>
          </a:bodyPr>
          <a:lstStyle/>
          <a:p>
            <a:pPr algn="ctr"/>
            <a:r>
              <a:rPr lang="tr-TR" b="1" i="0" smtClean="0">
                <a:effectLst/>
                <a:latin typeface="Georgia" panose="02040502050405020303" pitchFamily="18" charset="0"/>
              </a:rPr>
              <a:t>Londra’da bir </a:t>
            </a:r>
            <a:r>
              <a:rPr lang="en-GB" b="1" i="1" smtClean="0">
                <a:effectLst/>
                <a:latin typeface="Georgia" panose="02040502050405020303" pitchFamily="18" charset="0"/>
              </a:rPr>
              <a:t>coffee house</a:t>
            </a:r>
            <a:r>
              <a:rPr lang="en-GB" b="1" i="0" smtClean="0">
                <a:effectLst/>
                <a:latin typeface="Georgia" panose="02040502050405020303" pitchFamily="18" charset="0"/>
              </a:rPr>
              <a:t>, </a:t>
            </a:r>
            <a:endParaRPr lang="tr-TR" b="1" i="0" smtClean="0">
              <a:effectLst/>
              <a:latin typeface="Georgia" panose="02040502050405020303" pitchFamily="18" charset="0"/>
            </a:endParaRPr>
          </a:p>
          <a:p>
            <a:pPr algn="ctr"/>
            <a:r>
              <a:rPr lang="tr-TR" b="1" smtClean="0">
                <a:latin typeface="Georgia" panose="02040502050405020303" pitchFamily="18" charset="0"/>
              </a:rPr>
              <a:t>(</a:t>
            </a:r>
            <a:r>
              <a:rPr lang="en-GB" b="1" i="0" smtClean="0">
                <a:effectLst/>
                <a:latin typeface="Georgia" panose="02040502050405020303" pitchFamily="18" charset="0"/>
              </a:rPr>
              <a:t>William Holland, 1798</a:t>
            </a:r>
            <a:r>
              <a:rPr lang="tr-TR" b="1" i="0" smtClean="0">
                <a:effectLst/>
                <a:latin typeface="Georgia" panose="02040502050405020303" pitchFamily="18" charset="0"/>
              </a:rPr>
              <a:t>)</a:t>
            </a:r>
            <a:endParaRPr lang="en-GB" b="1"/>
          </a:p>
        </p:txBody>
      </p:sp>
      <p:sp>
        <p:nvSpPr>
          <p:cNvPr id="7" name="6 Dikdörtgen"/>
          <p:cNvSpPr/>
          <p:nvPr/>
        </p:nvSpPr>
        <p:spPr>
          <a:xfrm>
            <a:off x="495300" y="1566386"/>
            <a:ext cx="5067300" cy="2123658"/>
          </a:xfrm>
          <a:prstGeom prst="rect">
            <a:avLst/>
          </a:prstGeom>
        </p:spPr>
        <p:txBody>
          <a:bodyPr wrap="square">
            <a:spAutoFit/>
          </a:bodyPr>
          <a:lstStyle/>
          <a:p>
            <a:r>
              <a:rPr lang="tr-TR" sz="2200" b="1" smtClean="0"/>
              <a:t>Burjuva kamusal alanı toplumun genelini ilgilendiren meseleler üzerine açık kamusal tartışma ilkesini reddeden feodal sistemin içinden gelişmiştir. </a:t>
            </a:r>
          </a:p>
          <a:p>
            <a:endParaRPr lang="tr-TR" sz="2200" b="1" smtClean="0"/>
          </a:p>
          <a:p>
            <a:endParaRPr lang="tr-TR" sz="2200" b="1" smtClean="0"/>
          </a:p>
        </p:txBody>
      </p:sp>
      <p:sp>
        <p:nvSpPr>
          <p:cNvPr id="8" name="7 Dikdörtgen"/>
          <p:cNvSpPr/>
          <p:nvPr/>
        </p:nvSpPr>
        <p:spPr>
          <a:xfrm>
            <a:off x="552450" y="3247936"/>
            <a:ext cx="5448300" cy="2123658"/>
          </a:xfrm>
          <a:prstGeom prst="rect">
            <a:avLst/>
          </a:prstGeom>
        </p:spPr>
        <p:txBody>
          <a:bodyPr wrap="square">
            <a:spAutoFit/>
          </a:bodyPr>
          <a:lstStyle/>
          <a:p>
            <a:r>
              <a:rPr lang="tr-TR" sz="2200" b="1" smtClean="0"/>
              <a:t>17. ve 18. yüzyıllarda burjuvazi, ekonomik olarak güçlenmesiyle birlikte siyasal ve toplumsal taleplerde bulunmaya başlamıştır. </a:t>
            </a:r>
          </a:p>
          <a:p>
            <a:endParaRPr lang="tr-TR" sz="2200" b="1" smtClean="0"/>
          </a:p>
          <a:p>
            <a:r>
              <a:rPr lang="tr-TR" sz="2200" b="1" smtClean="0"/>
              <a:t>İşte burjuva kamusal alanı bu süreçte ortaya çıkmıştır.</a:t>
            </a:r>
            <a:endParaRPr lang="tr-TR" sz="2200" b="1"/>
          </a:p>
        </p:txBody>
      </p:sp>
    </p:spTree>
    <p:extLst>
      <p:ext uri="{BB962C8B-B14F-4D97-AF65-F5344CB8AC3E}">
        <p14:creationId xmlns:p14="http://schemas.microsoft.com/office/powerpoint/2010/main" val="1506120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upload.wikimedia.org/wikipedia/commons/c/c4/Akropolis_by_Leo_von_Klenze.jpg"/>
          <p:cNvPicPr>
            <a:picLocks noChangeAspect="1" noChangeArrowheads="1"/>
          </p:cNvPicPr>
          <p:nvPr/>
        </p:nvPicPr>
        <p:blipFill>
          <a:blip r:embed="rId2" cstate="print"/>
          <a:srcRect/>
          <a:stretch>
            <a:fillRect/>
          </a:stretch>
        </p:blipFill>
        <p:spPr bwMode="auto">
          <a:xfrm>
            <a:off x="860425" y="266700"/>
            <a:ext cx="10477500" cy="626745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Dikdörtgen"/>
          <p:cNvSpPr/>
          <p:nvPr/>
        </p:nvSpPr>
        <p:spPr>
          <a:xfrm>
            <a:off x="857250" y="5156538"/>
            <a:ext cx="10858500" cy="1631216"/>
          </a:xfrm>
          <a:prstGeom prst="rect">
            <a:avLst/>
          </a:prstGeom>
        </p:spPr>
        <p:txBody>
          <a:bodyPr wrap="square">
            <a:spAutoFit/>
          </a:bodyPr>
          <a:lstStyle/>
          <a:p>
            <a:r>
              <a:rPr lang="tr-TR" sz="2000" b="1" smtClean="0"/>
              <a:t>Kamusal alanın amacı, halkın kendi kendisi ve devletin pratikleri üzerine eleştirel düşünmelerini sağlamaktı. Kamusal alan ilk olarak 17. ve 18. yüzyıllarda, burjuvazinin erkek üyelerinin ve entelektüellerin edebiyat yapıtlarını tartışmak üzere buluştuğu Fransa’da salonlar, İngiltere’de kahvehaneler ve Almanya’da okuma odalarında ortaya çıkmıştır. Bunlar kamusal alanın başlangıçtaki kurumlarıdır.</a:t>
            </a:r>
            <a:endParaRPr lang="tr-TR" sz="2000" b="1"/>
          </a:p>
        </p:txBody>
      </p:sp>
      <p:pic>
        <p:nvPicPr>
          <p:cNvPr id="2052" name="Picture 4" descr="http://imageweb-cdn.magnoliasoft.net/bridgeman/supersize/his360769.jpg"/>
          <p:cNvPicPr>
            <a:picLocks noChangeAspect="1" noChangeArrowheads="1"/>
          </p:cNvPicPr>
          <p:nvPr/>
        </p:nvPicPr>
        <p:blipFill>
          <a:blip r:embed="rId2" cstate="print"/>
          <a:srcRect/>
          <a:stretch>
            <a:fillRect/>
          </a:stretch>
        </p:blipFill>
        <p:spPr bwMode="auto">
          <a:xfrm>
            <a:off x="990600" y="476250"/>
            <a:ext cx="4933950" cy="4419600"/>
          </a:xfrm>
          <a:prstGeom prst="rect">
            <a:avLst/>
          </a:prstGeom>
          <a:ln>
            <a:noFill/>
          </a:ln>
          <a:effectLst>
            <a:outerShdw blurRad="190500" algn="tl" rotWithShape="0">
              <a:srgbClr val="000000">
                <a:alpha val="70000"/>
              </a:srgbClr>
            </a:outerShdw>
          </a:effectLst>
        </p:spPr>
      </p:pic>
      <p:pic>
        <p:nvPicPr>
          <p:cNvPr id="2054" name="Picture 6" descr="http://www.food-info.net/images/coffeehouse2.jpg"/>
          <p:cNvPicPr>
            <a:picLocks noChangeAspect="1" noChangeArrowheads="1"/>
          </p:cNvPicPr>
          <p:nvPr/>
        </p:nvPicPr>
        <p:blipFill>
          <a:blip r:embed="rId3" cstate="print"/>
          <a:srcRect/>
          <a:stretch>
            <a:fillRect/>
          </a:stretch>
        </p:blipFill>
        <p:spPr bwMode="auto">
          <a:xfrm>
            <a:off x="6838950" y="449031"/>
            <a:ext cx="4343399" cy="44277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0612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85800" y="552450"/>
            <a:ext cx="5791200" cy="830997"/>
          </a:xfrm>
          <a:prstGeom prst="rect">
            <a:avLst/>
          </a:prstGeom>
          <a:noFill/>
        </p:spPr>
        <p:txBody>
          <a:bodyPr wrap="square" rtlCol="0">
            <a:spAutoFit/>
          </a:bodyPr>
          <a:lstStyle/>
          <a:p>
            <a:r>
              <a:rPr lang="tr-TR" sz="2400" b="1" u="sng" smtClean="0"/>
              <a:t>18. ve 19. yy.da İngiltere, Fransa ve Almanya’da kamusal alanın ortak özellikleri</a:t>
            </a:r>
            <a:endParaRPr lang="tr-TR" sz="2400" b="1" u="sng"/>
          </a:p>
        </p:txBody>
      </p:sp>
      <p:sp>
        <p:nvSpPr>
          <p:cNvPr id="5" name="4 Dikdörtgen"/>
          <p:cNvSpPr/>
          <p:nvPr/>
        </p:nvSpPr>
        <p:spPr>
          <a:xfrm>
            <a:off x="666750" y="1652885"/>
            <a:ext cx="5486400" cy="7540526"/>
          </a:xfrm>
          <a:prstGeom prst="rect">
            <a:avLst/>
          </a:prstGeom>
        </p:spPr>
        <p:txBody>
          <a:bodyPr wrap="square">
            <a:spAutoFit/>
          </a:bodyPr>
          <a:lstStyle/>
          <a:p>
            <a:pPr marL="457200" indent="-457200">
              <a:buAutoNum type="arabicParenBoth"/>
            </a:pPr>
            <a:r>
              <a:rPr lang="tr-TR" sz="2400" b="1" smtClean="0"/>
              <a:t>Katılımcıların toplumsal ve ekonomik statüsünden kaynaklanan gücünün yok sayılması </a:t>
            </a:r>
          </a:p>
          <a:p>
            <a:pPr marL="457200" indent="-457200">
              <a:buAutoNum type="arabicParenBoth"/>
            </a:pPr>
            <a:endParaRPr lang="tr-TR" sz="2400" b="1" smtClean="0"/>
          </a:p>
          <a:p>
            <a:pPr marL="457200" indent="-457200">
              <a:buAutoNum type="arabicParenBoth"/>
            </a:pPr>
            <a:r>
              <a:rPr lang="tr-TR" sz="2400" b="1" smtClean="0"/>
              <a:t>Felsefi ve edebi eserlerin erişilebilir olması, basının  gelişmiş bir nitelikte bulunması </a:t>
            </a:r>
          </a:p>
          <a:p>
            <a:pPr marL="457200" indent="-457200">
              <a:buAutoNum type="arabicParenBoth"/>
            </a:pPr>
            <a:endParaRPr lang="tr-TR" sz="2400" b="1" smtClean="0"/>
          </a:p>
          <a:p>
            <a:pPr marL="457200" indent="-457200">
              <a:buFontTx/>
              <a:buAutoNum type="arabicParenBoth"/>
            </a:pPr>
            <a:r>
              <a:rPr lang="tr-TR" sz="2400" b="1" smtClean="0"/>
              <a:t>İlkesel olarak herkese açık olmaları </a:t>
            </a:r>
          </a:p>
          <a:p>
            <a:pPr marL="457200" indent="-457200">
              <a:buFontTx/>
              <a:buAutoNum type="arabicParenBoth"/>
            </a:pPr>
            <a:endParaRPr lang="tr-TR" sz="2400" b="1" smtClean="0"/>
          </a:p>
          <a:p>
            <a:pPr marL="457200" indent="-457200">
              <a:buFontTx/>
              <a:buAutoNum type="arabicParenBoth"/>
            </a:pPr>
            <a:r>
              <a:rPr lang="tr-TR" sz="2400" b="1" smtClean="0"/>
              <a:t>Eleştirel ve akılcı bir tartışma ortamı ve aklın kamusal kullanımı</a:t>
            </a:r>
          </a:p>
          <a:p>
            <a:pPr marL="457200" indent="-457200">
              <a:buFontTx/>
              <a:buAutoNum type="arabicParenBoth"/>
            </a:pPr>
            <a:endParaRPr lang="tr-TR" sz="2400" b="1" smtClean="0"/>
          </a:p>
          <a:p>
            <a:pPr marL="457200" indent="-457200">
              <a:buFontTx/>
              <a:buAutoNum type="arabicParenBoth"/>
            </a:pPr>
            <a:endParaRPr lang="tr-TR" sz="2400" b="1" smtClean="0"/>
          </a:p>
          <a:p>
            <a:pPr marL="457200" indent="-457200"/>
            <a:endParaRPr lang="tr-TR" sz="2800" b="1" smtClean="0"/>
          </a:p>
          <a:p>
            <a:pPr marL="457200" indent="-457200"/>
            <a:endParaRPr lang="tr-TR" sz="2400" b="1" smtClean="0"/>
          </a:p>
          <a:p>
            <a:pPr marL="457200" indent="-457200"/>
            <a:endParaRPr lang="tr-TR" sz="2400" b="1" smtClean="0"/>
          </a:p>
          <a:p>
            <a:pPr marL="457200" indent="-457200">
              <a:buAutoNum type="arabicParenBoth"/>
            </a:pPr>
            <a:endParaRPr lang="tr-TR" sz="2400" b="1" smtClean="0"/>
          </a:p>
          <a:p>
            <a:pPr marL="457200" indent="-457200">
              <a:buAutoNum type="arabicParenBoth"/>
            </a:pPr>
            <a:endParaRPr lang="tr-TR" sz="2400" b="1" smtClean="0"/>
          </a:p>
          <a:p>
            <a:pPr marL="457200" indent="-457200">
              <a:buAutoNum type="arabicParenBoth"/>
            </a:pPr>
            <a:endParaRPr lang="tr-TR" sz="2400" b="1"/>
          </a:p>
        </p:txBody>
      </p:sp>
      <p:pic>
        <p:nvPicPr>
          <p:cNvPr id="21506" name="Picture 2" descr="http://media.kunst-fuer-alle.de/img/41/m/41_00227171.jpg"/>
          <p:cNvPicPr>
            <a:picLocks noChangeAspect="1" noChangeArrowheads="1"/>
          </p:cNvPicPr>
          <p:nvPr/>
        </p:nvPicPr>
        <p:blipFill>
          <a:blip r:embed="rId2" cstate="print"/>
          <a:srcRect/>
          <a:stretch>
            <a:fillRect/>
          </a:stretch>
        </p:blipFill>
        <p:spPr bwMode="auto">
          <a:xfrm>
            <a:off x="6412694" y="1820862"/>
            <a:ext cx="5379256" cy="4332288"/>
          </a:xfrm>
          <a:prstGeom prst="rect">
            <a:avLst/>
          </a:prstGeom>
          <a:ln>
            <a:noFill/>
          </a:ln>
          <a:effectLst>
            <a:outerShdw blurRad="190500" algn="tl" rotWithShape="0">
              <a:srgbClr val="000000">
                <a:alpha val="70000"/>
              </a:srgbClr>
            </a:outerShdw>
          </a:effectLst>
        </p:spPr>
      </p:pic>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1539</Words>
  <Application>Microsoft Office PowerPoint</Application>
  <PresentationFormat>Geniş ekran</PresentationFormat>
  <Paragraphs>113</Paragraphs>
  <Slides>24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Arial</vt:lpstr>
      <vt:lpstr>Calibri</vt:lpstr>
      <vt:lpstr>Calibri Light</vt:lpstr>
      <vt:lpstr>Georgia</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çalışma istasyonu</dc:creator>
  <cp:lastModifiedBy>OGUZHANTAS</cp:lastModifiedBy>
  <cp:revision>43</cp:revision>
  <dcterms:created xsi:type="dcterms:W3CDTF">2015-05-24T16:40:36Z</dcterms:created>
  <dcterms:modified xsi:type="dcterms:W3CDTF">2016-05-23T12:21:31Z</dcterms:modified>
</cp:coreProperties>
</file>