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4"/>
  </p:notesMasterIdLst>
  <p:sldIdLst>
    <p:sldId id="1082" r:id="rId4"/>
    <p:sldId id="1091" r:id="rId5"/>
    <p:sldId id="1092" r:id="rId6"/>
    <p:sldId id="1093" r:id="rId7"/>
    <p:sldId id="1094" r:id="rId8"/>
    <p:sldId id="1095" r:id="rId9"/>
    <p:sldId id="1096" r:id="rId10"/>
    <p:sldId id="1097" r:id="rId11"/>
    <p:sldId id="1098" r:id="rId12"/>
    <p:sldId id="1099" r:id="rId13"/>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64" autoAdjust="0"/>
    <p:restoredTop sz="91471" autoAdjust="0"/>
  </p:normalViewPr>
  <p:slideViewPr>
    <p:cSldViewPr snapToGrid="0">
      <p:cViewPr varScale="1">
        <p:scale>
          <a:sx n="83" d="100"/>
          <a:sy n="83" d="100"/>
        </p:scale>
        <p:origin x="1086" y="9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3/12/2020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3/12/2020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3/12/2020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3/12/2020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3/12/2020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3/12/2020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3/12/2020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3/12/2020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3/12/2020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3/12/2020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3/12/2020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3/12/2020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3/12/2020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3/12/2020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3/12/2020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3/12/2020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3/12/2020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3/12/2020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3/12/2020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3/12/2020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3/12/2020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744501" y="51739"/>
            <a:ext cx="7654996" cy="513080"/>
          </a:xfrm>
          <a:prstGeom prst="rect">
            <a:avLst/>
          </a:prstGeom>
        </p:spPr>
        <p:txBody>
          <a:bodyPr lIns="0" tIns="0" rIns="0" bIns="0"/>
          <a:lstStyle>
            <a:lvl1pPr>
              <a:defRPr sz="3200" b="1" i="0">
                <a:solidFill>
                  <a:schemeClr val="tx1"/>
                </a:solidFill>
                <a:latin typeface="Arial"/>
                <a:cs typeface="Arial"/>
              </a:defRPr>
            </a:lvl1pPr>
          </a:lstStyle>
          <a:p>
            <a:endParaRPr/>
          </a:p>
        </p:txBody>
      </p:sp>
      <p:sp>
        <p:nvSpPr>
          <p:cNvPr id="3" name="Holder 3"/>
          <p:cNvSpPr>
            <a:spLocks noGrp="1"/>
          </p:cNvSpPr>
          <p:nvPr>
            <p:ph type="body" idx="1"/>
          </p:nvPr>
        </p:nvSpPr>
        <p:spPr>
          <a:xfrm>
            <a:off x="169320" y="1357782"/>
            <a:ext cx="4191000" cy="3683000"/>
          </a:xfrm>
          <a:prstGeom prst="rect">
            <a:avLst/>
          </a:prstGeom>
        </p:spPr>
        <p:txBody>
          <a:bodyPr lIns="0" tIns="0" rIns="0" bIns="0"/>
          <a:lstStyle>
            <a:lvl1pPr>
              <a:defRPr sz="20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3/12/2020</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05600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3/12/2020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3/12/2020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3/12/2020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3/12/2020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3/12/2020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3/12/2020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3/12/2020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3/12/2020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 id="2147483697"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endParaRPr lang="tr-TR" sz="3200" b="1" dirty="0" smtClean="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GGY 303</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İmar Hukuku</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868100" y="4393802"/>
            <a:ext cx="7558269" cy="338554"/>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Prof. Dr. Ruşen KELEŞ</a:t>
            </a: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62045" y="1342664"/>
            <a:ext cx="8831483" cy="4097438"/>
          </a:xfrm>
        </p:spPr>
        <p:txBody>
          <a:bodyPr/>
          <a:lstStyle/>
          <a:p>
            <a:r>
              <a:rPr lang="tr-TR" sz="1900" dirty="0" smtClean="0"/>
              <a:t>İmar suçlarının bağışlanmasının ardındaki düşünce, oldu bittiler sonucunda ortaya çıkan yapıları yıkmanın toplum için ekonomik mal oluşunun yüksek bulunmasıdır. Yıkmakla yalnız bir ulusal servet yitip gitmiş olmayacak, bundan çalışma yaşamı da etkilenecektir. </a:t>
            </a:r>
          </a:p>
          <a:p>
            <a:endParaRPr lang="tr-TR" sz="1900" dirty="0"/>
          </a:p>
          <a:p>
            <a:r>
              <a:rPr lang="tr-TR" sz="1900" dirty="0" smtClean="0"/>
              <a:t>Kaçak yapılarla ve gecekondularla kapatılmakta olan konut açığı büyümeye devam edebilir. Fakat, kentleşme, yerleşme ve imar konularında yasaları çiğneyenlerin topluma verdikleri zararların ortadan kaldırılması olanaksızdır.</a:t>
            </a:r>
          </a:p>
          <a:p>
            <a:endParaRPr lang="tr-TR" sz="1900" dirty="0"/>
          </a:p>
          <a:p>
            <a:r>
              <a:rPr lang="tr-TR" sz="1900" dirty="0" smtClean="0"/>
              <a:t>Kısacası, imar suçunun bağışlanmasında sorunun nedenleriyle değil, sonuçlarıyla uğraşma çabası vardır. Böyle olunca, her imar affı, yeni imar aflarının bir başlangıcı, bir nedeni olur. Bu nedenle, sık sık imar suçlarını bağışlayıcı yasalar çıkarmak yerine, kentleşmeye düzenli ve sağlıklı bir biçim vererek imar suçlarının geri dönülmez zararlar vermesini önlemek daha ussal ve gerçekçi bir yöntemdir.</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17884729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69319" y="1377387"/>
            <a:ext cx="8523267" cy="3993265"/>
          </a:xfrm>
        </p:spPr>
        <p:txBody>
          <a:bodyPr/>
          <a:lstStyle/>
          <a:p>
            <a:pPr marL="0" indent="0" algn="ctr">
              <a:buNone/>
            </a:pPr>
            <a:r>
              <a:rPr lang="tr-TR" b="1" dirty="0" smtClean="0"/>
              <a:t>İMAR SUÇLARININ BAĞIŞLANMASI (İMAR AFFI</a:t>
            </a:r>
            <a:r>
              <a:rPr lang="tr-TR" b="1" dirty="0" smtClean="0"/>
              <a:t>)</a:t>
            </a:r>
          </a:p>
          <a:p>
            <a:pPr marL="0" indent="0" algn="ctr">
              <a:buNone/>
            </a:pPr>
            <a:endParaRPr lang="tr-TR" b="1" dirty="0" smtClean="0"/>
          </a:p>
          <a:p>
            <a:pPr algn="just"/>
            <a:r>
              <a:rPr lang="tr-TR" dirty="0" smtClean="0"/>
              <a:t>İmar suçu ile kastedilen, imar ve yapı yasalarına aykırı davranışlardır. Gecekondu yasaları da bunlar arasında sayılır. Bu yasalara göre alınması gereken izinler alınmaksızın, yani kaçak olarak yapılmış yapılarla yapı izin belgeleri alınmış olmakla beraber sonradan bunlara uyulmaksızın yürütülmekte olan yapıların</a:t>
            </a:r>
            <a:r>
              <a:rPr lang="tr-TR" dirty="0" smtClean="0"/>
              <a:t>, kısmen para cezalarına çaptırılması, ya da tamamen yıkılması söz konusudur.</a:t>
            </a:r>
          </a:p>
          <a:p>
            <a:pPr algn="just"/>
            <a:endParaRPr lang="tr-TR" dirty="0"/>
          </a:p>
          <a:p>
            <a:pPr algn="just"/>
            <a:r>
              <a:rPr lang="tr-TR" dirty="0" smtClean="0"/>
              <a:t>Günlük konuşma dilimizde «imar affı» diye bilinen olgu, bu suçları işleyenlerin kendilerinden bir para cezası alınarak ya da hiçbir ceza alınmaksızın bağışlanmasıdır.</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6010178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94619" y="1527857"/>
            <a:ext cx="8509543" cy="4190037"/>
          </a:xfrm>
        </p:spPr>
        <p:txBody>
          <a:bodyPr/>
          <a:lstStyle/>
          <a:p>
            <a:r>
              <a:rPr lang="tr-TR" sz="2200" dirty="0" smtClean="0"/>
              <a:t>Yapı izin ve denetleme yetkilerinin kaynak yetersizliği, araç ve gereç yoksunluğu örgütsel etkisizlik, partizanlık, rüşvet, vb. nedenlerle gereği gibi kullanılmaması sonucunda kaçak yapıların sayısı her gün hızla artmaktadır. Bunlara gecekondu adı verilen barınaklar da eklenince, yıkılması gereken yapıların sayısı her yıl on binlerce artış kaydetmektedir.</a:t>
            </a:r>
          </a:p>
          <a:p>
            <a:endParaRPr lang="tr-TR" sz="2200" dirty="0"/>
          </a:p>
          <a:p>
            <a:r>
              <a:rPr lang="tr-TR" sz="2200" dirty="0" smtClean="0"/>
              <a:t>Yasaların gereği gibi uygulanmaması, bunların yıkılmasını zorunlu kılar. Ancak, yıkım öznel açıdan türlü baskı kümelerinin dirençleriyle karşılaştığı gibi, nesnel açıdan da ulusal servetin zarar görmesi anlamına geldiğinden kaçak yapıların zaman zaman bağışlanması, imar uygulamalarımızda neredeyse değişmez bir kural olmuştur. </a:t>
            </a:r>
            <a:endParaRPr lang="tr-TR" sz="2200"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34668551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69320" y="1759352"/>
            <a:ext cx="8314924" cy="3680749"/>
          </a:xfrm>
        </p:spPr>
        <p:txBody>
          <a:bodyPr/>
          <a:lstStyle/>
          <a:p>
            <a:r>
              <a:rPr lang="tr-TR" sz="2200" dirty="0" smtClean="0"/>
              <a:t>Özellikle, gecekondu olgusunun önem kazandığı 1945 yılından bu yana çıkarılan her gecekondu yasası, çıkarıldığı tarihe kadar yapılan gecekonduları kaçak sayılmaktan kurtarmış, sahiplerini bağışlamıştır.</a:t>
            </a:r>
          </a:p>
          <a:p>
            <a:endParaRPr lang="tr-TR" sz="2200" dirty="0"/>
          </a:p>
          <a:p>
            <a:r>
              <a:rPr lang="tr-TR" sz="2200" dirty="0" smtClean="0"/>
              <a:t>6188, 775, 1990, 2805, 2981, 3290 ve 3366 sayılı gecekondu yasaları bunun en çarpıcı örnekleridir. Bu yasalar, meşru olmayan birleşmelerden doğan çocukların, topluma kazandırılmaları amacıyla yasa koyucunun zaman zaman çıkarmış bulunduğu, nesep düzeltmesi amaçlı yasalara benzetilebilir.</a:t>
            </a:r>
          </a:p>
          <a:p>
            <a:endParaRPr lang="tr-TR" sz="2200" dirty="0"/>
          </a:p>
          <a:p>
            <a:endParaRPr lang="tr-TR" sz="2200"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16806417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69319" y="1435260"/>
            <a:ext cx="8685313" cy="3605521"/>
          </a:xfrm>
        </p:spPr>
        <p:txBody>
          <a:bodyPr/>
          <a:lstStyle/>
          <a:p>
            <a:r>
              <a:rPr lang="tr-TR" dirty="0" smtClean="0"/>
              <a:t>25 Mart 1984 yerel seçimlerinden önce, TBMM, 2805 sayılı İmar ve Gecekondu Affı Yasası’nı yürürlükten kaldıran 2981 sayılı yasayı kabul etmiştir. Bu yasanın amacı, imar ve gecekondu yasalarına aykırı olarak yapılmış ve yapılmakta olan yapılarla ilgili işlemleri düzenlemektir.</a:t>
            </a:r>
          </a:p>
          <a:p>
            <a:endParaRPr lang="tr-TR" dirty="0"/>
          </a:p>
          <a:p>
            <a:r>
              <a:rPr lang="tr-TR" dirty="0" smtClean="0"/>
              <a:t>2981 sayılı yasada, kaçak yapıların </a:t>
            </a:r>
            <a:r>
              <a:rPr lang="tr-TR" i="1" dirty="0" smtClean="0"/>
              <a:t>korunacaklar</a:t>
            </a:r>
            <a:r>
              <a:rPr lang="tr-TR" dirty="0" smtClean="0"/>
              <a:t> ve </a:t>
            </a:r>
            <a:r>
              <a:rPr lang="tr-TR" i="1" dirty="0" smtClean="0"/>
              <a:t>yıkılacak olanlar </a:t>
            </a:r>
            <a:r>
              <a:rPr lang="tr-TR" dirty="0" smtClean="0"/>
              <a:t>diye ikiye ayrıldığı görülmektedir. Korunacakların da, </a:t>
            </a:r>
            <a:r>
              <a:rPr lang="tr-TR" i="1" dirty="0" smtClean="0"/>
              <a:t>olduğu gibi </a:t>
            </a:r>
            <a:r>
              <a:rPr lang="tr-TR" dirty="0" smtClean="0"/>
              <a:t>ya da </a:t>
            </a:r>
            <a:r>
              <a:rPr lang="tr-TR" i="1" dirty="0" smtClean="0"/>
              <a:t>iyileştirilerek</a:t>
            </a:r>
            <a:r>
              <a:rPr lang="tr-TR" dirty="0" smtClean="0"/>
              <a:t> korunması öngörülmüştür.</a:t>
            </a:r>
          </a:p>
          <a:p>
            <a:endParaRPr lang="tr-TR" dirty="0"/>
          </a:p>
          <a:p>
            <a:r>
              <a:rPr lang="tr-TR" dirty="0" smtClean="0"/>
              <a:t>Yeni yasanın başlıca özellikleri, yasa metninin ve af için gerekli formalitelerin basitleştirilmiş olması, cezaların, </a:t>
            </a:r>
            <a:r>
              <a:rPr lang="tr-TR" dirty="0" err="1" smtClean="0"/>
              <a:t>ödencelerin</a:t>
            </a:r>
            <a:r>
              <a:rPr lang="tr-TR" dirty="0" smtClean="0"/>
              <a:t> azaltışmış ya da kaldırılmış bulunması ve affın hem zaman hem de kapsam yönünden genişletilmiş olmasıdır.</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5275283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69319" y="1435260"/>
            <a:ext cx="8685313" cy="3993267"/>
          </a:xfrm>
        </p:spPr>
        <p:txBody>
          <a:bodyPr/>
          <a:lstStyle/>
          <a:p>
            <a:r>
              <a:rPr lang="tr-TR" sz="2200" dirty="0" smtClean="0"/>
              <a:t>Yeni yasada kaçak yapı sahiplerine tapu vermenin bir başlangıcı olmak üzere «tapu tahsis belgesi» adlı bir belgenin de yasada önemli bir yer tutmakta olduğu görülmektedir.</a:t>
            </a:r>
          </a:p>
          <a:p>
            <a:endParaRPr lang="tr-TR" sz="2200" dirty="0"/>
          </a:p>
          <a:p>
            <a:r>
              <a:rPr lang="tr-TR" sz="2200" dirty="0" smtClean="0"/>
              <a:t>İmar mevzuatına aykırı yapılarda, arsa, yapı sahibinin malı olduğu takdirde gerekli harçların alınmasından sonra ilgililere yapı ve kullanma izinlerinin hemen verilmesi ilkesi benimsenmiştir. </a:t>
            </a:r>
          </a:p>
          <a:p>
            <a:endParaRPr lang="tr-TR" sz="2200" dirty="0"/>
          </a:p>
          <a:p>
            <a:r>
              <a:rPr lang="tr-TR" sz="2200" dirty="0" smtClean="0"/>
              <a:t>İyileştirilerek korunmaları gerekenler ise, söz konusu izin belgelerinin iyileştirilme yapıldıktan sonra verilmesi öngörülmüştür.</a:t>
            </a:r>
            <a:endParaRPr lang="tr-TR" sz="2200"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32039883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231494" y="1516285"/>
            <a:ext cx="8646288" cy="3958540"/>
          </a:xfrm>
        </p:spPr>
        <p:txBody>
          <a:bodyPr/>
          <a:lstStyle/>
          <a:p>
            <a:r>
              <a:rPr lang="tr-TR" sz="2200" dirty="0" smtClean="0"/>
              <a:t>Yeni yasa, kamu tüzel kişilerinin toprakları üzerine yapılmış gecekonduları ilke olarak bağışlamış, sahiplerinin arsa bedellerini peşin olarak ya da en geç dört yıl içinde ödemelerini zorunlu kılmıştır.</a:t>
            </a:r>
          </a:p>
          <a:p>
            <a:endParaRPr lang="tr-TR" sz="2200" dirty="0"/>
          </a:p>
          <a:p>
            <a:r>
              <a:rPr lang="tr-TR" sz="2200" dirty="0" smtClean="0"/>
              <a:t>Gerçek kişilerin toprakları üzerine yapılan gecekondularda ise ayrı durum söz konusudur: Birincisinde, arsa sahibi gecekondu sahibi ile bir anlaşmaya varabildiği takdirde, hiçbir sorun yoktur. Bu durumda yapı ve kullanma izinleri verilir. İkincisi ise, anlaşma olanağı bulunmaması durumudur. Bu takdirde söz konusu bölgelerin Bakanlar Kurulunca Gecekond</a:t>
            </a:r>
            <a:r>
              <a:rPr lang="tr-TR" sz="2200" dirty="0" smtClean="0"/>
              <a:t>u ya da Arsa Ofisi yasaları gereğince kamulaştırılması yoluyla soruna çözüm bulunması öngörülmüştür.</a:t>
            </a:r>
            <a:endParaRPr lang="tr-TR" sz="2200"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4326636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69319" y="1770927"/>
            <a:ext cx="8662165" cy="3727047"/>
          </a:xfrm>
        </p:spPr>
        <p:txBody>
          <a:bodyPr/>
          <a:lstStyle/>
          <a:p>
            <a:r>
              <a:rPr lang="tr-TR" sz="2200" dirty="0" smtClean="0"/>
              <a:t>Yasallaştırılan kaçak yapıların sahiplerine, yasa, birer tapu tahsis belgesi verilmesini </a:t>
            </a:r>
            <a:r>
              <a:rPr lang="tr-TR" sz="2200" dirty="0" smtClean="0"/>
              <a:t>ö</a:t>
            </a:r>
            <a:r>
              <a:rPr lang="tr-TR" sz="2200" dirty="0" smtClean="0"/>
              <a:t>ngörmüştür. Tapu kütüğüne işlenmesi gereken bu belgenin ıslah imar planı yapıldıktan sonra yapı sahibine verilecek tapuya esas teşkil edeceği yasada yazılıdır.</a:t>
            </a:r>
          </a:p>
          <a:p>
            <a:endParaRPr lang="tr-TR" sz="2200" dirty="0"/>
          </a:p>
          <a:p>
            <a:r>
              <a:rPr lang="tr-TR" sz="2200" dirty="0" smtClean="0"/>
              <a:t>Yasa, belediyelere üzerinde kaçak yapı bulunan hisseli arsa ve arazilerde bir tür düzenleyici </a:t>
            </a:r>
            <a:r>
              <a:rPr lang="tr-TR" sz="2200" dirty="0" err="1" smtClean="0"/>
              <a:t>birleştirim</a:t>
            </a:r>
            <a:r>
              <a:rPr lang="tr-TR" sz="2200" dirty="0" smtClean="0"/>
              <a:t> (hamur) yetkisi de tanımıştır. Belediyeler, bu yetkinin kullanılması sırasında düzenlemeye konu yaptıkları arsaların dörtte biri kadarını «düzenleme ortaklık payı» adı ile herhangi bir karşılık ödemeksizin alabileceklerdir. </a:t>
            </a:r>
          </a:p>
          <a:p>
            <a:pPr marL="0" indent="0">
              <a:buNone/>
            </a:pPr>
            <a:endParaRPr lang="tr-TR" sz="2200"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10409558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169320" y="1365812"/>
            <a:ext cx="8696888" cy="4213185"/>
          </a:xfrm>
        </p:spPr>
        <p:txBody>
          <a:bodyPr/>
          <a:lstStyle/>
          <a:p>
            <a:pPr marL="0" indent="0">
              <a:buNone/>
            </a:pPr>
            <a:r>
              <a:rPr lang="tr-TR" sz="1900" dirty="0" smtClean="0"/>
              <a:t>İmar Affı Yasası, iyileştirilerek korunacak yapıları üçe ayırmıştır:</a:t>
            </a:r>
          </a:p>
          <a:p>
            <a:r>
              <a:rPr lang="tr-TR" sz="1900" dirty="0" smtClean="0"/>
              <a:t>Birinciler, kendilerine ait bir </a:t>
            </a:r>
            <a:r>
              <a:rPr lang="tr-TR" sz="1900" dirty="0" err="1" smtClean="0"/>
              <a:t>yerbölüm</a:t>
            </a:r>
            <a:r>
              <a:rPr lang="tr-TR" sz="1900" dirty="0" smtClean="0"/>
              <a:t> içinde imar mevzuatına aykırı olarak yapılmış yapıları kapsar. Bunlar arasında yollara, karayollarına taşmış olanların taşma durumlarının giderilmesi gerekli sayılmıştır.</a:t>
            </a:r>
          </a:p>
          <a:p>
            <a:endParaRPr lang="tr-TR" sz="1900" dirty="0"/>
          </a:p>
          <a:p>
            <a:r>
              <a:rPr lang="tr-TR" sz="1900" dirty="0" smtClean="0"/>
              <a:t>İkinciler, kıyı tanımına giren yerlerde ve devletin hüküm ve tasarrufu altında olan yerlerde özel kişilere ait liman, iskele, barınak, dayanma duvarı gibi yerlerden, üzerlerinde sanayi ve turizm tesisleri bulunanlarla ve korunmalarında valilikler veya belediyelerce ulusal ekonomiye katkı ya da kamu yararı görülenlerdir. </a:t>
            </a:r>
          </a:p>
          <a:p>
            <a:endParaRPr lang="tr-TR" sz="1900" dirty="0"/>
          </a:p>
          <a:p>
            <a:r>
              <a:rPr lang="tr-TR" sz="1900" dirty="0" smtClean="0"/>
              <a:t>Sonuncular ise, imar planında yol olarak görülen yerlere taşmış olan ve belediye encümeninin bu yolun beş yıl içinde gerçekleşemeyeceğine karar verilmesi ilkesi benimsenmiştir.</a:t>
            </a:r>
            <a:endParaRPr lang="tr-TR" sz="1900" dirty="0"/>
          </a:p>
          <a:p>
            <a:endParaRPr lang="tr-TR" sz="1900"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11916177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12539</TotalTime>
  <Words>861</Words>
  <Application>Microsoft Office PowerPoint</Application>
  <PresentationFormat>Ekran Gösterisi (4:3)</PresentationFormat>
  <Paragraphs>42</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3</vt:i4>
      </vt:variant>
      <vt:variant>
        <vt:lpstr>Slayt Başlıkları</vt:lpstr>
      </vt:variant>
      <vt:variant>
        <vt:i4>10</vt:i4>
      </vt:variant>
    </vt:vector>
  </HeadingPairs>
  <TitlesOfParts>
    <vt:vector size="17" baseType="lpstr">
      <vt:lpstr>ＭＳ Ｐゴシック</vt:lpstr>
      <vt:lpstr>Arial</vt:lpstr>
      <vt:lpstr>Calibri</vt:lpstr>
      <vt:lpstr>Times New Roman</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UBF</cp:lastModifiedBy>
  <cp:revision>826</cp:revision>
  <cp:lastPrinted>2016-10-24T07:53:35Z</cp:lastPrinted>
  <dcterms:created xsi:type="dcterms:W3CDTF">2016-09-18T09:35:24Z</dcterms:created>
  <dcterms:modified xsi:type="dcterms:W3CDTF">2020-03-12T07:56:00Z</dcterms:modified>
</cp:coreProperties>
</file>