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EBEF4EE-A20D-46FF-BAFD-CC8A5B3E2D77}"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C501CD7-6AD1-48EC-9C55-7E67E6A327E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2149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BEF4EE-A20D-46FF-BAFD-CC8A5B3E2D77}"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C501CD7-6AD1-48EC-9C55-7E67E6A327E3}" type="slidenum">
              <a:rPr lang="tr-TR" smtClean="0"/>
              <a:t>‹#›</a:t>
            </a:fld>
            <a:endParaRPr lang="tr-TR"/>
          </a:p>
        </p:txBody>
      </p:sp>
    </p:spTree>
    <p:extLst>
      <p:ext uri="{BB962C8B-B14F-4D97-AF65-F5344CB8AC3E}">
        <p14:creationId xmlns:p14="http://schemas.microsoft.com/office/powerpoint/2010/main" val="2073373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BEF4EE-A20D-46FF-BAFD-CC8A5B3E2D77}"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C501CD7-6AD1-48EC-9C55-7E67E6A327E3}" type="slidenum">
              <a:rPr lang="tr-TR" smtClean="0"/>
              <a:t>‹#›</a:t>
            </a:fld>
            <a:endParaRPr lang="tr-TR"/>
          </a:p>
        </p:txBody>
      </p:sp>
    </p:spTree>
    <p:extLst>
      <p:ext uri="{BB962C8B-B14F-4D97-AF65-F5344CB8AC3E}">
        <p14:creationId xmlns:p14="http://schemas.microsoft.com/office/powerpoint/2010/main" val="3458553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BEF4EE-A20D-46FF-BAFD-CC8A5B3E2D77}"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C501CD7-6AD1-48EC-9C55-7E67E6A327E3}" type="slidenum">
              <a:rPr lang="tr-TR" smtClean="0"/>
              <a:t>‹#›</a:t>
            </a:fld>
            <a:endParaRPr lang="tr-TR"/>
          </a:p>
        </p:txBody>
      </p:sp>
    </p:spTree>
    <p:extLst>
      <p:ext uri="{BB962C8B-B14F-4D97-AF65-F5344CB8AC3E}">
        <p14:creationId xmlns:p14="http://schemas.microsoft.com/office/powerpoint/2010/main" val="633524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EBEF4EE-A20D-46FF-BAFD-CC8A5B3E2D77}"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C501CD7-6AD1-48EC-9C55-7E67E6A327E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8905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EBEF4EE-A20D-46FF-BAFD-CC8A5B3E2D77}" type="datetimeFigureOut">
              <a:rPr lang="tr-TR" smtClean="0"/>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C501CD7-6AD1-48EC-9C55-7E67E6A327E3}" type="slidenum">
              <a:rPr lang="tr-TR" smtClean="0"/>
              <a:t>‹#›</a:t>
            </a:fld>
            <a:endParaRPr lang="tr-TR"/>
          </a:p>
        </p:txBody>
      </p:sp>
    </p:spTree>
    <p:extLst>
      <p:ext uri="{BB962C8B-B14F-4D97-AF65-F5344CB8AC3E}">
        <p14:creationId xmlns:p14="http://schemas.microsoft.com/office/powerpoint/2010/main" val="1771539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EBEF4EE-A20D-46FF-BAFD-CC8A5B3E2D77}" type="datetimeFigureOut">
              <a:rPr lang="tr-TR" smtClean="0"/>
              <a:t>30.04.2020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C501CD7-6AD1-48EC-9C55-7E67E6A327E3}" type="slidenum">
              <a:rPr lang="tr-TR" smtClean="0"/>
              <a:t>‹#›</a:t>
            </a:fld>
            <a:endParaRPr lang="tr-TR"/>
          </a:p>
        </p:txBody>
      </p:sp>
    </p:spTree>
    <p:extLst>
      <p:ext uri="{BB962C8B-B14F-4D97-AF65-F5344CB8AC3E}">
        <p14:creationId xmlns:p14="http://schemas.microsoft.com/office/powerpoint/2010/main" val="2500716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EBEF4EE-A20D-46FF-BAFD-CC8A5B3E2D77}" type="datetimeFigureOut">
              <a:rPr lang="tr-TR" smtClean="0"/>
              <a:t>30.04.2020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C501CD7-6AD1-48EC-9C55-7E67E6A327E3}" type="slidenum">
              <a:rPr lang="tr-TR" smtClean="0"/>
              <a:t>‹#›</a:t>
            </a:fld>
            <a:endParaRPr lang="tr-TR"/>
          </a:p>
        </p:txBody>
      </p:sp>
    </p:spTree>
    <p:extLst>
      <p:ext uri="{BB962C8B-B14F-4D97-AF65-F5344CB8AC3E}">
        <p14:creationId xmlns:p14="http://schemas.microsoft.com/office/powerpoint/2010/main" val="1245592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EBEF4EE-A20D-46FF-BAFD-CC8A5B3E2D77}" type="datetimeFigureOut">
              <a:rPr lang="tr-TR" smtClean="0"/>
              <a:t>30.04.2020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BC501CD7-6AD1-48EC-9C55-7E67E6A327E3}" type="slidenum">
              <a:rPr lang="tr-TR" smtClean="0"/>
              <a:t>‹#›</a:t>
            </a:fld>
            <a:endParaRPr lang="tr-TR"/>
          </a:p>
        </p:txBody>
      </p:sp>
    </p:spTree>
    <p:extLst>
      <p:ext uri="{BB962C8B-B14F-4D97-AF65-F5344CB8AC3E}">
        <p14:creationId xmlns:p14="http://schemas.microsoft.com/office/powerpoint/2010/main" val="1765672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EBEF4EE-A20D-46FF-BAFD-CC8A5B3E2D77}" type="datetimeFigureOut">
              <a:rPr lang="tr-TR" smtClean="0"/>
              <a:t>30.04.2020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C501CD7-6AD1-48EC-9C55-7E67E6A327E3}" type="slidenum">
              <a:rPr lang="tr-TR" smtClean="0"/>
              <a:t>‹#›</a:t>
            </a:fld>
            <a:endParaRPr lang="tr-TR"/>
          </a:p>
        </p:txBody>
      </p:sp>
    </p:spTree>
    <p:extLst>
      <p:ext uri="{BB962C8B-B14F-4D97-AF65-F5344CB8AC3E}">
        <p14:creationId xmlns:p14="http://schemas.microsoft.com/office/powerpoint/2010/main" val="2366139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EBEF4EE-A20D-46FF-BAFD-CC8A5B3E2D77}" type="datetimeFigureOut">
              <a:rPr lang="tr-TR" smtClean="0"/>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C501CD7-6AD1-48EC-9C55-7E67E6A327E3}" type="slidenum">
              <a:rPr lang="tr-TR" smtClean="0"/>
              <a:t>‹#›</a:t>
            </a:fld>
            <a:endParaRPr lang="tr-TR"/>
          </a:p>
        </p:txBody>
      </p:sp>
    </p:spTree>
    <p:extLst>
      <p:ext uri="{BB962C8B-B14F-4D97-AF65-F5344CB8AC3E}">
        <p14:creationId xmlns:p14="http://schemas.microsoft.com/office/powerpoint/2010/main" val="1416259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EBEF4EE-A20D-46FF-BAFD-CC8A5B3E2D77}" type="datetimeFigureOut">
              <a:rPr lang="tr-TR" smtClean="0"/>
              <a:t>30.04.2020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C501CD7-6AD1-48EC-9C55-7E67E6A327E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14909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t>YAŞLILIK, ÖLÜM VE ÖTENAZİ</a:t>
            </a:r>
            <a:endParaRPr lang="tr-TR" b="1"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184465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800" dirty="0" smtClean="0"/>
              <a:t>- Ötenazi ve intiharların her ikisinde de, şu veya bu nedenlerden dolayı, çözümsüzlüğün getirdiği bir çıkmaz sonucu, hayata küsen insanlar söz konusudur.</a:t>
            </a:r>
          </a:p>
          <a:p>
            <a:r>
              <a:rPr lang="tr-TR" sz="3200" dirty="0" smtClean="0"/>
              <a:t>‘’ Ötenazi bir intihar mıdır, yoksa intihar bir ötenazi midir?’’ ve  ‘’ Ölüm hakkı kime ait olmalıdır?’’</a:t>
            </a:r>
            <a:endParaRPr lang="tr-TR" sz="3200" dirty="0"/>
          </a:p>
        </p:txBody>
      </p:sp>
    </p:spTree>
    <p:extLst>
      <p:ext uri="{BB962C8B-B14F-4D97-AF65-F5344CB8AC3E}">
        <p14:creationId xmlns:p14="http://schemas.microsoft.com/office/powerpoint/2010/main" val="3870949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t>
            </a:r>
            <a:r>
              <a:rPr lang="tr-TR" sz="2400" dirty="0" smtClean="0"/>
              <a:t>Yunanca bir kelime olan ‘’ötenazi’’; ‘’kolay ölüm, acısız ölüm, iyi ölüm’’ anlamına gelmektedir. İyileşmesi mümkün olmayan, ölümcül bir hastalığın verdiği acılardan kurtulması için, kişinin veya yakınlarının isteği üzerine yaşamına son vermeye yönelik işlemler bütünüdür. </a:t>
            </a:r>
          </a:p>
          <a:p>
            <a:r>
              <a:rPr lang="tr-TR" sz="2400" dirty="0" smtClean="0"/>
              <a:t>-Ötenazinin, çok çeşitli tanımları söz konusudur. Genel olarak ötenazi ölümün kaçınılmaz olduğu ve tıp biliminin verilerine göre iyileştirilmesi mümkün olmayan veya dayanılmaz acılar içinde olan kişinin, tıbbi yollarla öldürülmesi veya tıbbi yardımın kesilerek ölüme terk edilmesi halidir. </a:t>
            </a:r>
            <a:endParaRPr lang="tr-TR" sz="2400" dirty="0"/>
          </a:p>
        </p:txBody>
      </p:sp>
    </p:spTree>
    <p:extLst>
      <p:ext uri="{BB962C8B-B14F-4D97-AF65-F5344CB8AC3E}">
        <p14:creationId xmlns:p14="http://schemas.microsoft.com/office/powerpoint/2010/main" val="974649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Ötenazinin bazı farklı tipleri vardır;</a:t>
            </a:r>
            <a:endParaRPr lang="tr-TR" b="1" dirty="0"/>
          </a:p>
        </p:txBody>
      </p:sp>
      <p:sp>
        <p:nvSpPr>
          <p:cNvPr id="3" name="İçerik Yer Tutucusu 2"/>
          <p:cNvSpPr>
            <a:spLocks noGrp="1"/>
          </p:cNvSpPr>
          <p:nvPr>
            <p:ph idx="1"/>
          </p:nvPr>
        </p:nvSpPr>
        <p:spPr/>
        <p:txBody>
          <a:bodyPr>
            <a:normAutofit/>
          </a:bodyPr>
          <a:lstStyle/>
          <a:p>
            <a:r>
              <a:rPr lang="tr-TR" sz="2400" dirty="0" smtClean="0"/>
              <a:t>-</a:t>
            </a:r>
            <a:r>
              <a:rPr lang="tr-TR" sz="2400" b="1" dirty="0" smtClean="0"/>
              <a:t>Aktif ötenazi</a:t>
            </a:r>
            <a:r>
              <a:rPr lang="tr-TR" sz="2400" dirty="0" smtClean="0"/>
              <a:t>, iyileşmesi tıbben mümkün görülmeyen bir hastanın acı ve ıstıraplarına son vermek için rızası üzerine tıbbi yollardan yaşamının sona erdirilmesidir. Burada genelde, hastaya yüksek dozda morfin, potasyum klorid, vb. ani ölüm yapacak özellikte bir ilaç enjekte edilmektedir. </a:t>
            </a:r>
          </a:p>
          <a:p>
            <a:pPr marL="0" indent="0">
              <a:buNone/>
            </a:pPr>
            <a:r>
              <a:rPr lang="tr-TR" sz="2400" dirty="0" smtClean="0"/>
              <a:t> -</a:t>
            </a:r>
            <a:r>
              <a:rPr lang="tr-TR" sz="2400" b="1" dirty="0" smtClean="0"/>
              <a:t>Pasif ötenazi</a:t>
            </a:r>
            <a:r>
              <a:rPr lang="tr-TR" sz="2400" dirty="0" smtClean="0"/>
              <a:t>, hastanın bir müddet daha yaşamasını sağlayan yaşam destekleyici tedaviyi sona erdirerek, hastayı ölüme terk etmek olarak kabul edilmektedir. Pasif ötenazi uygulamada, daha çok hastayı yaşama bağlayan tıbbi cihazların kapatılması, biçiminde karşımıza çıkmaktadır. Örneğin, gastronomi tüpünün ya da respiratörün çekilmesi gibi. </a:t>
            </a:r>
            <a:endParaRPr lang="tr-TR" sz="2400" dirty="0"/>
          </a:p>
        </p:txBody>
      </p:sp>
    </p:spTree>
    <p:extLst>
      <p:ext uri="{BB962C8B-B14F-4D97-AF65-F5344CB8AC3E}">
        <p14:creationId xmlns:p14="http://schemas.microsoft.com/office/powerpoint/2010/main" val="899175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a:t>
            </a:r>
            <a:r>
              <a:rPr lang="tr-TR" sz="2400" b="1" dirty="0" smtClean="0"/>
              <a:t>Dolaylı ötenazi ise</a:t>
            </a:r>
            <a:r>
              <a:rPr lang="tr-TR" sz="2400" dirty="0" smtClean="0"/>
              <a:t>, hekimin hastanın acısını azaltmak üzere kullandığı ve kullanılmasının tıp bilimi tarafından öngörüldüğü bir ilacın, kaçınılmaz bir yan etkisi olarak, hastanın yaşamının kısalması durumudur. Dolaylı ötenazi açısından kişi olarak, hastanın yaşamının kısalması durumudur. Dolaylı ötenazi açısından bazı şartların gerçekleşmesi gerekir. Bunlar; esas amacın acının hafifletilmesi olması, hastanın aydınlatılarak bu uygulamaya razı göstermiş bulunması, ölümün kaçınılmaz ve yakın olması, tedavi ile sonuçları arasında uygun bir dengenin bulunmasıdır. </a:t>
            </a:r>
            <a:endParaRPr lang="tr-TR" sz="2400" dirty="0"/>
          </a:p>
        </p:txBody>
      </p:sp>
    </p:spTree>
    <p:extLst>
      <p:ext uri="{BB962C8B-B14F-4D97-AF65-F5344CB8AC3E}">
        <p14:creationId xmlns:p14="http://schemas.microsoft.com/office/powerpoint/2010/main" val="3650430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a:t>
            </a:r>
            <a:r>
              <a:rPr lang="tr-TR" sz="2400" dirty="0" smtClean="0"/>
              <a:t>Asiste intihar veya başka bir deyişle hekim yardımlı intihar, hastalığının iyileşmeyeceğini tahmin eden veya kendisine öyle bilgi verilen hastanın talebi üzerine, hekimin hastaya kendini öldürebilmesi için gerekli bilgi ve malzemeyi sağlamasının ardından, öldürücü enjeksiyon yapma işleminin bizzat hasta tarafından gerçekleştirilmesidir. Asiste intiharın istemli ötenaziden farkı, istemli ötenazide öldürücü müdahale hekim tarafından yapılırken asiste intiharda hekimin ortam ve şartları hazırlaması ile bizzat hasta tarafından yapılmasıdır. </a:t>
            </a:r>
            <a:endParaRPr lang="tr-TR" sz="2400" dirty="0"/>
          </a:p>
        </p:txBody>
      </p:sp>
    </p:spTree>
    <p:extLst>
      <p:ext uri="{BB962C8B-B14F-4D97-AF65-F5344CB8AC3E}">
        <p14:creationId xmlns:p14="http://schemas.microsoft.com/office/powerpoint/2010/main" val="1903536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r>
              <a:rPr lang="tr-TR" dirty="0" smtClean="0"/>
              <a:t>-İstemli (Volonter) Ötenazi- İstem Dışı (Nonvolonter) Ötenazi- İstemsiz (İnvolonter) Ötenazi ayrımında, ötenazinin kişinin iradesine bağlı olup olmamasına göre yapılmıştır. İstemli veya bir başka deyişle iradi ötenazi, hastanın temyiz kudretine sahip ve bilinci açık iken hata, hile, tehdit ile sakatlanmamış ve özgürce açıklanan isteği doğrultusunda yapılan ötenazidir. </a:t>
            </a:r>
          </a:p>
          <a:p>
            <a:r>
              <a:rPr lang="tr-TR" dirty="0" smtClean="0"/>
              <a:t>-İstemli ötenazinin gerçekleşmesi için bazı koşullara ihtiyaç vardır. </a:t>
            </a:r>
          </a:p>
          <a:p>
            <a:r>
              <a:rPr lang="tr-TR" b="1" dirty="0" smtClean="0"/>
              <a:t>-İstemlilik;</a:t>
            </a:r>
            <a:r>
              <a:rPr lang="tr-TR" dirty="0" smtClean="0"/>
              <a:t> hiçbir etkinin altında kalmadan serbestçe karar verebilmektir.  Maddi veya manevi herhangi bir baskı altında kalmadan hile, hata, tehdit olmaksızın verilen kararlar istemlidir.</a:t>
            </a:r>
          </a:p>
          <a:p>
            <a:r>
              <a:rPr lang="tr-TR" b="1" dirty="0" smtClean="0"/>
              <a:t>-İstemsiz ötenazi ise</a:t>
            </a:r>
            <a:r>
              <a:rPr lang="tr-TR" dirty="0" smtClean="0"/>
              <a:t>; kişinin ne sarih ne de varsayılan rızasına dayanılmaksızın hatta onun rızası hilafına ölümcül hasta veya sakat oluşu nedeniyle gerçekleştirilen ötenazi türüdür. </a:t>
            </a:r>
            <a:endParaRPr lang="tr-TR" dirty="0"/>
          </a:p>
        </p:txBody>
      </p:sp>
    </p:spTree>
    <p:extLst>
      <p:ext uri="{BB962C8B-B14F-4D97-AF65-F5344CB8AC3E}">
        <p14:creationId xmlns:p14="http://schemas.microsoft.com/office/powerpoint/2010/main" val="2260752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4851" y="215581"/>
            <a:ext cx="10058400" cy="1450757"/>
          </a:xfrm>
        </p:spPr>
        <p:txBody>
          <a:bodyPr/>
          <a:lstStyle/>
          <a:p>
            <a:r>
              <a:rPr lang="tr-TR" b="1" dirty="0" smtClean="0"/>
              <a:t>Genel olarak ötenazi koşulları;</a:t>
            </a:r>
            <a:endParaRPr lang="tr-TR" b="1" dirty="0"/>
          </a:p>
        </p:txBody>
      </p:sp>
      <p:sp>
        <p:nvSpPr>
          <p:cNvPr id="3" name="İçerik Yer Tutucusu 2"/>
          <p:cNvSpPr>
            <a:spLocks noGrp="1"/>
          </p:cNvSpPr>
          <p:nvPr>
            <p:ph idx="1"/>
          </p:nvPr>
        </p:nvSpPr>
        <p:spPr/>
        <p:txBody>
          <a:bodyPr/>
          <a:lstStyle/>
          <a:p>
            <a:r>
              <a:rPr lang="tr-TR" dirty="0" smtClean="0"/>
              <a:t>- Ötenaziden bahsedilmek için öncelikle bir hasta olması gerekir. </a:t>
            </a:r>
          </a:p>
          <a:p>
            <a:r>
              <a:rPr lang="tr-TR" dirty="0" smtClean="0"/>
              <a:t>- Mevcut hastalık tedavi edilemez olmalıdır. </a:t>
            </a:r>
          </a:p>
          <a:p>
            <a:r>
              <a:rPr lang="tr-TR" dirty="0" smtClean="0"/>
              <a:t>- Söz konusu hastalık dayanılmaz bir ıstırap vermelidir. Acıların devamlı olması şart olmayıp kuvvetli olmaları yeterlidir. </a:t>
            </a:r>
          </a:p>
          <a:p>
            <a:r>
              <a:rPr lang="tr-TR" dirty="0" smtClean="0"/>
              <a:t>- Hastanın uygulanacak ötenaziye onay vermesi gerekir. Bu onay sarih veya zımni olabilir. </a:t>
            </a:r>
          </a:p>
          <a:p>
            <a:r>
              <a:rPr lang="tr-TR" dirty="0" smtClean="0"/>
              <a:t>- Öldürme ötenazi; tıp, felsefe, hukuk ve din alanında birçok bilim adamı tarafından tartışılmaktadır. Türkiye’de ötenazi tartışılmakla beraber yeterli düzeyde olmamış ve kapsamlı bir şekilde yasal düzenlemelere gidilememiştir.</a:t>
            </a:r>
          </a:p>
          <a:p>
            <a:r>
              <a:rPr lang="tr-TR" dirty="0" smtClean="0"/>
              <a:t>- Ahlaki yönden, dayanılmaz acılar çeken bir hastanın yaşamına son vermek yanlış görülmeyebilir ise de ötenaziye izin verilmesi durumunda ortaya çıkacak sonuçlardan dolayı ötenaziyi hukuka aykırı kabul etmek gerekir. </a:t>
            </a:r>
            <a:endParaRPr lang="tr-TR" dirty="0"/>
          </a:p>
        </p:txBody>
      </p:sp>
    </p:spTree>
    <p:extLst>
      <p:ext uri="{BB962C8B-B14F-4D97-AF65-F5344CB8AC3E}">
        <p14:creationId xmlns:p14="http://schemas.microsoft.com/office/powerpoint/2010/main" val="4269515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163773"/>
            <a:ext cx="10058400" cy="1450757"/>
          </a:xfrm>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a:t>Duyan, V., Yolcuoğlu, İ.G., Artan, T. (2017). Dünü, Bugünü, Yarınıyla İnsanı Anlamak (İnsan Davranışının Kökenleri ve Sosyal Çevrenin Etkileri). </a:t>
            </a:r>
            <a:r>
              <a:rPr lang="tr-TR"/>
              <a:t>Nar Yayınevi, İstanbul</a:t>
            </a:r>
          </a:p>
          <a:p>
            <a:endParaRPr lang="tr-TR"/>
          </a:p>
        </p:txBody>
      </p:sp>
    </p:spTree>
    <p:extLst>
      <p:ext uri="{BB962C8B-B14F-4D97-AF65-F5344CB8AC3E}">
        <p14:creationId xmlns:p14="http://schemas.microsoft.com/office/powerpoint/2010/main" val="2679382096"/>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63</TotalTime>
  <Words>674</Words>
  <Application>Microsoft Office PowerPoint</Application>
  <PresentationFormat>Geniş ekran</PresentationFormat>
  <Paragraphs>23</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Calibri</vt:lpstr>
      <vt:lpstr>Calibri Light</vt:lpstr>
      <vt:lpstr>Geçmişe bakış</vt:lpstr>
      <vt:lpstr>YAŞLILIK, ÖLÜM VE ÖTENAZİ</vt:lpstr>
      <vt:lpstr>PowerPoint Sunusu</vt:lpstr>
      <vt:lpstr>PowerPoint Sunusu</vt:lpstr>
      <vt:lpstr>Ötenazinin bazı farklı tipleri vardır;</vt:lpstr>
      <vt:lpstr>PowerPoint Sunusu</vt:lpstr>
      <vt:lpstr>PowerPoint Sunusu</vt:lpstr>
      <vt:lpstr>PowerPoint Sunusu</vt:lpstr>
      <vt:lpstr>Genel olarak ötenazi koşulları;</vt:lpstr>
      <vt:lpstr>Kaynakça</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YAŞLILIK, ÖLÜM VE ÖTENAZİ</dc:title>
  <dc:creator>zehra altınsoy</dc:creator>
  <cp:lastModifiedBy>Cenk</cp:lastModifiedBy>
  <cp:revision>9</cp:revision>
  <dcterms:created xsi:type="dcterms:W3CDTF">2017-04-13T11:40:18Z</dcterms:created>
  <dcterms:modified xsi:type="dcterms:W3CDTF">2020-04-30T09:49:17Z</dcterms:modified>
</cp:coreProperties>
</file>