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8"/>
  </p:notesMasterIdLst>
  <p:sldIdLst>
    <p:sldId id="425" r:id="rId2"/>
    <p:sldId id="269" r:id="rId3"/>
    <p:sldId id="316" r:id="rId4"/>
    <p:sldId id="319" r:id="rId5"/>
    <p:sldId id="317" r:id="rId6"/>
    <p:sldId id="318" r:id="rId7"/>
    <p:sldId id="320" r:id="rId8"/>
    <p:sldId id="288" r:id="rId9"/>
    <p:sldId id="329" r:id="rId10"/>
    <p:sldId id="331" r:id="rId11"/>
    <p:sldId id="332" r:id="rId12"/>
    <p:sldId id="333" r:id="rId13"/>
    <p:sldId id="334" r:id="rId14"/>
    <p:sldId id="365" r:id="rId15"/>
    <p:sldId id="391" r:id="rId16"/>
    <p:sldId id="390" r:id="rId17"/>
    <p:sldId id="393" r:id="rId18"/>
    <p:sldId id="396" r:id="rId19"/>
    <p:sldId id="325" r:id="rId20"/>
    <p:sldId id="401" r:id="rId21"/>
    <p:sldId id="402" r:id="rId22"/>
    <p:sldId id="406" r:id="rId23"/>
    <p:sldId id="413" r:id="rId24"/>
    <p:sldId id="414" r:id="rId25"/>
    <p:sldId id="424" r:id="rId26"/>
    <p:sldId id="297" r:id="rId2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Orta Stil 3 - 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Orta Stil 1 - Vurgu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Açık Stil 1 - Vurgu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21" autoAdjust="0"/>
    <p:restoredTop sz="90182" autoAdjust="0"/>
  </p:normalViewPr>
  <p:slideViewPr>
    <p:cSldViewPr snapToGrid="0">
      <p:cViewPr>
        <p:scale>
          <a:sx n="32" d="100"/>
          <a:sy n="32" d="100"/>
        </p:scale>
        <p:origin x="-816" y="-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E1E97-9A39-4FEF-9B3E-A446AD9535F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EEDE5-3647-47FF-A151-A0CB11F9AC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331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EEDE5-3647-47FF-A151-A0CB11F9AC21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803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59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7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5464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032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51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0773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069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76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417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879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560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2F21D-44C2-47BB-9777-0CB4FB874025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F8EC0-7604-4446-8058-60B258EFE7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504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Parenteral</a:t>
            </a:r>
            <a:r>
              <a:rPr lang="tr-TR" smtClean="0"/>
              <a:t> Beslenme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050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5299" y="1525588"/>
            <a:ext cx="5519738" cy="435133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rgbClr val="C00000"/>
                </a:solidFill>
              </a:rPr>
              <a:t>Ürünlerin tek torbadan uygulanmasının nedeni:</a:t>
            </a:r>
          </a:p>
          <a:p>
            <a:r>
              <a:rPr lang="tr-TR" dirty="0" smtClean="0">
                <a:sym typeface="Wingdings 2" panose="05020102010507070707" pitchFamily="18" charset="2"/>
              </a:rPr>
              <a:t>Azalmış komplikasyon </a:t>
            </a:r>
          </a:p>
          <a:p>
            <a:pPr marL="0" indent="0">
              <a:buNone/>
            </a:pPr>
            <a:r>
              <a:rPr lang="tr-TR" dirty="0" smtClean="0">
                <a:sym typeface="Wingdings 2" panose="05020102010507070707" pitchFamily="18" charset="2"/>
              </a:rPr>
              <a:t>enfeksiyon </a:t>
            </a:r>
          </a:p>
          <a:p>
            <a:pPr marL="0" indent="0">
              <a:buNone/>
            </a:pPr>
            <a:r>
              <a:rPr lang="tr-TR" dirty="0">
                <a:sym typeface="Wingdings 2" panose="05020102010507070707" pitchFamily="18" charset="2"/>
              </a:rPr>
              <a:t> </a:t>
            </a:r>
            <a:r>
              <a:rPr lang="tr-TR" dirty="0" smtClean="0">
                <a:sym typeface="Wingdings 2" panose="05020102010507070707" pitchFamily="18" charset="2"/>
              </a:rPr>
              <a:t>metabolik komplikasyonlar</a:t>
            </a:r>
          </a:p>
          <a:p>
            <a:r>
              <a:rPr lang="tr-TR" dirty="0" smtClean="0">
                <a:sym typeface="Wingdings 2" panose="05020102010507070707" pitchFamily="18" charset="2"/>
              </a:rPr>
              <a:t>Besinlerin daha iyi kullanımı</a:t>
            </a:r>
          </a:p>
          <a:p>
            <a:r>
              <a:rPr lang="tr-TR" dirty="0" smtClean="0">
                <a:sym typeface="Wingdings 2" panose="05020102010507070707" pitchFamily="18" charset="2"/>
              </a:rPr>
              <a:t>Daha ekonomik</a:t>
            </a:r>
          </a:p>
          <a:p>
            <a:r>
              <a:rPr lang="tr-TR" dirty="0" smtClean="0">
                <a:sym typeface="Wingdings 2" panose="05020102010507070707" pitchFamily="18" charset="2"/>
              </a:rPr>
              <a:t>Uygulaması kolay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6615113" y="2800350"/>
            <a:ext cx="5138739" cy="30765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 smtClean="0">
                <a:solidFill>
                  <a:srgbClr val="C00000"/>
                </a:solidFill>
              </a:rPr>
              <a:t>PN torbası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>
                <a:sym typeface="Wingdings 2" panose="05020102010507070707" pitchFamily="18" charset="2"/>
              </a:rPr>
              <a:t> </a:t>
            </a:r>
            <a:r>
              <a:rPr lang="tr-TR" dirty="0" smtClean="0"/>
              <a:t>Direkt gün ışığından korunmalı!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Işık, ısı değişiklikleri bazı vitamin ve iz elementlerin etkisini bozar</a:t>
            </a:r>
            <a:endParaRPr lang="tr-TR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5299" y="200025"/>
            <a:ext cx="10515600" cy="1325563"/>
          </a:xfrm>
        </p:spPr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Parenteral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Nütrisyonun</a:t>
            </a:r>
            <a:r>
              <a:rPr lang="tr-TR" b="1" dirty="0" smtClean="0">
                <a:solidFill>
                  <a:srgbClr val="FF0000"/>
                </a:solidFill>
              </a:rPr>
              <a:t> Uygulanması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Yoğun bakım hastalarında PN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gün içerisinde normal beslenmesi mümkün olmayan hastalarda EN </a:t>
            </a:r>
            <a:r>
              <a:rPr lang="tr-TR" dirty="0" err="1" smtClean="0"/>
              <a:t>kontraendike</a:t>
            </a:r>
            <a:r>
              <a:rPr lang="tr-TR" dirty="0" smtClean="0"/>
              <a:t> veya hasta </a:t>
            </a:r>
            <a:r>
              <a:rPr lang="tr-TR" dirty="0" err="1" smtClean="0"/>
              <a:t>tolere</a:t>
            </a:r>
            <a:r>
              <a:rPr lang="tr-TR" dirty="0" smtClean="0"/>
              <a:t> edemiyor ise PN verilmelidir.</a:t>
            </a:r>
          </a:p>
          <a:p>
            <a:endParaRPr lang="tr-TR" dirty="0"/>
          </a:p>
          <a:p>
            <a:r>
              <a:rPr lang="tr-TR" dirty="0" smtClean="0"/>
              <a:t>Enerji: 25 </a:t>
            </a:r>
            <a:r>
              <a:rPr lang="tr-TR" dirty="0" err="1" smtClean="0"/>
              <a:t>kkal</a:t>
            </a:r>
            <a:r>
              <a:rPr lang="tr-TR" dirty="0" smtClean="0"/>
              <a:t>/kg/gün</a:t>
            </a:r>
          </a:p>
          <a:p>
            <a:r>
              <a:rPr lang="tr-TR" dirty="0" smtClean="0"/>
              <a:t>Protein 1.3-1.5 g/kg/gün </a:t>
            </a:r>
          </a:p>
          <a:p>
            <a:r>
              <a:rPr lang="tr-TR" dirty="0" err="1" smtClean="0"/>
              <a:t>Glutamin</a:t>
            </a:r>
            <a:r>
              <a:rPr lang="tr-TR" dirty="0" smtClean="0"/>
              <a:t> 0.3-0,6 g/kg/gün</a:t>
            </a:r>
          </a:p>
          <a:p>
            <a:r>
              <a:rPr lang="tr-TR" dirty="0" smtClean="0"/>
              <a:t>Yağ: hastanın durumuna göre LCT/MCT, zeytin yağı, balık yağı kullanımı</a:t>
            </a:r>
          </a:p>
          <a:p>
            <a:r>
              <a:rPr lang="tr-TR" dirty="0" err="1" smtClean="0"/>
              <a:t>Mikrobesin</a:t>
            </a:r>
            <a:r>
              <a:rPr lang="tr-TR" dirty="0" smtClean="0"/>
              <a:t> ögeleri: </a:t>
            </a:r>
            <a:r>
              <a:rPr lang="tr-TR" dirty="0" err="1" smtClean="0"/>
              <a:t>multivitamin</a:t>
            </a:r>
            <a:r>
              <a:rPr lang="tr-TR" dirty="0" smtClean="0"/>
              <a:t> ve eser element içermeli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8758239" y="6311900"/>
            <a:ext cx="3314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ESPEN, 2009 kılavuzu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383356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Cerrahi hastalarında PN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>
                <a:sym typeface="Wingdings 2" panose="05020102010507070707" pitchFamily="18" charset="2"/>
              </a:rPr>
              <a:t></a:t>
            </a:r>
            <a:r>
              <a:rPr lang="tr-TR" dirty="0" smtClean="0"/>
              <a:t>Ağır </a:t>
            </a:r>
            <a:r>
              <a:rPr lang="tr-TR" dirty="0" err="1" smtClean="0"/>
              <a:t>malnütrisyonlu</a:t>
            </a:r>
            <a:r>
              <a:rPr lang="tr-TR" dirty="0" smtClean="0"/>
              <a:t> ve oral/EN ile beslenemeyen hastalarda PN </a:t>
            </a:r>
            <a:r>
              <a:rPr lang="tr-TR" dirty="0" err="1" smtClean="0"/>
              <a:t>endikedir</a:t>
            </a:r>
            <a:r>
              <a:rPr lang="tr-TR" dirty="0" smtClean="0"/>
              <a:t>.</a:t>
            </a:r>
          </a:p>
          <a:p>
            <a:pPr marL="0" indent="0" algn="ctr">
              <a:buNone/>
            </a:pPr>
            <a:r>
              <a:rPr lang="tr-TR" dirty="0">
                <a:sym typeface="Wingdings 2" panose="05020102010507070707" pitchFamily="18" charset="2"/>
              </a:rPr>
              <a:t> </a:t>
            </a:r>
            <a:r>
              <a:rPr lang="tr-TR" dirty="0" err="1" smtClean="0"/>
              <a:t>Postop</a:t>
            </a:r>
            <a:r>
              <a:rPr lang="tr-TR" dirty="0" smtClean="0"/>
              <a:t> 7 gün oral/EN alamayacaksa PN </a:t>
            </a:r>
            <a:r>
              <a:rPr lang="tr-TR" dirty="0" err="1" smtClean="0"/>
              <a:t>endikedir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Enerji: 25-30 </a:t>
            </a:r>
            <a:r>
              <a:rPr lang="tr-TR" dirty="0" err="1" smtClean="0"/>
              <a:t>kkal</a:t>
            </a:r>
            <a:r>
              <a:rPr lang="tr-TR" dirty="0" smtClean="0"/>
              <a:t>/kg/gün</a:t>
            </a:r>
          </a:p>
          <a:p>
            <a:r>
              <a:rPr lang="tr-TR" dirty="0" smtClean="0"/>
              <a:t>Protein 1,5 </a:t>
            </a:r>
            <a:r>
              <a:rPr lang="tr-TR" dirty="0" err="1" smtClean="0"/>
              <a:t>kkal</a:t>
            </a:r>
            <a:r>
              <a:rPr lang="tr-TR" dirty="0" smtClean="0"/>
              <a:t>/kg/gün (ideal </a:t>
            </a:r>
            <a:r>
              <a:rPr lang="tr-TR" dirty="0" err="1" smtClean="0"/>
              <a:t>va</a:t>
            </a:r>
            <a:r>
              <a:rPr lang="tr-TR" dirty="0" smtClean="0"/>
              <a:t>)</a:t>
            </a:r>
          </a:p>
          <a:p>
            <a:r>
              <a:rPr lang="tr-TR" dirty="0" smtClean="0"/>
              <a:t>Yağ : </a:t>
            </a:r>
            <a:r>
              <a:rPr lang="tr-TR" dirty="0"/>
              <a:t>hastanın durumuna göre LCT/MCT, zeytin yağı, balık yağı kullanımı</a:t>
            </a:r>
          </a:p>
          <a:p>
            <a:r>
              <a:rPr lang="tr-TR" dirty="0" err="1" smtClean="0"/>
              <a:t>Mikrobesinler</a:t>
            </a:r>
            <a:r>
              <a:rPr lang="tr-TR" dirty="0" smtClean="0"/>
              <a:t>: 5 gün içinde oral alacaksa gerekli olmayabilir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8758239" y="6311900"/>
            <a:ext cx="3314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ESPEN, 2009 kılavuzu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314395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Onkoloji hastalarında PN (cerrahi dışı)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GİS işlevi gören hastalarda uygulanmamalı!!!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Amaç: </a:t>
            </a:r>
            <a:r>
              <a:rPr lang="tr-TR" dirty="0" err="1" smtClean="0"/>
              <a:t>malnütrisyonu</a:t>
            </a:r>
            <a:r>
              <a:rPr lang="tr-TR" dirty="0" smtClean="0"/>
              <a:t> önlemek</a:t>
            </a:r>
          </a:p>
          <a:p>
            <a:pPr marL="0" indent="0">
              <a:buNone/>
            </a:pPr>
            <a:r>
              <a:rPr lang="tr-TR" dirty="0" smtClean="0"/>
              <a:t>Yaşam kalitesini arttırmak</a:t>
            </a:r>
          </a:p>
          <a:p>
            <a:pPr marL="0" indent="0">
              <a:buNone/>
            </a:pPr>
            <a:r>
              <a:rPr lang="tr-TR" dirty="0" smtClean="0"/>
              <a:t>Kanser tedavisinin yan etkilerini kontrol altına almak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8758239" y="6311900"/>
            <a:ext cx="3314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ESPEN, 2009 kılavuzu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37904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9037"/>
            <a:ext cx="10515600" cy="1325563"/>
          </a:xfrm>
        </p:spPr>
        <p:txBody>
          <a:bodyPr/>
          <a:lstStyle/>
          <a:p>
            <a:r>
              <a:rPr lang="tr-TR" dirty="0" smtClean="0"/>
              <a:t>Her Hasta Beslenebilir mi?</a:t>
            </a:r>
            <a:endParaRPr lang="tr-TR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838200" y="1631404"/>
            <a:ext cx="10515600" cy="4351338"/>
          </a:xfrm>
        </p:spPr>
        <p:txBody>
          <a:bodyPr>
            <a:noAutofit/>
          </a:bodyPr>
          <a:lstStyle/>
          <a:p>
            <a:r>
              <a:rPr lang="tr-TR" sz="3200" dirty="0"/>
              <a:t>Hemodinami: Kalbin pompa mekanizmasının kanın hareketi ile ilişkisi olarak tanımlanır</a:t>
            </a:r>
            <a:r>
              <a:rPr lang="tr-TR" sz="3200" dirty="0" smtClean="0"/>
              <a:t>.</a:t>
            </a:r>
            <a:endParaRPr lang="tr-TR" sz="3200" dirty="0"/>
          </a:p>
          <a:p>
            <a:r>
              <a:rPr lang="tr-TR" sz="3200" dirty="0"/>
              <a:t>Kritik hastada yaşamsal önem!</a:t>
            </a:r>
          </a:p>
          <a:p>
            <a:pPr>
              <a:buNone/>
            </a:pPr>
            <a:endParaRPr lang="tr-TR" b="1" dirty="0" smtClean="0"/>
          </a:p>
          <a:p>
            <a:pPr lvl="1" algn="ctr">
              <a:buNone/>
            </a:pPr>
            <a:r>
              <a:rPr lang="tr-TR" sz="2800" b="1" dirty="0"/>
              <a:t>‘5 temel parametre’</a:t>
            </a:r>
          </a:p>
          <a:p>
            <a:pPr lvl="1" algn="ctr">
              <a:buNone/>
            </a:pPr>
            <a:r>
              <a:rPr lang="tr-TR" dirty="0" smtClean="0"/>
              <a:t>Vücut ısısı </a:t>
            </a:r>
            <a:r>
              <a:rPr lang="tr-TR" dirty="0"/>
              <a:t>(</a:t>
            </a:r>
            <a:r>
              <a:rPr lang="tr-TR" dirty="0" err="1"/>
              <a:t>hipotermi</a:t>
            </a:r>
            <a:r>
              <a:rPr lang="tr-TR" dirty="0"/>
              <a:t>)</a:t>
            </a:r>
          </a:p>
          <a:p>
            <a:pPr lvl="1" algn="ctr">
              <a:buNone/>
            </a:pPr>
            <a:r>
              <a:rPr lang="tr-TR" dirty="0"/>
              <a:t>Solunum sayısı </a:t>
            </a:r>
          </a:p>
          <a:p>
            <a:pPr lvl="1" algn="ctr">
              <a:buNone/>
            </a:pPr>
            <a:r>
              <a:rPr lang="tr-TR" dirty="0" err="1"/>
              <a:t>Metabolik</a:t>
            </a:r>
            <a:r>
              <a:rPr lang="tr-TR" dirty="0"/>
              <a:t> </a:t>
            </a:r>
            <a:r>
              <a:rPr lang="tr-TR" dirty="0" err="1"/>
              <a:t>asidoz</a:t>
            </a:r>
            <a:r>
              <a:rPr lang="tr-TR" dirty="0"/>
              <a:t> varlığı</a:t>
            </a:r>
          </a:p>
          <a:p>
            <a:pPr lvl="1" algn="ctr">
              <a:buNone/>
            </a:pPr>
            <a:r>
              <a:rPr lang="tr-TR" dirty="0" smtClean="0"/>
              <a:t>Kan basıncı </a:t>
            </a:r>
            <a:r>
              <a:rPr lang="tr-TR" dirty="0"/>
              <a:t>(</a:t>
            </a:r>
            <a:r>
              <a:rPr lang="tr-TR" dirty="0" smtClean="0"/>
              <a:t>hipotansiyon)</a:t>
            </a:r>
            <a:endParaRPr lang="tr-TR" dirty="0"/>
          </a:p>
          <a:p>
            <a:pPr lvl="1" algn="ctr">
              <a:buNone/>
            </a:pPr>
            <a:r>
              <a:rPr lang="tr-TR" dirty="0"/>
              <a:t>Kalp atım hızı</a:t>
            </a:r>
          </a:p>
        </p:txBody>
      </p:sp>
    </p:spTree>
    <p:extLst>
      <p:ext uri="{BB962C8B-B14F-4D97-AF65-F5344CB8AC3E}">
        <p14:creationId xmlns:p14="http://schemas.microsoft.com/office/powerpoint/2010/main" val="142686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1166" y="2209690"/>
            <a:ext cx="10515600" cy="1325563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PN TORBASININ HAZIRLANMASI?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45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017469" cy="1325563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HEPSİ BİR ARADA (ALL IN ONE –AIO) KARIŞIMLAR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 smtClean="0"/>
              <a:t>Yaygın olarak PN uygulamasında; ‘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’ (AIO) olarak adlandırılan dekstroz, amino asit, </a:t>
            </a:r>
            <a:r>
              <a:rPr lang="tr-TR" dirty="0" err="1" smtClean="0"/>
              <a:t>lipid</a:t>
            </a:r>
            <a:r>
              <a:rPr lang="tr-TR" dirty="0" smtClean="0"/>
              <a:t> karışımlarını kapsayacak şekilde tüm gerekli </a:t>
            </a:r>
            <a:r>
              <a:rPr lang="tr-TR" dirty="0" err="1" smtClean="0"/>
              <a:t>parenteral</a:t>
            </a:r>
            <a:r>
              <a:rPr lang="tr-TR" dirty="0" smtClean="0"/>
              <a:t> bileşenlerini içeren yöntem kullanılmaktadır. </a:t>
            </a: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6096000" y="3227860"/>
            <a:ext cx="0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Metin kutusu"/>
          <p:cNvSpPr txBox="1"/>
          <p:nvPr/>
        </p:nvSpPr>
        <p:spPr>
          <a:xfrm>
            <a:off x="2854545" y="4298901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/>
              <a:t>Compounder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2054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Yeni klasör\IMG-20150414-WA0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0690" y="129821"/>
            <a:ext cx="6411310" cy="3609468"/>
          </a:xfrm>
          <a:prstGeom prst="rect">
            <a:avLst/>
          </a:prstGeom>
          <a:noFill/>
        </p:spPr>
      </p:pic>
      <p:pic>
        <p:nvPicPr>
          <p:cNvPr id="4" name="Picture 2" descr="C:\Users\user\Desktop\Yeni klasör\IMG-20150326-WA0003.jpg"/>
          <p:cNvPicPr>
            <a:picLocks noChangeAspect="1" noChangeArrowheads="1"/>
          </p:cNvPicPr>
          <p:nvPr/>
        </p:nvPicPr>
        <p:blipFill>
          <a:blip r:embed="rId3" cstate="print"/>
          <a:srcRect l="21650" r="31888"/>
          <a:stretch>
            <a:fillRect/>
          </a:stretch>
        </p:blipFill>
        <p:spPr bwMode="auto">
          <a:xfrm>
            <a:off x="73573" y="625599"/>
            <a:ext cx="6211724" cy="62273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249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Compounder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dirty="0" smtClean="0"/>
              <a:t>		İlgili hastanın tüm </a:t>
            </a:r>
            <a:r>
              <a:rPr lang="tr-TR" dirty="0" err="1" smtClean="0"/>
              <a:t>nütrisyonel</a:t>
            </a:r>
            <a:r>
              <a:rPr lang="tr-TR" dirty="0" smtClean="0"/>
              <a:t> gereksinimlerini içeren </a:t>
            </a:r>
            <a:r>
              <a:rPr lang="tr-TR" dirty="0" err="1" smtClean="0"/>
              <a:t>parenteral</a:t>
            </a:r>
            <a:r>
              <a:rPr lang="tr-TR" dirty="0" smtClean="0"/>
              <a:t> </a:t>
            </a:r>
            <a:r>
              <a:rPr lang="tr-TR" dirty="0" err="1" smtClean="0"/>
              <a:t>nütrisyon</a:t>
            </a:r>
            <a:r>
              <a:rPr lang="tr-TR" dirty="0" smtClean="0"/>
              <a:t> torbasını aseptik koşullarda el değmeden hazırlamak mümkün</a:t>
            </a:r>
          </a:p>
        </p:txBody>
      </p:sp>
      <p:sp>
        <p:nvSpPr>
          <p:cNvPr id="4" name="3 Yay"/>
          <p:cNvSpPr/>
          <p:nvPr/>
        </p:nvSpPr>
        <p:spPr>
          <a:xfrm rot="5400000">
            <a:off x="5663952" y="404664"/>
            <a:ext cx="936104" cy="6120680"/>
          </a:xfrm>
          <a:prstGeom prst="arc">
            <a:avLst>
              <a:gd name="adj1" fmla="val 16200000"/>
              <a:gd name="adj2" fmla="val 5221532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2567608" y="4221089"/>
            <a:ext cx="7524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/>
              <a:t>En büyük avantajı her hastaya özgü gereksinimleri belirleyerek TNT uygulayabilmek</a:t>
            </a:r>
          </a:p>
        </p:txBody>
      </p:sp>
      <p:sp>
        <p:nvSpPr>
          <p:cNvPr id="7" name="6 Metin kutusu"/>
          <p:cNvSpPr txBox="1"/>
          <p:nvPr/>
        </p:nvSpPr>
        <p:spPr>
          <a:xfrm>
            <a:off x="2423592" y="5229201"/>
            <a:ext cx="7524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/>
              <a:t>Dezavantajlı tarafı ise sistemin kurulmasının pahalı olması</a:t>
            </a:r>
          </a:p>
        </p:txBody>
      </p:sp>
    </p:spTree>
    <p:extLst>
      <p:ext uri="{BB962C8B-B14F-4D97-AF65-F5344CB8AC3E}">
        <p14:creationId xmlns:p14="http://schemas.microsoft.com/office/powerpoint/2010/main" val="63333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52450" y="30216"/>
            <a:ext cx="10515600" cy="1325563"/>
          </a:xfrm>
        </p:spPr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Hazır Torbalar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2449" y="1151649"/>
            <a:ext cx="8686144" cy="4886544"/>
          </a:xfrm>
        </p:spPr>
        <p:txBody>
          <a:bodyPr>
            <a:noAutofit/>
          </a:bodyPr>
          <a:lstStyle/>
          <a:p>
            <a:r>
              <a:rPr lang="tr-TR" dirty="0"/>
              <a:t>Üç odalı torbalar üç ayrı bölmede tüm </a:t>
            </a:r>
            <a:r>
              <a:rPr lang="tr-TR" dirty="0" err="1"/>
              <a:t>makronütriyentleri</a:t>
            </a:r>
            <a:r>
              <a:rPr lang="tr-TR" dirty="0"/>
              <a:t> ve elektrolitleri içerirler. </a:t>
            </a:r>
            <a:r>
              <a:rPr lang="tr-TR" dirty="0" err="1"/>
              <a:t>İntravenöz</a:t>
            </a:r>
            <a:r>
              <a:rPr lang="tr-TR" dirty="0"/>
              <a:t> uygulamanın hemen öncesinde odaları ayıran bölme açılır ve </a:t>
            </a:r>
            <a:r>
              <a:rPr lang="tr-TR" dirty="0" err="1"/>
              <a:t>substratlar</a:t>
            </a:r>
            <a:r>
              <a:rPr lang="tr-TR" dirty="0"/>
              <a:t> karıştırılır. Elektrolit içeren ya da içermeyen üç odalı torbalar mevcuttur. 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/>
              <a:t>Vitamin ve eser elementler uygulama öncesinde torbaya enjekte edilir. </a:t>
            </a:r>
            <a:endParaRPr lang="tr-TR" dirty="0" smtClean="0"/>
          </a:p>
        </p:txBody>
      </p:sp>
      <p:pic>
        <p:nvPicPr>
          <p:cNvPr id="2050" name="Picture 2" descr="Ä°lgili resim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86" t="7551" r="8962" b="7284"/>
          <a:stretch/>
        </p:blipFill>
        <p:spPr bwMode="auto">
          <a:xfrm>
            <a:off x="9173211" y="1956380"/>
            <a:ext cx="3018789" cy="3277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14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err="1" smtClean="0">
                <a:solidFill>
                  <a:srgbClr val="FF0000"/>
                </a:solidFill>
              </a:rPr>
              <a:t>Parenteral</a:t>
            </a:r>
            <a:r>
              <a:rPr lang="tr-TR" sz="4800" b="1" dirty="0" smtClean="0">
                <a:solidFill>
                  <a:srgbClr val="FF0000"/>
                </a:solidFill>
              </a:rPr>
              <a:t> </a:t>
            </a:r>
            <a:r>
              <a:rPr lang="tr-TR" sz="4800" b="1" dirty="0" err="1" smtClean="0">
                <a:solidFill>
                  <a:srgbClr val="FF0000"/>
                </a:solidFill>
              </a:rPr>
              <a:t>nütrisyon</a:t>
            </a:r>
            <a:r>
              <a:rPr lang="tr-TR" sz="4800" b="1" dirty="0" smtClean="0">
                <a:solidFill>
                  <a:srgbClr val="FF0000"/>
                </a:solidFill>
              </a:rPr>
              <a:t> (PN)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64368"/>
            <a:ext cx="10515600" cy="4455432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tr-TR" sz="2600" dirty="0" err="1"/>
              <a:t>Parenteral</a:t>
            </a:r>
            <a:r>
              <a:rPr lang="tr-TR" sz="2600" dirty="0"/>
              <a:t> </a:t>
            </a:r>
            <a:r>
              <a:rPr lang="tr-TR" sz="2600" dirty="0" err="1"/>
              <a:t>nütrisyon</a:t>
            </a:r>
            <a:r>
              <a:rPr lang="tr-TR" sz="2600" dirty="0"/>
              <a:t> amino asit, </a:t>
            </a:r>
            <a:r>
              <a:rPr lang="tr-TR" sz="2600" dirty="0" err="1"/>
              <a:t>glukoz</a:t>
            </a:r>
            <a:r>
              <a:rPr lang="tr-TR" sz="2600" dirty="0"/>
              <a:t>, </a:t>
            </a:r>
            <a:r>
              <a:rPr lang="tr-TR" sz="2600" dirty="0" err="1"/>
              <a:t>lipid</a:t>
            </a:r>
            <a:r>
              <a:rPr lang="tr-TR" sz="2600" dirty="0"/>
              <a:t>, elektrolit, vitamin ve eser elementler gibi besin öğelerinin </a:t>
            </a:r>
            <a:r>
              <a:rPr lang="tr-TR" sz="2600" dirty="0" err="1"/>
              <a:t>intravenöz</a:t>
            </a:r>
            <a:r>
              <a:rPr lang="tr-TR" sz="2600" dirty="0"/>
              <a:t> yolla verildiği bir beslenme tedavisidir. </a:t>
            </a:r>
            <a:endParaRPr lang="tr-TR" sz="26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ym typeface="Wingdings 2" panose="05020102010507070707" pitchFamily="18" charset="2"/>
              </a:rPr>
              <a:t>		</a:t>
            </a:r>
            <a:r>
              <a:rPr lang="tr-TR" sz="2400" dirty="0"/>
              <a:t>Total </a:t>
            </a:r>
            <a:r>
              <a:rPr lang="tr-TR" sz="2400" dirty="0" err="1"/>
              <a:t>parenteral</a:t>
            </a:r>
            <a:r>
              <a:rPr lang="tr-TR" sz="2400" dirty="0"/>
              <a:t> </a:t>
            </a:r>
            <a:r>
              <a:rPr lang="tr-TR" sz="2400" dirty="0" err="1"/>
              <a:t>nütrisyon</a:t>
            </a:r>
            <a:r>
              <a:rPr lang="tr-TR" sz="2400" dirty="0"/>
              <a:t> (TPN)</a:t>
            </a:r>
            <a:endParaRPr lang="tr-TR" sz="3200" dirty="0">
              <a:sym typeface="Wingdings 2" panose="05020102010507070707" pitchFamily="18" charset="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>
                <a:sym typeface="Wingdings 2" panose="05020102010507070707" pitchFamily="18" charset="2"/>
              </a:rPr>
              <a:t>		</a:t>
            </a:r>
            <a:r>
              <a:rPr lang="tr-TR" sz="2400" dirty="0"/>
              <a:t> </a:t>
            </a:r>
            <a:r>
              <a:rPr lang="tr-TR" sz="2400" dirty="0" smtClean="0"/>
              <a:t>Tamamlayıcı/</a:t>
            </a:r>
            <a:r>
              <a:rPr lang="tr-TR" sz="2400" dirty="0" err="1" smtClean="0"/>
              <a:t>Parsiyel</a:t>
            </a:r>
            <a:r>
              <a:rPr lang="tr-TR" sz="2400" dirty="0" smtClean="0"/>
              <a:t> </a:t>
            </a:r>
            <a:r>
              <a:rPr lang="tr-TR" sz="2400" dirty="0" err="1"/>
              <a:t>parenteral</a:t>
            </a:r>
            <a:r>
              <a:rPr lang="tr-TR" sz="2400" dirty="0"/>
              <a:t> </a:t>
            </a:r>
            <a:r>
              <a:rPr lang="tr-TR" sz="2400" dirty="0" err="1"/>
              <a:t>nutrition</a:t>
            </a:r>
            <a:r>
              <a:rPr lang="tr-TR" sz="2400" dirty="0"/>
              <a:t> </a:t>
            </a:r>
            <a:endParaRPr lang="tr-TR" sz="3200" dirty="0"/>
          </a:p>
          <a:p>
            <a:pPr>
              <a:lnSpc>
                <a:spcPct val="100000"/>
              </a:lnSpc>
            </a:pPr>
            <a:endParaRPr lang="tr-TR" sz="2600" dirty="0"/>
          </a:p>
          <a:p>
            <a:pPr>
              <a:lnSpc>
                <a:spcPct val="100000"/>
              </a:lnSpc>
            </a:pPr>
            <a:r>
              <a:rPr lang="tr-TR" sz="2600" dirty="0" err="1" smtClean="0"/>
              <a:t>Parenteral</a:t>
            </a:r>
            <a:r>
              <a:rPr lang="tr-TR" sz="2600" dirty="0" smtClean="0"/>
              <a:t> </a:t>
            </a:r>
            <a:r>
              <a:rPr lang="tr-TR" sz="2600" dirty="0" err="1"/>
              <a:t>nütrisyon</a:t>
            </a:r>
            <a:r>
              <a:rPr lang="tr-TR" sz="2600" dirty="0"/>
              <a:t> santral </a:t>
            </a:r>
            <a:r>
              <a:rPr lang="tr-TR" sz="2600" dirty="0" err="1"/>
              <a:t>venöz</a:t>
            </a:r>
            <a:r>
              <a:rPr lang="tr-TR" sz="2600" dirty="0"/>
              <a:t> yoldan ya da </a:t>
            </a:r>
            <a:r>
              <a:rPr lang="tr-TR" sz="2600" dirty="0" err="1"/>
              <a:t>periferik</a:t>
            </a:r>
            <a:r>
              <a:rPr lang="tr-TR" sz="2600" dirty="0"/>
              <a:t> </a:t>
            </a:r>
            <a:r>
              <a:rPr lang="tr-TR" sz="2600" dirty="0" err="1"/>
              <a:t>intravenöz</a:t>
            </a:r>
            <a:r>
              <a:rPr lang="tr-TR" sz="2600" dirty="0"/>
              <a:t> bir yol aracılığıyla </a:t>
            </a:r>
            <a:r>
              <a:rPr lang="tr-TR" sz="2600" dirty="0" err="1"/>
              <a:t>periferden</a:t>
            </a:r>
            <a:r>
              <a:rPr lang="tr-TR" sz="2600" dirty="0"/>
              <a:t> verilebilir. </a:t>
            </a:r>
            <a:endParaRPr lang="tr-TR" sz="26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tr-TR" sz="2600" dirty="0"/>
              <a:t>	</a:t>
            </a:r>
            <a:r>
              <a:rPr lang="tr-TR" sz="2600" dirty="0" smtClean="0"/>
              <a:t>	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96329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tr-TR" b="1" dirty="0" err="1" smtClean="0"/>
              <a:t>Refeeding</a:t>
            </a:r>
            <a:r>
              <a:rPr lang="tr-TR" b="1" dirty="0" smtClean="0"/>
              <a:t> Sendromu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err="1" smtClean="0"/>
              <a:t>Refeeding</a:t>
            </a:r>
            <a:r>
              <a:rPr lang="tr-TR" sz="2400" dirty="0" smtClean="0"/>
              <a:t> </a:t>
            </a:r>
            <a:r>
              <a:rPr lang="tr-TR" sz="2400" dirty="0"/>
              <a:t>sendromu uzun süre açlıktan sonra tekrar beslenmeye geçişle birlikte görülen bir dizi </a:t>
            </a:r>
            <a:r>
              <a:rPr lang="tr-TR" sz="2400" dirty="0" err="1"/>
              <a:t>metabolik</a:t>
            </a:r>
            <a:r>
              <a:rPr lang="tr-TR" sz="2400" dirty="0"/>
              <a:t> ve biyokimyasal değişikliklerin görülmesi durumdur.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err="1" smtClean="0"/>
              <a:t>Refeeding</a:t>
            </a:r>
            <a:r>
              <a:rPr lang="tr-TR" sz="2400" dirty="0" smtClean="0"/>
              <a:t> </a:t>
            </a:r>
            <a:r>
              <a:rPr lang="tr-TR" sz="2400" dirty="0"/>
              <a:t>sendromu sonucunda görülen olumsuz </a:t>
            </a:r>
            <a:r>
              <a:rPr lang="tr-TR" sz="2400" dirty="0" err="1"/>
              <a:t>metabolik</a:t>
            </a:r>
            <a:r>
              <a:rPr lang="tr-TR" sz="2400" dirty="0"/>
              <a:t> yanıtlar vücutta hafif, orta veya şiddetli zararlara yol açabilir.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Fizyolojisi </a:t>
            </a:r>
            <a:r>
              <a:rPr lang="tr-TR" sz="2400" dirty="0"/>
              <a:t>ve </a:t>
            </a:r>
            <a:r>
              <a:rPr lang="tr-TR" sz="2400" dirty="0" err="1"/>
              <a:t>patofizyolojisi</a:t>
            </a:r>
            <a:r>
              <a:rPr lang="tr-TR" sz="2400" dirty="0"/>
              <a:t> iyi bilinmesine rağmen klinik bulguları ve  tedavisi çok net değildir.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4330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5573" y="624110"/>
            <a:ext cx="10669040" cy="8569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b="1" dirty="0" err="1" smtClean="0"/>
              <a:t>Refeeding</a:t>
            </a:r>
            <a:r>
              <a:rPr lang="tr-TR" b="1" dirty="0" smtClean="0"/>
              <a:t> Sendromunun Fizyolojisi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5572" y="1635617"/>
            <a:ext cx="10669040" cy="4275605"/>
          </a:xfrm>
        </p:spPr>
        <p:txBody>
          <a:bodyPr>
            <a:noAutofit/>
          </a:bodyPr>
          <a:lstStyle/>
          <a:p>
            <a:r>
              <a:rPr lang="tr-TR" sz="2400" dirty="0"/>
              <a:t>Yiyeceklerden sağlanan karbonhidrat ile enerji gereksiniminin çoğu karşılanır. Karbonhidratların başlıca sindirim ürünü olan glikoz sodyumla birlikte </a:t>
            </a:r>
            <a:r>
              <a:rPr lang="tr-TR" sz="2400" dirty="0" err="1"/>
              <a:t>intestinalden</a:t>
            </a:r>
            <a:r>
              <a:rPr lang="tr-TR" sz="2400" dirty="0"/>
              <a:t> aktif transport ile emilir.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Glikozun </a:t>
            </a:r>
            <a:r>
              <a:rPr lang="tr-TR" sz="2400" dirty="0"/>
              <a:t>kolaylaştırılmış difüzyon ile portal dolaşıma girmesi kan şekeri düzeyinin yükselmesini sağlar. Bu durum pankreasın β hücrelerinden insülin salınımını uyarır.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İnsülin </a:t>
            </a:r>
            <a:r>
              <a:rPr lang="tr-TR" sz="2400" dirty="0"/>
              <a:t>hücrelere glikoz alımını, depolanmasını (</a:t>
            </a:r>
            <a:r>
              <a:rPr lang="tr-TR" sz="2400" dirty="0" err="1"/>
              <a:t>glikojenezis</a:t>
            </a:r>
            <a:r>
              <a:rPr lang="tr-TR" sz="2400" dirty="0"/>
              <a:t>) ve potasyum girişini sağlarken, yağ yıkımını (</a:t>
            </a:r>
            <a:r>
              <a:rPr lang="tr-TR" sz="2400" dirty="0" err="1"/>
              <a:t>lipoliz</a:t>
            </a:r>
            <a:r>
              <a:rPr lang="tr-TR" sz="2400" dirty="0"/>
              <a:t>) engeller. Glikojen depoları dolduğunda </a:t>
            </a:r>
            <a:r>
              <a:rPr lang="tr-TR" sz="2400" dirty="0" err="1"/>
              <a:t>lipogenez</a:t>
            </a:r>
            <a:r>
              <a:rPr lang="tr-TR" sz="2400" dirty="0"/>
              <a:t> ile glikoz yağa dönüşür ve </a:t>
            </a:r>
            <a:r>
              <a:rPr lang="tr-TR" sz="2400" dirty="0" err="1"/>
              <a:t>adipoz</a:t>
            </a:r>
            <a:r>
              <a:rPr lang="tr-TR" sz="2400" dirty="0"/>
              <a:t> dokuda </a:t>
            </a:r>
            <a:r>
              <a:rPr lang="tr-TR" sz="2400" dirty="0" err="1"/>
              <a:t>trigliserit</a:t>
            </a:r>
            <a:r>
              <a:rPr lang="tr-TR" sz="2400" dirty="0"/>
              <a:t> olarak depolanır.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Kan </a:t>
            </a:r>
            <a:r>
              <a:rPr lang="tr-TR" sz="2400" dirty="0"/>
              <a:t>glikoz seviyesinin azalması ile birlikte insülin </a:t>
            </a:r>
            <a:r>
              <a:rPr lang="tr-TR" sz="2400" dirty="0" err="1"/>
              <a:t>sekresyonunda</a:t>
            </a:r>
            <a:r>
              <a:rPr lang="tr-TR" sz="2400" dirty="0"/>
              <a:t> da azalma görülür.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041527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8265" y="408133"/>
            <a:ext cx="5958647" cy="97072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b="1" dirty="0" smtClean="0"/>
              <a:t>Risk Altındaki Gruplar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5005" y="1724698"/>
            <a:ext cx="5703450" cy="4357352"/>
          </a:xfrm>
        </p:spPr>
        <p:txBody>
          <a:bodyPr>
            <a:noAutofit/>
          </a:bodyPr>
          <a:lstStyle/>
          <a:p>
            <a:r>
              <a:rPr lang="tr-TR" dirty="0" err="1"/>
              <a:t>Anoreksiya</a:t>
            </a:r>
            <a:r>
              <a:rPr lang="tr-TR" dirty="0"/>
              <a:t> </a:t>
            </a:r>
            <a:r>
              <a:rPr lang="tr-TR" dirty="0" smtClean="0"/>
              <a:t>nevroza</a:t>
            </a:r>
          </a:p>
          <a:p>
            <a:r>
              <a:rPr lang="tr-TR" dirty="0" err="1" smtClean="0"/>
              <a:t>Malabsorbsiyonlar</a:t>
            </a:r>
            <a:endParaRPr lang="tr-TR" dirty="0" smtClean="0"/>
          </a:p>
          <a:p>
            <a:r>
              <a:rPr lang="tr-TR" dirty="0" smtClean="0"/>
              <a:t>Kanser</a:t>
            </a:r>
          </a:p>
          <a:p>
            <a:r>
              <a:rPr lang="tr-TR" dirty="0" smtClean="0"/>
              <a:t>Kronik </a:t>
            </a:r>
            <a:r>
              <a:rPr lang="tr-TR" dirty="0"/>
              <a:t>kontrolsüz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 smtClean="0"/>
              <a:t>mellitus</a:t>
            </a:r>
            <a:endParaRPr lang="tr-TR" dirty="0" smtClean="0"/>
          </a:p>
          <a:p>
            <a:r>
              <a:rPr lang="tr-TR" dirty="0" smtClean="0"/>
              <a:t>Alkolizm</a:t>
            </a:r>
          </a:p>
          <a:p>
            <a:r>
              <a:rPr lang="tr-TR" dirty="0" smtClean="0"/>
              <a:t>Cerrahi sonrası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11" name="Dikdörtgen 10"/>
          <p:cNvSpPr/>
          <p:nvPr/>
        </p:nvSpPr>
        <p:spPr>
          <a:xfrm>
            <a:off x="6684580" y="3725844"/>
            <a:ext cx="5155934" cy="19389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400" b="1" u="sng" dirty="0" smtClean="0"/>
              <a:t>Görülme oranı; </a:t>
            </a:r>
          </a:p>
          <a:p>
            <a:r>
              <a:rPr lang="tr-TR" sz="2400" dirty="0" smtClean="0"/>
              <a:t>Yetersiz </a:t>
            </a:r>
            <a:r>
              <a:rPr lang="tr-TR" sz="2400" dirty="0"/>
              <a:t>beslenmiş hastalarda </a:t>
            </a:r>
            <a:r>
              <a:rPr lang="tr-TR" sz="2400" dirty="0" smtClean="0"/>
              <a:t>   % </a:t>
            </a:r>
            <a:r>
              <a:rPr lang="tr-TR" sz="2400" dirty="0"/>
              <a:t>48 </a:t>
            </a:r>
          </a:p>
          <a:p>
            <a:r>
              <a:rPr lang="tr-TR" sz="2400" dirty="0"/>
              <a:t>Yoğun bakım hastalarının       </a:t>
            </a:r>
            <a:r>
              <a:rPr lang="tr-TR" sz="2400" dirty="0" smtClean="0"/>
              <a:t>    </a:t>
            </a:r>
            <a:r>
              <a:rPr lang="tr-TR" sz="2400" dirty="0"/>
              <a:t>%34</a:t>
            </a:r>
          </a:p>
          <a:p>
            <a:r>
              <a:rPr lang="tr-TR" sz="2400" dirty="0" err="1"/>
              <a:t>Malnütrisyonlu</a:t>
            </a:r>
            <a:r>
              <a:rPr lang="tr-TR" sz="2400" dirty="0"/>
              <a:t> hastaların     </a:t>
            </a:r>
            <a:r>
              <a:rPr lang="tr-TR" sz="2400" dirty="0" smtClean="0"/>
              <a:t>     </a:t>
            </a:r>
            <a:r>
              <a:rPr lang="tr-TR" sz="2400" dirty="0"/>
              <a:t>%9,5</a:t>
            </a:r>
          </a:p>
          <a:p>
            <a:r>
              <a:rPr lang="tr-TR" sz="2400" dirty="0"/>
              <a:t>Kanser hastalarının              </a:t>
            </a:r>
            <a:r>
              <a:rPr lang="tr-TR" sz="2400" dirty="0" smtClean="0"/>
              <a:t>        </a:t>
            </a:r>
            <a:r>
              <a:rPr lang="tr-TR" sz="2400" dirty="0"/>
              <a:t>%25</a:t>
            </a:r>
          </a:p>
        </p:txBody>
      </p:sp>
    </p:spTree>
    <p:extLst>
      <p:ext uri="{BB962C8B-B14F-4D97-AF65-F5344CB8AC3E}">
        <p14:creationId xmlns:p14="http://schemas.microsoft.com/office/powerpoint/2010/main" val="568457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1" y="2133599"/>
            <a:ext cx="11047411" cy="44346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600" b="1" dirty="0" err="1">
                <a:solidFill>
                  <a:schemeClr val="tx1"/>
                </a:solidFill>
              </a:rPr>
              <a:t>Tiamin</a:t>
            </a:r>
            <a:r>
              <a:rPr lang="tr-TR" sz="2600" dirty="0"/>
              <a:t> (özellikle alkolizm) eksikliği </a:t>
            </a:r>
            <a:r>
              <a:rPr lang="tr-TR" sz="2600" dirty="0" smtClean="0"/>
              <a:t>sonucunda</a:t>
            </a:r>
            <a:endParaRPr lang="tr-TR" sz="2600" b="1" u="sng" dirty="0" smtClean="0"/>
          </a:p>
          <a:p>
            <a:endParaRPr lang="tr-TR" sz="2600" dirty="0" smtClean="0"/>
          </a:p>
          <a:p>
            <a:r>
              <a:rPr lang="tr-TR" sz="2600" dirty="0"/>
              <a:t>Nöroloji: </a:t>
            </a:r>
            <a:r>
              <a:rPr lang="tr-TR" sz="2600" dirty="0" err="1"/>
              <a:t>Wernicke-Korsakoff</a:t>
            </a:r>
            <a:r>
              <a:rPr lang="tr-TR" sz="2600" dirty="0"/>
              <a:t> sendromu, </a:t>
            </a:r>
            <a:r>
              <a:rPr lang="tr-TR" sz="2600" dirty="0" err="1"/>
              <a:t>Karsakoff</a:t>
            </a:r>
            <a:r>
              <a:rPr lang="tr-TR" sz="2600" dirty="0"/>
              <a:t> psikoz,</a:t>
            </a:r>
          </a:p>
          <a:p>
            <a:r>
              <a:rPr lang="tr-TR" sz="2600" dirty="0" err="1"/>
              <a:t>Kardiyovasküler</a:t>
            </a:r>
            <a:r>
              <a:rPr lang="tr-TR" sz="2600" dirty="0"/>
              <a:t>: </a:t>
            </a:r>
            <a:r>
              <a:rPr lang="tr-TR" sz="2600" dirty="0" err="1"/>
              <a:t>konjestif</a:t>
            </a:r>
            <a:r>
              <a:rPr lang="tr-TR" sz="2600" dirty="0"/>
              <a:t> kalp yetmezliği ve laktik </a:t>
            </a:r>
            <a:r>
              <a:rPr lang="tr-TR" sz="2600" dirty="0" err="1"/>
              <a:t>asidoz</a:t>
            </a:r>
            <a:r>
              <a:rPr lang="tr-TR" sz="2600" dirty="0"/>
              <a:t>, beriberi, hastalık</a:t>
            </a:r>
          </a:p>
          <a:p>
            <a:r>
              <a:rPr lang="tr-TR" sz="2600" dirty="0"/>
              <a:t>İskelet: kas güçsüzlüğü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457201" y="199107"/>
            <a:ext cx="11047412" cy="82565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dirty="0" err="1" smtClean="0"/>
              <a:t>Refeeding</a:t>
            </a:r>
            <a:r>
              <a:rPr lang="tr-TR" dirty="0" smtClean="0"/>
              <a:t> Sendromunun Klinik Belirtileri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457201" y="1360238"/>
            <a:ext cx="3578771" cy="4378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prstClr val="black"/>
                </a:solidFill>
              </a:rPr>
              <a:t>Tiamin</a:t>
            </a:r>
            <a:r>
              <a:rPr lang="tr-TR" sz="2800" b="1" dirty="0" smtClean="0">
                <a:solidFill>
                  <a:prstClr val="black"/>
                </a:solidFill>
              </a:rPr>
              <a:t> eksikliği </a:t>
            </a:r>
            <a:endParaRPr lang="tr-TR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8762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1" y="624109"/>
            <a:ext cx="11047412" cy="1075901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Refeeding</a:t>
            </a:r>
            <a:r>
              <a:rPr lang="tr-TR" dirty="0" smtClean="0">
                <a:solidFill>
                  <a:schemeClr val="tx1"/>
                </a:solidFill>
              </a:rPr>
              <a:t> Sendromunun Tedavisi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0053" y="2027304"/>
            <a:ext cx="5924168" cy="40353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I. Riskli hastaların belirlenmesi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0" y="3031404"/>
            <a:ext cx="1196602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800" dirty="0" smtClean="0"/>
              <a:t>Multi disiplinler (dahiliye uzmanları, endokrinologlar, </a:t>
            </a:r>
            <a:r>
              <a:rPr lang="tr-TR" sz="2800" dirty="0" err="1" smtClean="0"/>
              <a:t>nefrologlar</a:t>
            </a:r>
            <a:r>
              <a:rPr lang="tr-TR" sz="2800" dirty="0" smtClean="0"/>
              <a:t>, psikiyatristler, </a:t>
            </a:r>
            <a:r>
              <a:rPr lang="tr-TR" sz="2800" dirty="0" err="1" smtClean="0"/>
              <a:t>vb</a:t>
            </a:r>
            <a:r>
              <a:rPr lang="tr-TR" sz="2800" dirty="0" smtClean="0"/>
              <a:t>) </a:t>
            </a:r>
            <a:r>
              <a:rPr lang="tr-TR" sz="2800" dirty="0"/>
              <a:t>ve diyetisyenler birlikte </a:t>
            </a:r>
            <a:r>
              <a:rPr lang="tr-TR" sz="2800" dirty="0" smtClean="0"/>
              <a:t>çalışmalı</a:t>
            </a:r>
            <a:endParaRPr lang="tr-TR" sz="2800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800" dirty="0" err="1"/>
              <a:t>Paranteral</a:t>
            </a:r>
            <a:r>
              <a:rPr lang="tr-TR" sz="2800" dirty="0"/>
              <a:t> </a:t>
            </a:r>
            <a:r>
              <a:rPr lang="tr-TR" sz="2800" dirty="0" smtClean="0"/>
              <a:t>beslenmenin, </a:t>
            </a:r>
            <a:r>
              <a:rPr lang="tr-TR" sz="2800" dirty="0"/>
              <a:t>oral ve </a:t>
            </a:r>
            <a:r>
              <a:rPr lang="tr-TR" sz="2800" dirty="0" err="1"/>
              <a:t>enteral</a:t>
            </a:r>
            <a:r>
              <a:rPr lang="tr-TR" sz="2800" dirty="0"/>
              <a:t> beslenmeden daha çok </a:t>
            </a:r>
            <a:r>
              <a:rPr lang="tr-TR" sz="2800" dirty="0" smtClean="0"/>
              <a:t>komplikasyona </a:t>
            </a:r>
            <a:r>
              <a:rPr lang="tr-TR" sz="2800" dirty="0"/>
              <a:t>neden olacağı bilinmeli fakat </a:t>
            </a:r>
            <a:r>
              <a:rPr lang="tr-TR" sz="2800" dirty="0" err="1"/>
              <a:t>RFS’da</a:t>
            </a:r>
            <a:r>
              <a:rPr lang="tr-TR" sz="2800" dirty="0"/>
              <a:t> her 3’ününde kullanılması gerekebilmektedir.</a:t>
            </a:r>
          </a:p>
        </p:txBody>
      </p:sp>
    </p:spTree>
    <p:extLst>
      <p:ext uri="{BB962C8B-B14F-4D97-AF65-F5344CB8AC3E}">
        <p14:creationId xmlns:p14="http://schemas.microsoft.com/office/powerpoint/2010/main" val="4170420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Plazma glikoz seviyesi hipoglisemi veya </a:t>
            </a:r>
            <a:r>
              <a:rPr lang="tr-TR" dirty="0" err="1"/>
              <a:t>hiperglisemiyi</a:t>
            </a:r>
            <a:r>
              <a:rPr lang="tr-TR" dirty="0"/>
              <a:t> önlemek için izlenmeli ve 100-150mg/</a:t>
            </a:r>
            <a:r>
              <a:rPr lang="tr-TR" dirty="0" err="1"/>
              <a:t>dL’de</a:t>
            </a:r>
            <a:r>
              <a:rPr lang="tr-TR" dirty="0"/>
              <a:t> tutulmalıdır.</a:t>
            </a:r>
          </a:p>
          <a:p>
            <a:endParaRPr lang="tr-TR" dirty="0" smtClean="0"/>
          </a:p>
          <a:p>
            <a:r>
              <a:rPr lang="en-US" dirty="0" smtClean="0"/>
              <a:t> </a:t>
            </a:r>
            <a:r>
              <a:rPr lang="tr-TR" dirty="0"/>
              <a:t>Durumu kritik olan hastalarda p</a:t>
            </a:r>
            <a:r>
              <a:rPr lang="en-US" dirty="0"/>
              <a:t>re-albumin </a:t>
            </a:r>
            <a:r>
              <a:rPr lang="tr-TR" dirty="0"/>
              <a:t>seviyesi </a:t>
            </a:r>
            <a:r>
              <a:rPr lang="tr-TR" dirty="0" err="1"/>
              <a:t>hipofosfatemi</a:t>
            </a:r>
            <a:r>
              <a:rPr lang="tr-TR" dirty="0"/>
              <a:t> geliştiğinin tahmin etmede kullanılabilir.</a:t>
            </a:r>
            <a:endParaRPr lang="en-US" dirty="0"/>
          </a:p>
          <a:p>
            <a:endParaRPr lang="tr-TR" dirty="0" smtClean="0"/>
          </a:p>
          <a:p>
            <a:r>
              <a:rPr lang="en-US" dirty="0" smtClean="0"/>
              <a:t> </a:t>
            </a:r>
            <a:r>
              <a:rPr lang="tr-TR" dirty="0"/>
              <a:t>Durumu kritik hastalarda tam kan sayımı, temel </a:t>
            </a:r>
            <a:r>
              <a:rPr lang="tr-TR" dirty="0" err="1"/>
              <a:t>metabolik</a:t>
            </a:r>
            <a:r>
              <a:rPr lang="tr-TR" dirty="0"/>
              <a:t> göstergeler, </a:t>
            </a:r>
            <a:r>
              <a:rPr lang="en-US" dirty="0"/>
              <a:t>ALT/AST</a:t>
            </a:r>
            <a:r>
              <a:rPr lang="tr-TR" dirty="0"/>
              <a:t> günlük ve çok sık olarak kontrol edilmeli.</a:t>
            </a:r>
          </a:p>
          <a:p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838200" y="365126"/>
            <a:ext cx="10515600" cy="7226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mtClean="0">
                <a:solidFill>
                  <a:schemeClr val="tx1"/>
                </a:solidFill>
              </a:rPr>
              <a:t>Refeeding Sendromunun Tedavisi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5478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Kaynaklar</a:t>
            </a:r>
          </a:p>
          <a:p>
            <a:pPr marL="0" indent="0">
              <a:buNone/>
            </a:pPr>
            <a:r>
              <a:rPr lang="tr-TR" dirty="0" err="1" smtClean="0"/>
              <a:t>ESPEN’in</a:t>
            </a:r>
            <a:r>
              <a:rPr lang="tr-TR" dirty="0" smtClean="0"/>
              <a:t> Klinik </a:t>
            </a:r>
            <a:r>
              <a:rPr lang="tr-TR" dirty="0" err="1" smtClean="0"/>
              <a:t>Nütrisyonda</a:t>
            </a:r>
            <a:r>
              <a:rPr lang="tr-TR" dirty="0" smtClean="0"/>
              <a:t> Tanımlar ve Terminoloji Rehberi, KEPAN yayınları</a:t>
            </a:r>
          </a:p>
          <a:p>
            <a:pPr marL="0" indent="0">
              <a:buNone/>
            </a:pPr>
            <a:r>
              <a:rPr lang="tr-TR" dirty="0" err="1" smtClean="0"/>
              <a:t>Kepan</a:t>
            </a:r>
            <a:r>
              <a:rPr lang="tr-TR" dirty="0" smtClean="0"/>
              <a:t> Eğitim serisi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ESPEN </a:t>
            </a:r>
            <a:r>
              <a:rPr lang="tr-TR" dirty="0" err="1" smtClean="0"/>
              <a:t>Guidelines</a:t>
            </a:r>
            <a:r>
              <a:rPr lang="tr-TR" dirty="0"/>
              <a:t> </a:t>
            </a:r>
            <a:r>
              <a:rPr lang="tr-TR" sz="2400" dirty="0"/>
              <a:t>(https://</a:t>
            </a:r>
            <a:r>
              <a:rPr lang="tr-TR" sz="2400" dirty="0" smtClean="0"/>
              <a:t>www.espen.org/guidelines-home/espen-guidelines)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Nütrisyonda</a:t>
            </a:r>
            <a:r>
              <a:rPr lang="tr-TR" dirty="0" smtClean="0"/>
              <a:t> Güncel Konular, TDD yayınları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941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41980"/>
            <a:ext cx="10515600" cy="1325563"/>
          </a:xfrm>
        </p:spPr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Parenteral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nütrisyon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endikasyonları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60942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tr-TR" dirty="0" smtClean="0"/>
              <a:t>Beslenme desteği gereken durumlarda </a:t>
            </a:r>
            <a:r>
              <a:rPr lang="tr-TR" dirty="0" err="1" smtClean="0"/>
              <a:t>gastrointestinal</a:t>
            </a:r>
            <a:r>
              <a:rPr lang="tr-TR" dirty="0" smtClean="0"/>
              <a:t> </a:t>
            </a:r>
            <a:r>
              <a:rPr lang="tr-TR" dirty="0"/>
              <a:t>kanalın anatomik ya da fonksiyonel bütünlüğünün bozulması sonucu </a:t>
            </a:r>
            <a:r>
              <a:rPr lang="tr-TR" dirty="0" err="1"/>
              <a:t>enteral</a:t>
            </a:r>
            <a:r>
              <a:rPr lang="tr-TR" dirty="0"/>
              <a:t> </a:t>
            </a:r>
            <a:r>
              <a:rPr lang="tr-TR" dirty="0" err="1"/>
              <a:t>nütrisyonun</a:t>
            </a:r>
            <a:r>
              <a:rPr lang="tr-TR" dirty="0"/>
              <a:t> yapılamadığı durumlarda uygulanmalıdır.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i="1" dirty="0" smtClean="0"/>
              <a:t>1. EN </a:t>
            </a:r>
            <a:r>
              <a:rPr lang="tr-TR" b="1" i="1" dirty="0" err="1" smtClean="0"/>
              <a:t>kontrendike</a:t>
            </a:r>
            <a:r>
              <a:rPr lang="tr-TR" b="1" i="1" dirty="0" smtClean="0"/>
              <a:t> olduğu hastalarda</a:t>
            </a:r>
          </a:p>
          <a:p>
            <a:pPr marL="0" indent="0">
              <a:buNone/>
            </a:pPr>
            <a:r>
              <a:rPr lang="tr-TR" b="1" i="1" dirty="0" smtClean="0"/>
              <a:t>2. EN ile besin alımının &lt;%60 olan hastalar</a:t>
            </a:r>
            <a:endParaRPr lang="tr-TR" b="1" i="1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231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EN </a:t>
            </a:r>
            <a:r>
              <a:rPr lang="tr-TR" b="1" i="1" dirty="0" err="1"/>
              <a:t>kontrendike</a:t>
            </a:r>
            <a:r>
              <a:rPr lang="tr-TR" b="1" i="1" dirty="0"/>
              <a:t> olduğu </a:t>
            </a:r>
            <a:r>
              <a:rPr lang="tr-TR" b="1" i="1" dirty="0" smtClean="0"/>
              <a:t>hastalarda</a:t>
            </a:r>
            <a:endParaRPr lang="tr-TR" dirty="0"/>
          </a:p>
        </p:txBody>
      </p:sp>
      <p:sp>
        <p:nvSpPr>
          <p:cNvPr id="4" name="TextBox 10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357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tr-TR" b="1" i="1" dirty="0" err="1" smtClean="0"/>
              <a:t>GİS’in</a:t>
            </a:r>
            <a:r>
              <a:rPr lang="tr-TR" b="1" i="1" dirty="0" smtClean="0"/>
              <a:t> kullanılamama nedenleri:</a:t>
            </a:r>
          </a:p>
          <a:p>
            <a:r>
              <a:rPr lang="tr-TR" dirty="0" smtClean="0"/>
              <a:t>Bağırsağın dinlendirilmek istenmesi </a:t>
            </a:r>
          </a:p>
          <a:p>
            <a:r>
              <a:rPr lang="tr-TR" dirty="0" smtClean="0"/>
              <a:t>Fonksiyonel olmayan GİS</a:t>
            </a:r>
          </a:p>
          <a:p>
            <a:r>
              <a:rPr lang="tr-TR" dirty="0" smtClean="0"/>
              <a:t>Tüm bağırsak obstrüksiyonu</a:t>
            </a:r>
          </a:p>
          <a:p>
            <a:r>
              <a:rPr lang="tr-TR" dirty="0" smtClean="0"/>
              <a:t>Peritonit</a:t>
            </a:r>
          </a:p>
          <a:p>
            <a:r>
              <a:rPr lang="tr-TR" dirty="0" smtClean="0"/>
              <a:t>Masif barsak rezeksiyonları</a:t>
            </a:r>
          </a:p>
          <a:p>
            <a:r>
              <a:rPr lang="tr-TR" dirty="0" smtClean="0"/>
              <a:t>Yüksek debili </a:t>
            </a:r>
            <a:r>
              <a:rPr lang="tr-TR" dirty="0" err="1" smtClean="0"/>
              <a:t>intestinal</a:t>
            </a:r>
            <a:r>
              <a:rPr lang="tr-TR" dirty="0" smtClean="0"/>
              <a:t> fistül (&gt; 500mL/gün)</a:t>
            </a:r>
          </a:p>
        </p:txBody>
      </p:sp>
    </p:spTree>
    <p:extLst>
      <p:ext uri="{BB962C8B-B14F-4D97-AF65-F5344CB8AC3E}">
        <p14:creationId xmlns:p14="http://schemas.microsoft.com/office/powerpoint/2010/main" val="210615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Parenteral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nütrisyon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kontrendikasyonları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Enteral</a:t>
            </a:r>
            <a:r>
              <a:rPr lang="tr-TR" dirty="0"/>
              <a:t> </a:t>
            </a:r>
            <a:r>
              <a:rPr lang="tr-TR" dirty="0" err="1" smtClean="0"/>
              <a:t>nütrisyon</a:t>
            </a:r>
            <a:r>
              <a:rPr lang="tr-TR" dirty="0" smtClean="0"/>
              <a:t> ile beslenmenin yapılabilmesi</a:t>
            </a:r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Hemodinamik</a:t>
            </a:r>
            <a:r>
              <a:rPr lang="tr-TR" dirty="0" smtClean="0"/>
              <a:t> </a:t>
            </a:r>
            <a:r>
              <a:rPr lang="tr-TR" dirty="0" err="1" smtClean="0"/>
              <a:t>instabilite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Hastalıkların </a:t>
            </a:r>
            <a:r>
              <a:rPr lang="tr-TR" dirty="0"/>
              <a:t>terminal dönemi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581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753" y="107922"/>
            <a:ext cx="10515600" cy="1325563"/>
          </a:xfrm>
        </p:spPr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Parenteral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nütrisyon</a:t>
            </a:r>
            <a:r>
              <a:rPr lang="tr-TR" b="1" dirty="0" smtClean="0">
                <a:solidFill>
                  <a:srgbClr val="FF0000"/>
                </a:solidFill>
              </a:rPr>
              <a:t> veriliş yolları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9753" y="1410272"/>
            <a:ext cx="10001254" cy="240578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sz="2600" dirty="0" smtClean="0">
                <a:solidFill>
                  <a:srgbClr val="C00000"/>
                </a:solidFill>
              </a:rPr>
              <a:t>1. </a:t>
            </a:r>
            <a:r>
              <a:rPr lang="tr-TR" sz="2600" dirty="0" err="1" smtClean="0">
                <a:solidFill>
                  <a:srgbClr val="C00000"/>
                </a:solidFill>
              </a:rPr>
              <a:t>Periferik</a:t>
            </a:r>
            <a:r>
              <a:rPr lang="tr-TR" sz="2600" dirty="0" smtClean="0">
                <a:solidFill>
                  <a:srgbClr val="C00000"/>
                </a:solidFill>
              </a:rPr>
              <a:t> damar yolu ile-  </a:t>
            </a:r>
            <a:r>
              <a:rPr lang="tr-TR" sz="2600" i="1" dirty="0" err="1" smtClean="0">
                <a:solidFill>
                  <a:srgbClr val="C00000"/>
                </a:solidFill>
              </a:rPr>
              <a:t>Periferik</a:t>
            </a:r>
            <a:r>
              <a:rPr lang="tr-TR" sz="2600" i="1" dirty="0" smtClean="0">
                <a:solidFill>
                  <a:srgbClr val="C00000"/>
                </a:solidFill>
              </a:rPr>
              <a:t> </a:t>
            </a:r>
            <a:r>
              <a:rPr lang="tr-TR" sz="2600" i="1" dirty="0" err="1" smtClean="0">
                <a:solidFill>
                  <a:srgbClr val="C00000"/>
                </a:solidFill>
              </a:rPr>
              <a:t>parenteral</a:t>
            </a:r>
            <a:r>
              <a:rPr lang="tr-TR" sz="2600" i="1" dirty="0" smtClean="0">
                <a:solidFill>
                  <a:srgbClr val="C00000"/>
                </a:solidFill>
              </a:rPr>
              <a:t> </a:t>
            </a:r>
            <a:r>
              <a:rPr lang="tr-TR" sz="2600" i="1" dirty="0" err="1" smtClean="0">
                <a:solidFill>
                  <a:srgbClr val="C00000"/>
                </a:solidFill>
              </a:rPr>
              <a:t>nütrisyon</a:t>
            </a:r>
            <a:endParaRPr lang="tr-TR" sz="2600" i="1" dirty="0" smtClean="0">
              <a:solidFill>
                <a:srgbClr val="C00000"/>
              </a:solidFill>
            </a:endParaRPr>
          </a:p>
          <a:p>
            <a:r>
              <a:rPr lang="tr-TR" sz="2600" dirty="0" smtClean="0"/>
              <a:t>Kısa </a:t>
            </a:r>
            <a:r>
              <a:rPr lang="tr-TR" sz="2600" dirty="0"/>
              <a:t>süreli </a:t>
            </a:r>
            <a:r>
              <a:rPr lang="tr-TR" sz="2600" dirty="0" smtClean="0"/>
              <a:t>beslemelerde (&lt; </a:t>
            </a:r>
            <a:r>
              <a:rPr lang="tr-TR" sz="2600" dirty="0"/>
              <a:t>14 gün) </a:t>
            </a:r>
          </a:p>
          <a:p>
            <a:r>
              <a:rPr lang="tr-TR" sz="2600" dirty="0"/>
              <a:t>Üst </a:t>
            </a:r>
            <a:r>
              <a:rPr lang="tr-TR" sz="2600" dirty="0" err="1"/>
              <a:t>ekstremitelerden</a:t>
            </a:r>
            <a:r>
              <a:rPr lang="tr-TR" sz="2600" dirty="0"/>
              <a:t> seçilen damar yolları </a:t>
            </a:r>
          </a:p>
          <a:p>
            <a:r>
              <a:rPr lang="tr-TR" sz="2600" dirty="0" err="1" smtClean="0"/>
              <a:t>Ozmolarite</a:t>
            </a:r>
            <a:r>
              <a:rPr lang="tr-TR" sz="2600" dirty="0" smtClean="0"/>
              <a:t> &lt;850 </a:t>
            </a:r>
            <a:r>
              <a:rPr lang="tr-TR" sz="2600" dirty="0" err="1" smtClean="0"/>
              <a:t>mOsm</a:t>
            </a:r>
            <a:r>
              <a:rPr lang="tr-TR" sz="2600" dirty="0" smtClean="0"/>
              <a:t>/L</a:t>
            </a:r>
          </a:p>
          <a:p>
            <a:endParaRPr lang="tr-TR" sz="2600" dirty="0" smtClean="0"/>
          </a:p>
          <a:p>
            <a:endParaRPr lang="tr-TR" sz="2600" dirty="0"/>
          </a:p>
        </p:txBody>
      </p:sp>
      <p:sp>
        <p:nvSpPr>
          <p:cNvPr id="5" name="Dikdörtgen 4"/>
          <p:cNvSpPr/>
          <p:nvPr/>
        </p:nvSpPr>
        <p:spPr>
          <a:xfrm>
            <a:off x="419753" y="4239196"/>
            <a:ext cx="10001254" cy="19174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tr-TR" sz="2600" dirty="0">
                <a:solidFill>
                  <a:srgbClr val="C00000"/>
                </a:solidFill>
              </a:rPr>
              <a:t>2. Santral </a:t>
            </a:r>
            <a:r>
              <a:rPr lang="tr-TR" sz="2600" dirty="0" err="1">
                <a:solidFill>
                  <a:srgbClr val="C00000"/>
                </a:solidFill>
              </a:rPr>
              <a:t>venöz</a:t>
            </a:r>
            <a:r>
              <a:rPr lang="tr-TR" sz="2600" dirty="0">
                <a:solidFill>
                  <a:srgbClr val="C00000"/>
                </a:solidFill>
              </a:rPr>
              <a:t> </a:t>
            </a:r>
            <a:r>
              <a:rPr lang="tr-TR" sz="2600" dirty="0" err="1">
                <a:solidFill>
                  <a:srgbClr val="C00000"/>
                </a:solidFill>
              </a:rPr>
              <a:t>kateter</a:t>
            </a:r>
            <a:r>
              <a:rPr lang="tr-TR" sz="2600" dirty="0">
                <a:solidFill>
                  <a:srgbClr val="C00000"/>
                </a:solidFill>
              </a:rPr>
              <a:t> ile- </a:t>
            </a:r>
            <a:r>
              <a:rPr lang="tr-TR" sz="2600" i="1" dirty="0" smtClean="0">
                <a:solidFill>
                  <a:srgbClr val="C00000"/>
                </a:solidFill>
              </a:rPr>
              <a:t>Total </a:t>
            </a:r>
            <a:r>
              <a:rPr lang="tr-TR" sz="2600" i="1" dirty="0" err="1">
                <a:solidFill>
                  <a:srgbClr val="C00000"/>
                </a:solidFill>
              </a:rPr>
              <a:t>parenteral</a:t>
            </a:r>
            <a:r>
              <a:rPr lang="tr-TR" sz="2600" i="1" dirty="0">
                <a:solidFill>
                  <a:srgbClr val="C00000"/>
                </a:solidFill>
              </a:rPr>
              <a:t> </a:t>
            </a:r>
            <a:r>
              <a:rPr lang="tr-TR" sz="2600" i="1" dirty="0" err="1">
                <a:solidFill>
                  <a:srgbClr val="C00000"/>
                </a:solidFill>
              </a:rPr>
              <a:t>nütrisyon</a:t>
            </a:r>
            <a:endParaRPr lang="tr-TR" sz="2600" i="1" dirty="0">
              <a:solidFill>
                <a:srgbClr val="C00000"/>
              </a:solidFill>
            </a:endParaRP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600" dirty="0"/>
              <a:t>Uzun süreli beslemelerde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600" dirty="0"/>
              <a:t>Santral </a:t>
            </a:r>
            <a:r>
              <a:rPr lang="tr-TR" sz="2600" dirty="0" err="1"/>
              <a:t>venlerden</a:t>
            </a:r>
            <a:endParaRPr lang="tr-TR" sz="2600" dirty="0"/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600" dirty="0" err="1"/>
              <a:t>Ozmolarite</a:t>
            </a:r>
            <a:r>
              <a:rPr lang="tr-TR" sz="2600" dirty="0"/>
              <a:t> sıkıntısı </a:t>
            </a:r>
            <a:r>
              <a:rPr lang="tr-TR" sz="2600" dirty="0" smtClean="0"/>
              <a:t>yok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649258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5809" y="136525"/>
            <a:ext cx="10515600" cy="1325563"/>
          </a:xfrm>
        </p:spPr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Parenteral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nütrisyon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komplikasyonları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809" y="1543953"/>
            <a:ext cx="3575961" cy="4660904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tr-TR" sz="2400" b="1" dirty="0" err="1" smtClean="0">
                <a:solidFill>
                  <a:schemeClr val="tx1"/>
                </a:solidFill>
              </a:rPr>
              <a:t>Venöz</a:t>
            </a:r>
            <a:r>
              <a:rPr lang="tr-TR" sz="2400" b="1" dirty="0" smtClean="0">
                <a:solidFill>
                  <a:schemeClr val="tx1"/>
                </a:solidFill>
              </a:rPr>
              <a:t> </a:t>
            </a:r>
            <a:r>
              <a:rPr lang="tr-TR" sz="2400" b="1" dirty="0" err="1" smtClean="0">
                <a:solidFill>
                  <a:schemeClr val="tx1"/>
                </a:solidFill>
              </a:rPr>
              <a:t>kataterin</a:t>
            </a:r>
            <a:r>
              <a:rPr lang="tr-TR" sz="2400" b="1" dirty="0" smtClean="0">
                <a:solidFill>
                  <a:schemeClr val="tx1"/>
                </a:solidFill>
              </a:rPr>
              <a:t> takılma tekniği ile ilişkili komplikasyonlar</a:t>
            </a:r>
          </a:p>
          <a:p>
            <a:pPr>
              <a:lnSpc>
                <a:spcPct val="100000"/>
              </a:lnSpc>
            </a:pPr>
            <a:r>
              <a:rPr lang="tr-TR" sz="2400" dirty="0" err="1" smtClean="0">
                <a:solidFill>
                  <a:schemeClr val="tx1"/>
                </a:solidFill>
              </a:rPr>
              <a:t>Kataterin</a:t>
            </a:r>
            <a:r>
              <a:rPr lang="tr-TR" sz="2400" dirty="0" smtClean="0">
                <a:solidFill>
                  <a:schemeClr val="tx1"/>
                </a:solidFill>
              </a:rPr>
              <a:t> yanlış takılması</a:t>
            </a:r>
          </a:p>
          <a:p>
            <a:pPr>
              <a:lnSpc>
                <a:spcPct val="100000"/>
              </a:lnSpc>
            </a:pPr>
            <a:r>
              <a:rPr lang="tr-TR" sz="2400" dirty="0" err="1" smtClean="0">
                <a:solidFill>
                  <a:schemeClr val="tx1"/>
                </a:solidFill>
              </a:rPr>
              <a:t>Pnömotoraks</a:t>
            </a:r>
            <a:endParaRPr lang="tr-TR" sz="24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tr-TR" sz="2400" dirty="0" err="1" smtClean="0">
                <a:solidFill>
                  <a:schemeClr val="tx1"/>
                </a:solidFill>
              </a:rPr>
              <a:t>Katater</a:t>
            </a:r>
            <a:r>
              <a:rPr lang="tr-TR" sz="2400" dirty="0" smtClean="0">
                <a:solidFill>
                  <a:schemeClr val="tx1"/>
                </a:solidFill>
              </a:rPr>
              <a:t> tıkanması</a:t>
            </a:r>
          </a:p>
          <a:p>
            <a:pPr>
              <a:lnSpc>
                <a:spcPct val="100000"/>
              </a:lnSpc>
            </a:pPr>
            <a:r>
              <a:rPr lang="tr-TR" sz="2400" dirty="0" err="1" smtClean="0">
                <a:solidFill>
                  <a:schemeClr val="tx1"/>
                </a:solidFill>
              </a:rPr>
              <a:t>Venöz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embolizm</a:t>
            </a:r>
            <a:endParaRPr lang="tr-TR" sz="24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tr-TR" sz="2400" dirty="0" err="1" smtClean="0">
                <a:solidFill>
                  <a:schemeClr val="tx1"/>
                </a:solidFill>
              </a:rPr>
              <a:t>Venöz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tromboenbolizm</a:t>
            </a:r>
            <a:endParaRPr lang="tr-TR" sz="24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tr-TR" sz="2400" dirty="0" err="1" smtClean="0">
                <a:solidFill>
                  <a:schemeClr val="tx1"/>
                </a:solidFill>
              </a:rPr>
              <a:t>Hemotoraks</a:t>
            </a:r>
            <a:endParaRPr lang="tr-TR" sz="24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tr-TR" sz="2400" dirty="0" smtClean="0">
                <a:solidFill>
                  <a:schemeClr val="tx1"/>
                </a:solidFill>
              </a:rPr>
              <a:t>Sağ </a:t>
            </a:r>
            <a:r>
              <a:rPr lang="tr-TR" sz="2400" dirty="0" err="1" smtClean="0">
                <a:solidFill>
                  <a:schemeClr val="tx1"/>
                </a:solidFill>
              </a:rPr>
              <a:t>atrium</a:t>
            </a:r>
            <a:r>
              <a:rPr lang="tr-TR" sz="2400" dirty="0" smtClean="0">
                <a:solidFill>
                  <a:schemeClr val="tx1"/>
                </a:solidFill>
              </a:rPr>
              <a:t> hasarı</a:t>
            </a:r>
          </a:p>
          <a:p>
            <a:pPr marL="0" indent="0">
              <a:lnSpc>
                <a:spcPct val="100000"/>
              </a:lnSpc>
              <a:buNone/>
            </a:pP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388035" y="1553021"/>
            <a:ext cx="3634463" cy="394467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tr-TR" sz="2400" b="1" dirty="0">
                <a:solidFill>
                  <a:schemeClr val="tx1"/>
                </a:solidFill>
              </a:rPr>
              <a:t>Metabolik komplikasyonlar</a:t>
            </a:r>
          </a:p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400" dirty="0" err="1" smtClean="0">
                <a:solidFill>
                  <a:schemeClr val="tx1"/>
                </a:solidFill>
              </a:rPr>
              <a:t>Hiper</a:t>
            </a:r>
            <a:r>
              <a:rPr lang="tr-TR" sz="2400" dirty="0" smtClean="0">
                <a:solidFill>
                  <a:schemeClr val="tx1"/>
                </a:solidFill>
              </a:rPr>
              <a:t>-hipoglisemi</a:t>
            </a:r>
            <a:r>
              <a:rPr lang="tr-TR" sz="2400" dirty="0">
                <a:solidFill>
                  <a:schemeClr val="tx1"/>
                </a:solidFill>
              </a:rPr>
              <a:t>,</a:t>
            </a:r>
          </a:p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400" dirty="0" err="1">
                <a:solidFill>
                  <a:schemeClr val="tx1"/>
                </a:solidFill>
              </a:rPr>
              <a:t>Hipertrigliseridemi</a:t>
            </a:r>
            <a:endParaRPr lang="tr-TR" sz="2400" dirty="0">
              <a:solidFill>
                <a:schemeClr val="tx1"/>
              </a:solidFill>
            </a:endParaRPr>
          </a:p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</a:rPr>
              <a:t>Eser element bozukluğu</a:t>
            </a:r>
          </a:p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</a:rPr>
              <a:t>Elektrolit dengesizliği</a:t>
            </a:r>
          </a:p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</a:rPr>
              <a:t>Asit-baz dengesizliği</a:t>
            </a:r>
          </a:p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</a:rPr>
              <a:t>KCFT </a:t>
            </a:r>
            <a:r>
              <a:rPr lang="tr-TR" sz="2400" dirty="0" smtClean="0">
                <a:solidFill>
                  <a:schemeClr val="tx1"/>
                </a:solidFill>
              </a:rPr>
              <a:t>bozuklukları</a:t>
            </a:r>
          </a:p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400" dirty="0" err="1" smtClean="0">
                <a:solidFill>
                  <a:schemeClr val="tx1"/>
                </a:solidFill>
              </a:rPr>
              <a:t>Refeeding</a:t>
            </a:r>
            <a:r>
              <a:rPr lang="tr-TR" sz="2400" dirty="0" smtClean="0">
                <a:solidFill>
                  <a:schemeClr val="tx1"/>
                </a:solidFill>
              </a:rPr>
              <a:t>***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436430" y="1543953"/>
            <a:ext cx="3499762" cy="264704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tr-TR" sz="2400" b="1" dirty="0" err="1" smtClean="0"/>
              <a:t>Katatere</a:t>
            </a:r>
            <a:r>
              <a:rPr lang="tr-TR" sz="2400" b="1" dirty="0" smtClean="0"/>
              <a:t> bağlı komplikasyonlar</a:t>
            </a:r>
          </a:p>
          <a:p>
            <a:pPr>
              <a:lnSpc>
                <a:spcPct val="110000"/>
              </a:lnSpc>
            </a:pPr>
            <a:r>
              <a:rPr lang="tr-TR" sz="2400" dirty="0" err="1" smtClean="0"/>
              <a:t>Katater</a:t>
            </a:r>
            <a:r>
              <a:rPr lang="tr-TR" sz="2400" dirty="0" smtClean="0"/>
              <a:t> tıkanması</a:t>
            </a:r>
          </a:p>
          <a:p>
            <a:pPr>
              <a:lnSpc>
                <a:spcPct val="110000"/>
              </a:lnSpc>
            </a:pPr>
            <a:r>
              <a:rPr lang="tr-TR" sz="2400" dirty="0" err="1" smtClean="0"/>
              <a:t>Sepsis</a:t>
            </a:r>
            <a:endParaRPr lang="tr-TR" sz="2400" dirty="0" smtClean="0"/>
          </a:p>
          <a:p>
            <a:pPr>
              <a:lnSpc>
                <a:spcPct val="110000"/>
              </a:lnSpc>
            </a:pPr>
            <a:r>
              <a:rPr lang="tr-TR" sz="2400" dirty="0" err="1" smtClean="0"/>
              <a:t>İntravasküler</a:t>
            </a:r>
            <a:r>
              <a:rPr lang="tr-TR" sz="2400" dirty="0" smtClean="0"/>
              <a:t> pıhtı</a:t>
            </a:r>
          </a:p>
          <a:p>
            <a:pPr>
              <a:lnSpc>
                <a:spcPct val="110000"/>
              </a:lnSpc>
            </a:pPr>
            <a:endParaRPr lang="tr-TR" sz="2400" dirty="0" smtClean="0"/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0325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Parenteral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Nütrisyonda</a:t>
            </a:r>
            <a:r>
              <a:rPr lang="tr-TR" b="1" dirty="0">
                <a:solidFill>
                  <a:srgbClr val="FF0000"/>
                </a:solidFill>
              </a:rPr>
              <a:t> Kullanılan Ürünler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tr-TR" dirty="0" err="1"/>
              <a:t>Parenteral</a:t>
            </a:r>
            <a:r>
              <a:rPr lang="tr-TR" dirty="0"/>
              <a:t> solüsyonlar karbonhidrat (</a:t>
            </a:r>
            <a:r>
              <a:rPr lang="tr-TR" dirty="0" err="1"/>
              <a:t>glukoz</a:t>
            </a:r>
            <a:r>
              <a:rPr lang="tr-TR" dirty="0"/>
              <a:t>), </a:t>
            </a:r>
            <a:r>
              <a:rPr lang="tr-TR" dirty="0" err="1"/>
              <a:t>lipid</a:t>
            </a:r>
            <a:r>
              <a:rPr lang="tr-TR" dirty="0"/>
              <a:t> ve aminoasitlerden oluşur, gereken miktarda elektrolit, vitamin ve eser elementleri içerebilir. </a:t>
            </a:r>
            <a:endParaRPr lang="tr-TR" dirty="0" smtClean="0"/>
          </a:p>
          <a:p>
            <a:pPr>
              <a:lnSpc>
                <a:spcPct val="110000"/>
              </a:lnSpc>
            </a:pPr>
            <a:endParaRPr lang="tr-TR" dirty="0"/>
          </a:p>
          <a:p>
            <a:pPr>
              <a:lnSpc>
                <a:spcPct val="110000"/>
              </a:lnSpc>
            </a:pPr>
            <a:r>
              <a:rPr lang="tr-TR" dirty="0" smtClean="0"/>
              <a:t>İçerdiği makro besin ögesi bileşimine</a:t>
            </a:r>
            <a:r>
              <a:rPr lang="tr-TR" dirty="0"/>
              <a:t>, </a:t>
            </a:r>
            <a:r>
              <a:rPr lang="tr-TR" dirty="0" err="1"/>
              <a:t>ozmolarite</a:t>
            </a:r>
            <a:r>
              <a:rPr lang="tr-TR" dirty="0"/>
              <a:t>, </a:t>
            </a:r>
            <a:r>
              <a:rPr lang="tr-TR" dirty="0" err="1"/>
              <a:t>pH</a:t>
            </a:r>
            <a:r>
              <a:rPr lang="tr-TR" dirty="0"/>
              <a:t> ve kalori içeriğine göre tanımlanırlar. </a:t>
            </a:r>
            <a:endParaRPr lang="tr-TR" dirty="0" smtClean="0"/>
          </a:p>
          <a:p>
            <a:pPr>
              <a:lnSpc>
                <a:spcPct val="110000"/>
              </a:lnSpc>
            </a:pPr>
            <a:endParaRPr lang="tr-TR" dirty="0"/>
          </a:p>
          <a:p>
            <a:pPr>
              <a:lnSpc>
                <a:spcPct val="110000"/>
              </a:lnSpc>
            </a:pPr>
            <a:r>
              <a:rPr lang="tr-TR" dirty="0" smtClean="0"/>
              <a:t>Hazırlanan </a:t>
            </a:r>
            <a:r>
              <a:rPr lang="tr-TR" dirty="0"/>
              <a:t>solüsyonlar </a:t>
            </a:r>
            <a:r>
              <a:rPr lang="tr-TR" dirty="0" smtClean="0"/>
              <a:t>karıştırıcıda </a:t>
            </a:r>
            <a:r>
              <a:rPr lang="tr-TR" dirty="0"/>
              <a:t>hazırlanmış (</a:t>
            </a:r>
            <a:r>
              <a:rPr lang="tr-TR" dirty="0" err="1"/>
              <a:t>compounding</a:t>
            </a:r>
            <a:r>
              <a:rPr lang="tr-TR" dirty="0"/>
              <a:t>) veya kullanıma hazır torbalar kullanılarak verilir. </a:t>
            </a:r>
          </a:p>
        </p:txBody>
      </p:sp>
    </p:spTree>
    <p:extLst>
      <p:ext uri="{BB962C8B-B14F-4D97-AF65-F5344CB8AC3E}">
        <p14:creationId xmlns:p14="http://schemas.microsoft.com/office/powerpoint/2010/main" val="156683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Parenteral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Nütrisyonun</a:t>
            </a:r>
            <a:r>
              <a:rPr lang="tr-TR" b="1" dirty="0" smtClean="0">
                <a:solidFill>
                  <a:srgbClr val="FF0000"/>
                </a:solidFill>
              </a:rPr>
              <a:t> Uygulanması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9354B37B-5A22-47D2-B271-B491CDB53C8A}" type="datetime1">
              <a:rPr lang="tr-TR" smtClean="0"/>
              <a:pPr algn="r"/>
              <a:t>01.05.2020</a:t>
            </a:fld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6732-7346-48E3-B235-0A10EEF0A03B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838200" y="1500188"/>
            <a:ext cx="10515600" cy="4676775"/>
          </a:xfrm>
        </p:spPr>
        <p:txBody>
          <a:bodyPr>
            <a:normAutofit/>
          </a:bodyPr>
          <a:lstStyle/>
          <a:p>
            <a:endParaRPr lang="tr-TR" sz="2600" dirty="0" smtClean="0"/>
          </a:p>
          <a:p>
            <a:r>
              <a:rPr lang="tr-TR" sz="2600" u="sng" dirty="0" smtClean="0"/>
              <a:t>Pompa ile 24 saat sürekli</a:t>
            </a:r>
            <a:r>
              <a:rPr lang="tr-TR" sz="2600" dirty="0" smtClean="0"/>
              <a:t> infüzyonlar şeklinde uygulanmalı</a:t>
            </a:r>
          </a:p>
          <a:p>
            <a:r>
              <a:rPr lang="tr-TR" sz="2600" dirty="0" smtClean="0"/>
              <a:t>Beslenme </a:t>
            </a:r>
            <a:r>
              <a:rPr lang="tr-TR" sz="2600" u="sng" dirty="0" smtClean="0"/>
              <a:t>tek torbadan </a:t>
            </a:r>
            <a:r>
              <a:rPr lang="tr-TR" sz="2600" dirty="0" smtClean="0"/>
              <a:t>yapılmalı.</a:t>
            </a:r>
          </a:p>
          <a:p>
            <a:endParaRPr lang="tr-TR" sz="2600" dirty="0" smtClean="0"/>
          </a:p>
          <a:p>
            <a:r>
              <a:rPr lang="tr-TR" sz="2600" dirty="0" err="1" smtClean="0"/>
              <a:t>Parenteral</a:t>
            </a:r>
            <a:r>
              <a:rPr lang="tr-TR" sz="2600" dirty="0" smtClean="0"/>
              <a:t> nütrisyona başlarken hastanın ihtiyacı olan enerji ilk günden verilmemelidir. </a:t>
            </a:r>
          </a:p>
          <a:p>
            <a:endParaRPr lang="tr-TR" sz="2600" dirty="0" smtClean="0"/>
          </a:p>
          <a:p>
            <a:pPr lvl="1"/>
            <a:r>
              <a:rPr lang="tr-TR" sz="2600" dirty="0" smtClean="0"/>
              <a:t>İlk gün: 1/3 doz</a:t>
            </a:r>
          </a:p>
          <a:p>
            <a:pPr lvl="1"/>
            <a:r>
              <a:rPr lang="tr-TR" sz="2600" dirty="0" smtClean="0"/>
              <a:t>İkinci gün: 2/3 doz</a:t>
            </a:r>
          </a:p>
          <a:p>
            <a:pPr lvl="1"/>
            <a:r>
              <a:rPr lang="tr-TR" sz="2600" dirty="0" smtClean="0"/>
              <a:t>Üçüncü gün: Tam doz</a:t>
            </a:r>
          </a:p>
          <a:p>
            <a:pPr lvl="1"/>
            <a:endParaRPr lang="tr-TR" sz="2600" dirty="0" smtClean="0"/>
          </a:p>
        </p:txBody>
      </p:sp>
      <p:sp>
        <p:nvSpPr>
          <p:cNvPr id="6" name="Right Brace 5"/>
          <p:cNvSpPr/>
          <p:nvPr/>
        </p:nvSpPr>
        <p:spPr>
          <a:xfrm>
            <a:off x="5014913" y="4568255"/>
            <a:ext cx="533404" cy="1225329"/>
          </a:xfrm>
          <a:prstGeom prst="rightBrac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5924550" y="4835496"/>
            <a:ext cx="42910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/>
              <a:t>Artışlar hastanın durumuna göre değişir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5284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2025</TotalTime>
  <Words>1002</Words>
  <Application>Microsoft Office PowerPoint</Application>
  <PresentationFormat>Custom</PresentationFormat>
  <Paragraphs>188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Teması</vt:lpstr>
      <vt:lpstr>Parenteral Beslenme</vt:lpstr>
      <vt:lpstr>Parenteral nütrisyon (PN)</vt:lpstr>
      <vt:lpstr>Parenteral nütrisyon endikasyonları</vt:lpstr>
      <vt:lpstr>EN kontrendike olduğu hastalarda</vt:lpstr>
      <vt:lpstr>Parenteral nütrisyon kontrendikasyonları</vt:lpstr>
      <vt:lpstr>Parenteral nütrisyon veriliş yolları</vt:lpstr>
      <vt:lpstr>Parenteral nütrisyon komplikasyonları</vt:lpstr>
      <vt:lpstr>Parenteral Nütrisyonda Kullanılan Ürünler</vt:lpstr>
      <vt:lpstr>Parenteral Nütrisyonun Uygulanması</vt:lpstr>
      <vt:lpstr>Parenteral Nütrisyonun Uygulanması</vt:lpstr>
      <vt:lpstr>Yoğun bakım hastalarında PN</vt:lpstr>
      <vt:lpstr>Cerrahi hastalarında PN</vt:lpstr>
      <vt:lpstr>Onkoloji hastalarında PN (cerrahi dışı)</vt:lpstr>
      <vt:lpstr>Her Hasta Beslenebilir mi?</vt:lpstr>
      <vt:lpstr>PN TORBASININ HAZIRLANMASI?</vt:lpstr>
      <vt:lpstr>HEPSİ BİR ARADA (ALL IN ONE –AIO) KARIŞIMLAR</vt:lpstr>
      <vt:lpstr>PowerPoint Presentation</vt:lpstr>
      <vt:lpstr>Compounder</vt:lpstr>
      <vt:lpstr>Hazır Torbalar</vt:lpstr>
      <vt:lpstr>Refeeding Sendromu</vt:lpstr>
      <vt:lpstr>Refeeding Sendromunun Fizyolojisi</vt:lpstr>
      <vt:lpstr>Risk Altındaki Gruplar</vt:lpstr>
      <vt:lpstr>Refeeding Sendromunun Klinik Belirtileri</vt:lpstr>
      <vt:lpstr>Refeeding Sendromunun Tedavisi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Enteral ve Parenteral Beslenme</dc:title>
  <dc:creator>Hakem1</dc:creator>
  <cp:lastModifiedBy>YK</cp:lastModifiedBy>
  <cp:revision>153</cp:revision>
  <dcterms:created xsi:type="dcterms:W3CDTF">2019-04-22T06:59:42Z</dcterms:created>
  <dcterms:modified xsi:type="dcterms:W3CDTF">2020-05-01T11:25:41Z</dcterms:modified>
</cp:coreProperties>
</file>