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-18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406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59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49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5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8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6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9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3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4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13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0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sz="4000" b="1" dirty="0" smtClean="0">
                <a:latin typeface="Calibri"/>
                <a:cs typeface="Calibri"/>
              </a:rPr>
              <a:t>BİYOKİMYASAL ANALİZDE KULLANILAN </a:t>
            </a:r>
            <a:r>
              <a:rPr lang="tr-TR" sz="4000" b="1" dirty="0" smtClean="0">
                <a:latin typeface="Calibri"/>
                <a:cs typeface="Calibri"/>
              </a:rPr>
              <a:t>İMMÜNOLOJİK </a:t>
            </a:r>
            <a:r>
              <a:rPr lang="tr-TR" sz="4000" b="1" dirty="0" smtClean="0">
                <a:latin typeface="Calibri"/>
                <a:cs typeface="Calibri"/>
              </a:rPr>
              <a:t>YÖNTEMLER</a:t>
            </a:r>
            <a:endParaRPr lang="en-US" sz="4000" b="1" dirty="0"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3225" y="719031"/>
            <a:ext cx="728917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/>
              <a:t>KİM 443 ANALİTİK BİYOKİMYA </a:t>
            </a:r>
            <a:endParaRPr lang="en-US" sz="44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9910" y="502162"/>
            <a:ext cx="1236579" cy="1236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err="1" smtClean="0">
                <a:solidFill>
                  <a:srgbClr val="000000"/>
                </a:solidFill>
              </a:rPr>
              <a:t>İmmünolojik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yöntemler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dirty="0" err="1">
                <a:solidFill>
                  <a:srgbClr val="000000"/>
                </a:solidFill>
              </a:rPr>
              <a:t>antijen-antikor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etkileşimine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dayanan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analiz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yöntemleridir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  <a:p>
            <a:pPr marL="0" indent="0" algn="ctr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0" algn="ctr">
              <a:buNone/>
            </a:pPr>
            <a:r>
              <a:rPr lang="en-US" dirty="0">
                <a:solidFill>
                  <a:srgbClr val="000000"/>
                </a:solidFill>
              </a:rPr>
              <a:t>Bu </a:t>
            </a:r>
            <a:r>
              <a:rPr lang="en-US" dirty="0" err="1">
                <a:solidFill>
                  <a:srgbClr val="000000"/>
                </a:solidFill>
              </a:rPr>
              <a:t>yöntemlerde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bilinen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bir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antijen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olduğunda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örnek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materyal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içerisinde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özgül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antikor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veya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bilinen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bir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antikor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oldu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ğunda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örnek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materyal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içerisinde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özgül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antijen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saptanabilir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2048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err="1"/>
              <a:t>İmmünolojik</a:t>
            </a:r>
            <a:r>
              <a:rPr lang="en-US" dirty="0"/>
              <a:t> </a:t>
            </a:r>
            <a:r>
              <a:rPr lang="en-US" dirty="0" err="1" smtClean="0"/>
              <a:t>Teknikler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Kalitatif</a:t>
            </a:r>
            <a:r>
              <a:rPr lang="en-US" dirty="0" smtClean="0"/>
              <a:t> </a:t>
            </a:r>
            <a:r>
              <a:rPr lang="en-US" dirty="0" err="1"/>
              <a:t>yöntemler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-</a:t>
            </a:r>
            <a:r>
              <a:rPr lang="en-US" dirty="0" err="1"/>
              <a:t>Presipitasyon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-</a:t>
            </a:r>
            <a:r>
              <a:rPr lang="en-US" dirty="0"/>
              <a:t>Ring </a:t>
            </a:r>
            <a:r>
              <a:rPr lang="en-US" dirty="0" err="1"/>
              <a:t>testi</a:t>
            </a:r>
            <a:r>
              <a:rPr lang="en-US" dirty="0"/>
              <a:t> (</a:t>
            </a:r>
            <a:r>
              <a:rPr lang="en-US" dirty="0" err="1"/>
              <a:t>halka</a:t>
            </a:r>
            <a:r>
              <a:rPr lang="en-US" dirty="0"/>
              <a:t> </a:t>
            </a:r>
            <a:r>
              <a:rPr lang="en-US" dirty="0" err="1"/>
              <a:t>deneyi</a:t>
            </a:r>
            <a:r>
              <a:rPr lang="en-US" dirty="0"/>
              <a:t>)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-</a:t>
            </a:r>
            <a:r>
              <a:rPr lang="en-US" dirty="0" err="1"/>
              <a:t>Tüpte</a:t>
            </a:r>
            <a:r>
              <a:rPr lang="en-US" dirty="0"/>
              <a:t> </a:t>
            </a:r>
            <a:r>
              <a:rPr lang="en-US" dirty="0" err="1"/>
              <a:t>sulandırma</a:t>
            </a:r>
            <a:r>
              <a:rPr lang="en-US" dirty="0"/>
              <a:t> </a:t>
            </a:r>
            <a:r>
              <a:rPr lang="en-US" dirty="0" err="1"/>
              <a:t>yöntemi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-</a:t>
            </a:r>
            <a:r>
              <a:rPr lang="en-US" dirty="0" err="1"/>
              <a:t>Jelde</a:t>
            </a:r>
            <a:r>
              <a:rPr lang="en-US" dirty="0"/>
              <a:t> </a:t>
            </a:r>
            <a:r>
              <a:rPr lang="en-US" dirty="0" err="1"/>
              <a:t>presipitasyon</a:t>
            </a:r>
            <a:r>
              <a:rPr lang="en-US" dirty="0"/>
              <a:t> (</a:t>
            </a:r>
            <a:r>
              <a:rPr lang="en-US" dirty="0" err="1"/>
              <a:t>immünodifüzyon</a:t>
            </a:r>
            <a:r>
              <a:rPr lang="en-US" dirty="0"/>
              <a:t>)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	-</a:t>
            </a:r>
            <a:r>
              <a:rPr lang="en-US" dirty="0" err="1"/>
              <a:t>Radyal</a:t>
            </a:r>
            <a:r>
              <a:rPr lang="en-US" dirty="0"/>
              <a:t> </a:t>
            </a:r>
            <a:r>
              <a:rPr lang="en-US" dirty="0" err="1"/>
              <a:t>immünodifüzyon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	-</a:t>
            </a:r>
            <a:r>
              <a:rPr lang="en-US" dirty="0" err="1"/>
              <a:t>Çift</a:t>
            </a:r>
            <a:r>
              <a:rPr lang="en-US" dirty="0"/>
              <a:t> </a:t>
            </a:r>
            <a:r>
              <a:rPr lang="en-US" dirty="0" err="1"/>
              <a:t>yönlü</a:t>
            </a:r>
            <a:r>
              <a:rPr lang="en-US" dirty="0"/>
              <a:t> </a:t>
            </a:r>
            <a:r>
              <a:rPr lang="en-US" dirty="0" err="1"/>
              <a:t>immünodifüzyon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	-</a:t>
            </a:r>
            <a:r>
              <a:rPr lang="en-US" dirty="0" err="1"/>
              <a:t>İmmünoelektroforez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-</a:t>
            </a:r>
            <a:r>
              <a:rPr lang="en-US" dirty="0" err="1"/>
              <a:t>Flokülasyon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-</a:t>
            </a:r>
            <a:r>
              <a:rPr lang="en-US" dirty="0" err="1"/>
              <a:t>Aglütinasyon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-</a:t>
            </a:r>
            <a:r>
              <a:rPr lang="en-US" dirty="0" err="1"/>
              <a:t>Kompleman</a:t>
            </a:r>
            <a:r>
              <a:rPr lang="en-US" dirty="0"/>
              <a:t> </a:t>
            </a:r>
            <a:r>
              <a:rPr lang="en-US" dirty="0" err="1"/>
              <a:t>fiksasyon</a:t>
            </a:r>
            <a:r>
              <a:rPr lang="en-US" dirty="0"/>
              <a:t> </a:t>
            </a:r>
            <a:r>
              <a:rPr lang="en-US" dirty="0" err="1"/>
              <a:t>testi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848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err="1"/>
              <a:t>İmmünolojik</a:t>
            </a:r>
            <a:r>
              <a:rPr lang="en-US" dirty="0"/>
              <a:t> </a:t>
            </a:r>
            <a:r>
              <a:rPr lang="en-US" dirty="0" err="1" smtClean="0"/>
              <a:t>Teknikler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Kantitatif</a:t>
            </a:r>
            <a:r>
              <a:rPr lang="en-US" dirty="0" smtClean="0"/>
              <a:t> </a:t>
            </a:r>
            <a:r>
              <a:rPr lang="en-US" dirty="0" err="1"/>
              <a:t>yöntemler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-</a:t>
            </a:r>
            <a:r>
              <a:rPr lang="en-US" dirty="0" err="1"/>
              <a:t>Türbidimetrik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nefelometrik</a:t>
            </a:r>
            <a:r>
              <a:rPr lang="en-US" dirty="0"/>
              <a:t> </a:t>
            </a:r>
            <a:r>
              <a:rPr lang="en-US" dirty="0" err="1" smtClean="0"/>
              <a:t>ölçümler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-</a:t>
            </a:r>
            <a:r>
              <a:rPr lang="en-US" dirty="0" err="1"/>
              <a:t>İşaretlenmiş</a:t>
            </a:r>
            <a:r>
              <a:rPr lang="en-US" dirty="0"/>
              <a:t> </a:t>
            </a:r>
            <a:r>
              <a:rPr lang="en-US" dirty="0" err="1"/>
              <a:t>immünokimyasal</a:t>
            </a:r>
            <a:r>
              <a:rPr lang="en-US" dirty="0"/>
              <a:t> </a:t>
            </a:r>
            <a:r>
              <a:rPr lang="en-US" dirty="0" err="1"/>
              <a:t>ölçümler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-</a:t>
            </a:r>
            <a:r>
              <a:rPr lang="en-US" dirty="0"/>
              <a:t>Radioimmunoassay (RIA)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-</a:t>
            </a:r>
            <a:r>
              <a:rPr lang="en-US" dirty="0"/>
              <a:t>Enzyme immunoassay (EIA)</a:t>
            </a:r>
          </a:p>
        </p:txBody>
      </p:sp>
    </p:spTree>
    <p:extLst>
      <p:ext uri="{BB962C8B-B14F-4D97-AF65-F5344CB8AC3E}">
        <p14:creationId xmlns:p14="http://schemas.microsoft.com/office/powerpoint/2010/main" val="2747395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681</TotalTime>
  <Words>85</Words>
  <Application>Microsoft Macintosh PowerPoint</Application>
  <PresentationFormat>On-screen Show (4:3)</PresentationFormat>
  <Paragraphs>27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BİYOKİMYASAL ANALİZDE KULLANILAN İMMÜNOLOJİK YÖNTEMLER</vt:lpstr>
      <vt:lpstr>PowerPoint Presentation</vt:lpstr>
      <vt:lpstr>İmmünolojik Teknikler </vt:lpstr>
      <vt:lpstr>İmmünolojik Teknikler </vt:lpstr>
    </vt:vector>
  </TitlesOfParts>
  <Company>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BİYOKİMYAYA GİRİŞ ve YAŞAMIN MOLEKÜLER ANLAMI ve SU</dc:title>
  <dc:creator>hatice ercan</dc:creator>
  <cp:lastModifiedBy>hatice ercan</cp:lastModifiedBy>
  <cp:revision>16</cp:revision>
  <dcterms:created xsi:type="dcterms:W3CDTF">2018-05-08T12:08:33Z</dcterms:created>
  <dcterms:modified xsi:type="dcterms:W3CDTF">2018-07-04T10:42:50Z</dcterms:modified>
</cp:coreProperties>
</file>