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7"/>
  </p:notesMasterIdLst>
  <p:sldIdLst>
    <p:sldId id="256" r:id="rId2"/>
    <p:sldId id="281" r:id="rId3"/>
    <p:sldId id="257" r:id="rId4"/>
    <p:sldId id="268" r:id="rId5"/>
    <p:sldId id="270" r:id="rId6"/>
    <p:sldId id="272" r:id="rId7"/>
    <p:sldId id="273" r:id="rId8"/>
    <p:sldId id="274" r:id="rId9"/>
    <p:sldId id="275" r:id="rId10"/>
    <p:sldId id="276" r:id="rId11"/>
    <p:sldId id="277" r:id="rId12"/>
    <p:sldId id="278" r:id="rId13"/>
    <p:sldId id="282" r:id="rId14"/>
    <p:sldId id="283" r:id="rId15"/>
    <p:sldId id="28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53C330CA-C4E4-324F-AB03-5490DEAC20CB}"/>
              </a:ext>
            </a:extLst>
          </p:cNvPr>
          <p:cNvSpPr>
            <a:spLocks noGrp="1"/>
          </p:cNvSpPr>
          <p:nvPr>
            <p:ph type="dt" sz="half" idx="10"/>
          </p:nvPr>
        </p:nvSpPr>
        <p:spPr/>
        <p:txBody>
          <a:bodyPr/>
          <a:lstStyle>
            <a:lvl1pPr>
              <a:defRPr/>
            </a:lvl1pPr>
          </a:lstStyle>
          <a:p>
            <a:pPr>
              <a:defRPr/>
            </a:pPr>
            <a:fld id="{714B5FD8-C490-E94D-947C-C019A0981738}" type="datetimeFigureOut">
              <a:rPr lang="tr-TR"/>
              <a:pPr>
                <a:defRPr/>
              </a:pPr>
              <a:t>26.01.2020</a:t>
            </a:fld>
            <a:endParaRPr lang="tr-TR"/>
          </a:p>
        </p:txBody>
      </p:sp>
      <p:sp>
        <p:nvSpPr>
          <p:cNvPr id="5" name="4 Altbilgi Yer Tutucusu">
            <a:extLst>
              <a:ext uri="{FF2B5EF4-FFF2-40B4-BE49-F238E27FC236}">
                <a16:creationId xmlns:a16="http://schemas.microsoft.com/office/drawing/2014/main" id="{5CC82730-50A6-9441-8BAE-A3E11CD9B255}"/>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DF2B66D1-0734-1E4B-8EEA-1A2DD51594C6}"/>
              </a:ext>
            </a:extLst>
          </p:cNvPr>
          <p:cNvSpPr>
            <a:spLocks noGrp="1"/>
          </p:cNvSpPr>
          <p:nvPr>
            <p:ph type="sldNum" sz="quarter" idx="12"/>
          </p:nvPr>
        </p:nvSpPr>
        <p:spPr/>
        <p:txBody>
          <a:bodyPr/>
          <a:lstStyle>
            <a:lvl1pPr>
              <a:defRPr/>
            </a:lvl1pPr>
          </a:lstStyle>
          <a:p>
            <a:pPr>
              <a:defRPr/>
            </a:pPr>
            <a:fld id="{CBA5E542-E1E3-2446-AC1E-0B813958C2A1}" type="slidenum">
              <a:rPr lang="tr-TR" altLang="tr-TR"/>
              <a:pPr>
                <a:defRPr/>
              </a:pPr>
              <a:t>‹#›</a:t>
            </a:fld>
            <a:endParaRPr lang="tr-TR" altLang="tr-TR"/>
          </a:p>
        </p:txBody>
      </p:sp>
    </p:spTree>
    <p:extLst>
      <p:ext uri="{BB962C8B-B14F-4D97-AF65-F5344CB8AC3E}">
        <p14:creationId xmlns:p14="http://schemas.microsoft.com/office/powerpoint/2010/main" val="4992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20871864-FFD9-3C4A-89B3-26478EFA195B}"/>
              </a:ext>
            </a:extLst>
          </p:cNvPr>
          <p:cNvSpPr>
            <a:spLocks noGrp="1"/>
          </p:cNvSpPr>
          <p:nvPr>
            <p:ph idx="1"/>
          </p:nvPr>
        </p:nvSpPr>
        <p:spPr>
          <a:xfrm>
            <a:off x="1584158" y="589548"/>
            <a:ext cx="9144000" cy="6858000"/>
          </a:xfrm>
        </p:spPr>
        <p:txBody>
          <a:bodyPr rtlCol="0">
            <a:normAutofit/>
          </a:bodyPr>
          <a:lstStyle/>
          <a:p>
            <a:pPr algn="just">
              <a:buNone/>
              <a:defRPr/>
            </a:pPr>
            <a:r>
              <a:rPr lang="tr-TR" b="1" dirty="0">
                <a:latin typeface="Arial" panose="020B0604020202020204" pitchFamily="34" charset="0"/>
                <a:cs typeface="Arial" panose="020B0604020202020204" pitchFamily="34" charset="0"/>
              </a:rPr>
              <a:t>	GMP ve GHP hükümlerinin uygulandığı işletmeler, uygulanması gereken yaptırımların sıklığına göre 4 gruba ayrılır:</a:t>
            </a:r>
          </a:p>
          <a:p>
            <a:pPr algn="just">
              <a:defRPr/>
            </a:pPr>
            <a:r>
              <a:rPr lang="tr-TR" b="1" dirty="0">
                <a:solidFill>
                  <a:srgbClr val="FF0066"/>
                </a:solidFill>
                <a:latin typeface="Arial" panose="020B0604020202020204" pitchFamily="34" charset="0"/>
                <a:cs typeface="Arial" panose="020B0604020202020204" pitchFamily="34" charset="0"/>
              </a:rPr>
              <a:t>A sınıfı;</a:t>
            </a:r>
            <a:r>
              <a:rPr lang="tr-TR" b="1" dirty="0">
                <a:latin typeface="Arial" panose="020B0604020202020204" pitchFamily="34" charset="0"/>
                <a:cs typeface="Arial" panose="020B0604020202020204" pitchFamily="34" charset="0"/>
              </a:rPr>
              <a:t> rutin listelerde belirlenen konulara göre düzeltilmesi gereken küçük sapmaların gözlendiği işletmeler</a:t>
            </a:r>
          </a:p>
          <a:p>
            <a:pPr algn="just">
              <a:defRPr/>
            </a:pPr>
            <a:r>
              <a:rPr lang="tr-TR" b="1" dirty="0">
                <a:solidFill>
                  <a:srgbClr val="FF0066"/>
                </a:solidFill>
                <a:latin typeface="Arial" panose="020B0604020202020204" pitchFamily="34" charset="0"/>
                <a:cs typeface="Arial" panose="020B0604020202020204" pitchFamily="34" charset="0"/>
              </a:rPr>
              <a:t>B sınıfı; </a:t>
            </a:r>
            <a:r>
              <a:rPr lang="tr-TR" b="1" dirty="0">
                <a:latin typeface="Arial" panose="020B0604020202020204" pitchFamily="34" charset="0"/>
                <a:cs typeface="Arial" panose="020B0604020202020204" pitchFamily="34" charset="0"/>
              </a:rPr>
              <a:t>hızla düzeltilmesi gereken ciddi sapmaların belirlendiği işletmeler</a:t>
            </a:r>
          </a:p>
          <a:p>
            <a:pPr algn="just">
              <a:defRPr/>
            </a:pPr>
            <a:r>
              <a:rPr lang="tr-TR" b="1" dirty="0">
                <a:solidFill>
                  <a:srgbClr val="FF0066"/>
                </a:solidFill>
                <a:latin typeface="Arial" panose="020B0604020202020204" pitchFamily="34" charset="0"/>
                <a:cs typeface="Arial" panose="020B0604020202020204" pitchFamily="34" charset="0"/>
              </a:rPr>
              <a:t>C sınıfı;</a:t>
            </a:r>
            <a:r>
              <a:rPr lang="tr-TR" b="1" dirty="0">
                <a:latin typeface="Arial" panose="020B0604020202020204" pitchFamily="34" charset="0"/>
                <a:cs typeface="Arial" panose="020B0604020202020204" pitchFamily="34" charset="0"/>
              </a:rPr>
              <a:t> doğrudan üretim sorunları ve olumsuzluklara neden olabilecek kadar kritik hatalarla yüklü koşulların saptandığı işletmeler</a:t>
            </a:r>
          </a:p>
          <a:p>
            <a:pPr algn="just">
              <a:defRPr/>
            </a:pPr>
            <a:r>
              <a:rPr lang="tr-TR" b="1" dirty="0">
                <a:solidFill>
                  <a:srgbClr val="FF0066"/>
                </a:solidFill>
                <a:latin typeface="Arial" panose="020B0604020202020204" pitchFamily="34" charset="0"/>
                <a:cs typeface="Arial" panose="020B0604020202020204" pitchFamily="34" charset="0"/>
              </a:rPr>
              <a:t>R sınıfı; </a:t>
            </a:r>
            <a:r>
              <a:rPr lang="tr-TR" b="1" dirty="0">
                <a:latin typeface="Arial" panose="020B0604020202020204" pitchFamily="34" charset="0"/>
                <a:cs typeface="Arial" panose="020B0604020202020204" pitchFamily="34" charset="0"/>
              </a:rPr>
              <a:t>kötü ve düşük kalitede üretim yapan, olumsuzlukların ve yanlışlıkların defalarca tekrarlandığı işletmeler</a:t>
            </a:r>
          </a:p>
          <a:p>
            <a:pPr algn="just">
              <a:defRPr/>
            </a:pPr>
            <a:endParaRPr lang="tr-TR" b="1" dirty="0">
              <a:latin typeface="Arial" panose="020B0604020202020204" pitchFamily="34" charset="0"/>
              <a:cs typeface="Arial" panose="020B0604020202020204" pitchFamily="34" charset="0"/>
            </a:endParaRP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8909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5830CB2C-47E0-C64C-8CF5-6F11CD8AB3A0}"/>
              </a:ext>
            </a:extLst>
          </p:cNvPr>
          <p:cNvSpPr>
            <a:spLocks noGrp="1"/>
          </p:cNvSpPr>
          <p:nvPr>
            <p:ph idx="1"/>
          </p:nvPr>
        </p:nvSpPr>
        <p:spPr>
          <a:xfrm>
            <a:off x="1524000" y="0"/>
            <a:ext cx="9144000" cy="6858000"/>
          </a:xfrm>
        </p:spPr>
        <p:txBody>
          <a:bodyPr rtlCol="0">
            <a:normAutofit fontScale="70000" lnSpcReduction="20000"/>
          </a:bodyPr>
          <a:lstStyle/>
          <a:p>
            <a:pPr algn="just">
              <a:buNone/>
              <a:defRPr/>
            </a:pPr>
            <a:r>
              <a:rPr lang="tr-TR" b="1" dirty="0">
                <a:latin typeface="Arial" panose="020B0604020202020204" pitchFamily="34" charset="0"/>
                <a:cs typeface="Arial" panose="020B0604020202020204" pitchFamily="34" charset="0"/>
              </a:rPr>
              <a:t>	</a:t>
            </a:r>
            <a:r>
              <a:rPr lang="tr-TR" sz="2900" b="1" dirty="0">
                <a:solidFill>
                  <a:srgbClr val="FF0066"/>
                </a:solidFill>
                <a:latin typeface="Arial" panose="020B0604020202020204" pitchFamily="34" charset="0"/>
                <a:cs typeface="Arial" panose="020B0604020202020204" pitchFamily="34" charset="0"/>
              </a:rPr>
              <a:t>GMP ve GHP’ de Genel Hükümler</a:t>
            </a:r>
          </a:p>
          <a:p>
            <a:pPr algn="just">
              <a:defRPr/>
            </a:pPr>
            <a:endParaRPr lang="tr-TR" b="1" dirty="0">
              <a:solidFill>
                <a:srgbClr val="FF0066"/>
              </a:solidFill>
              <a:latin typeface="Arial" panose="020B0604020202020204" pitchFamily="34" charset="0"/>
              <a:cs typeface="Arial" panose="020B0604020202020204" pitchFamily="34" charset="0"/>
            </a:endParaRPr>
          </a:p>
          <a:p>
            <a:pPr algn="just">
              <a:defRPr/>
            </a:pPr>
            <a:r>
              <a:rPr lang="tr-TR" b="1" dirty="0">
                <a:solidFill>
                  <a:srgbClr val="FF0066"/>
                </a:solidFill>
                <a:latin typeface="Arial" panose="020B0604020202020204" pitchFamily="34" charset="0"/>
                <a:cs typeface="Arial" panose="020B0604020202020204" pitchFamily="34" charset="0"/>
              </a:rPr>
              <a:t>Fabrika ve zemin: </a:t>
            </a:r>
            <a:r>
              <a:rPr lang="tr-TR" b="1" dirty="0">
                <a:latin typeface="Arial" panose="020B0604020202020204" pitchFamily="34" charset="0"/>
                <a:cs typeface="Arial" panose="020B0604020202020204" pitchFamily="34" charset="0"/>
              </a:rPr>
              <a:t>Fabrika dış çevresinin bakımının yapılmasıyla bulaşmalar önlenmektedir.  Zemin; beton ve su geçirmez bir malzemeyle kaplanmış olmalıdır.</a:t>
            </a:r>
          </a:p>
          <a:p>
            <a:pPr algn="just">
              <a:defRPr/>
            </a:pPr>
            <a:r>
              <a:rPr lang="tr-TR" b="1" dirty="0">
                <a:solidFill>
                  <a:srgbClr val="FF0066"/>
                </a:solidFill>
                <a:latin typeface="Arial" panose="020B0604020202020204" pitchFamily="34" charset="0"/>
                <a:cs typeface="Arial" panose="020B0604020202020204" pitchFamily="34" charset="0"/>
              </a:rPr>
              <a:t>Fabrika kuruluşu ve dizaynı: </a:t>
            </a:r>
            <a:r>
              <a:rPr lang="tr-TR" b="1" dirty="0" err="1">
                <a:latin typeface="Arial" panose="020B0604020202020204" pitchFamily="34" charset="0"/>
                <a:cs typeface="Arial" panose="020B0604020202020204" pitchFamily="34" charset="0"/>
              </a:rPr>
              <a:t>GMP'nin</a:t>
            </a:r>
            <a:r>
              <a:rPr lang="tr-TR" b="1" dirty="0">
                <a:latin typeface="Arial" panose="020B0604020202020204" pitchFamily="34" charset="0"/>
                <a:cs typeface="Arial" panose="020B0604020202020204" pitchFamily="34" charset="0"/>
              </a:rPr>
              <a:t> bu bölümü gıda işletmelerinin bakım ve sanitasyon işlemlerini kolaylaştırmak için uygun yer seçimi, kuruluş ve dizaynını kapsamaktadır.</a:t>
            </a:r>
          </a:p>
          <a:p>
            <a:pPr algn="just">
              <a:defRPr/>
            </a:pPr>
            <a:r>
              <a:rPr lang="tr-TR" b="1" dirty="0">
                <a:solidFill>
                  <a:srgbClr val="FF0066"/>
                </a:solidFill>
                <a:latin typeface="Arial" panose="020B0604020202020204" pitchFamily="34" charset="0"/>
                <a:cs typeface="Arial" panose="020B0604020202020204" pitchFamily="34" charset="0"/>
              </a:rPr>
              <a:t>Personel: </a:t>
            </a:r>
            <a:r>
              <a:rPr lang="tr-TR" b="1" dirty="0">
                <a:latin typeface="Arial" panose="020B0604020202020204" pitchFamily="34" charset="0"/>
                <a:cs typeface="Arial" panose="020B0604020202020204" pitchFamily="34" charset="0"/>
              </a:rPr>
              <a:t>Fabrika yönetiminin hastalık kontrolü, temizlik ve eğitim konularında alması gereken önlemleri ve sorumlulukları özetler. Bu standartlar ve kriterler hastalıkların işçiler arasında yayılmasını, hastalık etkenlerinin işçilerden işletmeye ve gıdalara geçmesini önlemeye yardım eder.</a:t>
            </a:r>
          </a:p>
          <a:p>
            <a:pPr algn="just">
              <a:defRPr/>
            </a:pPr>
            <a:r>
              <a:rPr lang="tr-TR" b="1" dirty="0">
                <a:solidFill>
                  <a:srgbClr val="FF0066"/>
                </a:solidFill>
                <a:latin typeface="Arial" panose="020B0604020202020204" pitchFamily="34" charset="0"/>
                <a:cs typeface="Arial" panose="020B0604020202020204" pitchFamily="34" charset="0"/>
              </a:rPr>
              <a:t>Tesisler ve zemin: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ların</a:t>
            </a:r>
            <a:r>
              <a:rPr lang="tr-TR" b="1" dirty="0">
                <a:latin typeface="Arial" panose="020B0604020202020204" pitchFamily="34" charset="0"/>
                <a:cs typeface="Arial" panose="020B0604020202020204" pitchFamily="34" charset="0"/>
              </a:rPr>
              <a:t> sebep olduğu hastalıkların yayılıp gıdalara bulaşmasını önlemek ve gıdaları sağlıksız koşullardan korumak için gerekli bina konumu ve tesis dizaynının genel prensiplerini tanımlar.</a:t>
            </a:r>
          </a:p>
          <a:p>
            <a:pPr algn="just">
              <a:defRPr/>
            </a:pPr>
            <a:r>
              <a:rPr lang="tr-TR" b="1" dirty="0">
                <a:solidFill>
                  <a:srgbClr val="FF0066"/>
                </a:solidFill>
                <a:latin typeface="Arial" panose="020B0604020202020204" pitchFamily="34" charset="0"/>
                <a:cs typeface="Arial" panose="020B0604020202020204" pitchFamily="34" charset="0"/>
              </a:rPr>
              <a:t>Sanitasyon uygulamaları ve kontroller: </a:t>
            </a:r>
            <a:r>
              <a:rPr lang="tr-TR" b="1" dirty="0">
                <a:latin typeface="Arial" panose="020B0604020202020204" pitchFamily="34" charset="0"/>
                <a:cs typeface="Arial" panose="020B0604020202020204" pitchFamily="34" charset="0"/>
              </a:rPr>
              <a:t>Bu bölüm sanitasyonun temel kuralları ile bina, bağlantı, diğer alet ekipman ve araçların temizlik koşullarını belirler. Gıda işletmelerinde olması gereken asgari sanitasyon uygulamalarını listeler ve tanımlar. Bu kurallar genel bakım, zararlı ve haşere kontrolü, alet ve ekipmanların temizliği, temiz alet-ekipmanın depolama  ve  kullanım  için  gereklerini  açıklar.   Bu  kısım  temizlik maddelerinin, dezenfektanların ve zararlı ilaçların düzgün kullanımı, çöp alanları, tuvalet uygulamaları, el yıkama yöntemleri gibi geniş bir alanı kapsar.</a:t>
            </a:r>
          </a:p>
          <a:p>
            <a:pPr algn="just">
              <a:defRPr/>
            </a:pPr>
            <a:r>
              <a:rPr lang="tr-TR" b="1" dirty="0">
                <a:solidFill>
                  <a:srgbClr val="FF0066"/>
                </a:solidFill>
                <a:latin typeface="Arial" panose="020B0604020202020204" pitchFamily="34" charset="0"/>
                <a:cs typeface="Arial" panose="020B0604020202020204" pitchFamily="34" charset="0"/>
              </a:rPr>
              <a:t>Diğerleri: </a:t>
            </a:r>
            <a:r>
              <a:rPr lang="tr-TR" b="1" dirty="0">
                <a:latin typeface="Arial" panose="020B0604020202020204" pitchFamily="34" charset="0"/>
                <a:cs typeface="Arial" panose="020B0604020202020204" pitchFamily="34" charset="0"/>
              </a:rPr>
              <a:t>GMP düzenlemelerinin dışında kalan ürünün yada ürünlerin hasat, depolama ve dağıtımı konusundaki kuralları anlatır.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646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2 İçerik Yer Tutucusu">
            <a:extLst>
              <a:ext uri="{FF2B5EF4-FFF2-40B4-BE49-F238E27FC236}">
                <a16:creationId xmlns:a16="http://schemas.microsoft.com/office/drawing/2014/main" id="{803196F4-A37C-F84E-A3D9-66434035A8CB}"/>
              </a:ext>
            </a:extLst>
          </p:cNvPr>
          <p:cNvSpPr>
            <a:spLocks noGrp="1"/>
          </p:cNvSpPr>
          <p:nvPr>
            <p:ph idx="1"/>
          </p:nvPr>
        </p:nvSpPr>
        <p:spPr>
          <a:xfrm>
            <a:off x="910388" y="794084"/>
            <a:ext cx="10964779" cy="6858000"/>
          </a:xfrm>
        </p:spPr>
        <p:txBody>
          <a:bodyPr>
            <a:noAutofit/>
          </a:bodyPr>
          <a:lstStyle/>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a:t>
            </a:r>
            <a:r>
              <a:rPr lang="tr-TR" altLang="tr-TR" sz="1800" b="1" dirty="0">
                <a:solidFill>
                  <a:srgbClr val="FF0066"/>
                </a:solidFill>
                <a:latin typeface="Arial" panose="020B0604020202020204" pitchFamily="34" charset="0"/>
                <a:cs typeface="Arial" panose="020B0604020202020204" pitchFamily="34" charset="0"/>
              </a:rPr>
              <a:t>GMP ve GHP uygulamalarındaki koruyucu önlemler ve izlenecek yollar;</a:t>
            </a:r>
          </a:p>
          <a:p>
            <a:pPr algn="just" eaLnBrk="1" hangingPunct="1">
              <a:buFont typeface="Arial" panose="020B0604020202020204" pitchFamily="34" charset="0"/>
              <a:buNone/>
            </a:pPr>
            <a:endParaRPr lang="tr-TR" altLang="tr-TR" sz="1800" b="1" dirty="0">
              <a:solidFill>
                <a:srgbClr val="FF0066"/>
              </a:solidFill>
              <a:latin typeface="Arial" panose="020B0604020202020204" pitchFamily="34" charset="0"/>
              <a:cs typeface="Arial" panose="020B0604020202020204" pitchFamily="34" charset="0"/>
            </a:endParaRPr>
          </a:p>
          <a:p>
            <a:pPr algn="just" eaLnBrk="1" hangingPunct="1">
              <a:buFont typeface="Arial" panose="020B0604020202020204" pitchFamily="34" charset="0"/>
              <a:buNone/>
            </a:pPr>
            <a:r>
              <a:rPr lang="tr-TR" altLang="tr-TR" sz="1800" b="1" dirty="0">
                <a:solidFill>
                  <a:srgbClr val="FF0066"/>
                </a:solidFill>
                <a:latin typeface="Arial" panose="020B0604020202020204" pitchFamily="34" charset="0"/>
                <a:cs typeface="Arial" panose="020B0604020202020204" pitchFamily="34" charset="0"/>
              </a:rPr>
              <a:t>■	Bileşenler açısından</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İşletmenin stok talep ve </a:t>
            </a:r>
            <a:r>
              <a:rPr lang="tr-TR" altLang="tr-TR" sz="1800" b="1" dirty="0" err="1">
                <a:latin typeface="Arial" panose="020B0604020202020204" pitchFamily="34" charset="0"/>
                <a:cs typeface="Arial" panose="020B0604020202020204" pitchFamily="34" charset="0"/>
              </a:rPr>
              <a:t>spesifikasyonlarının</a:t>
            </a:r>
            <a:r>
              <a:rPr lang="tr-TR" altLang="tr-TR" sz="1800" b="1" dirty="0">
                <a:latin typeface="Arial" panose="020B0604020202020204" pitchFamily="34" charset="0"/>
                <a:cs typeface="Arial" panose="020B0604020202020204" pitchFamily="34" charset="0"/>
              </a:rPr>
              <a:t> belirlenip belgelenmesi</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İşletmenin   taleplerine   uygun   mal   temin   eden   toptancıların belirlenmesi</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Hammaddelerin   raf ömürlerini   sınırlayan   depo   sıcaklığı   gibi‘ parametrelerin belirlenmesi</a:t>
            </a:r>
          </a:p>
        </p:txBody>
      </p:sp>
    </p:spTree>
    <p:extLst>
      <p:ext uri="{BB962C8B-B14F-4D97-AF65-F5344CB8AC3E}">
        <p14:creationId xmlns:p14="http://schemas.microsoft.com/office/powerpoint/2010/main" val="4063220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2 İçerik Yer Tutucusu">
            <a:extLst>
              <a:ext uri="{FF2B5EF4-FFF2-40B4-BE49-F238E27FC236}">
                <a16:creationId xmlns:a16="http://schemas.microsoft.com/office/drawing/2014/main" id="{803196F4-A37C-F84E-A3D9-66434035A8CB}"/>
              </a:ext>
            </a:extLst>
          </p:cNvPr>
          <p:cNvSpPr>
            <a:spLocks noGrp="1"/>
          </p:cNvSpPr>
          <p:nvPr>
            <p:ph idx="1"/>
          </p:nvPr>
        </p:nvSpPr>
        <p:spPr>
          <a:xfrm>
            <a:off x="529389" y="830179"/>
            <a:ext cx="10996864" cy="6858000"/>
          </a:xfrm>
        </p:spPr>
        <p:txBody>
          <a:bodyPr>
            <a:noAutofit/>
          </a:bodyPr>
          <a:lstStyle/>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a:t>
            </a:r>
            <a:r>
              <a:rPr lang="tr-TR" altLang="tr-TR" sz="1800" b="1" dirty="0">
                <a:solidFill>
                  <a:srgbClr val="FF0066"/>
                </a:solidFill>
                <a:latin typeface="Arial" panose="020B0604020202020204" pitchFamily="34" charset="0"/>
                <a:cs typeface="Arial" panose="020B0604020202020204" pitchFamily="34" charset="0"/>
              </a:rPr>
              <a:t>GMP ve GHP uygulamalarındaki koruyucu önlemler ve izlenecek yollar;</a:t>
            </a:r>
          </a:p>
          <a:p>
            <a:pPr algn="just" eaLnBrk="1" hangingPunct="1">
              <a:buFont typeface="Arial" panose="020B0604020202020204" pitchFamily="34" charset="0"/>
              <a:buNone/>
            </a:pPr>
            <a:endParaRPr lang="tr-TR" altLang="tr-TR" sz="1800" b="1" dirty="0">
              <a:solidFill>
                <a:srgbClr val="FF0066"/>
              </a:solidFill>
              <a:latin typeface="Arial" panose="020B0604020202020204" pitchFamily="34" charset="0"/>
              <a:cs typeface="Arial" panose="020B0604020202020204" pitchFamily="34" charset="0"/>
            </a:endParaRPr>
          </a:p>
          <a:p>
            <a:pPr algn="just" eaLnBrk="1" hangingPunct="1">
              <a:buFont typeface="Arial" panose="020B0604020202020204" pitchFamily="34" charset="0"/>
              <a:buNone/>
            </a:pPr>
            <a:r>
              <a:rPr lang="tr-TR" altLang="tr-TR" sz="1800" b="1" dirty="0">
                <a:solidFill>
                  <a:srgbClr val="FF0066"/>
                </a:solidFill>
                <a:latin typeface="Arial" panose="020B0604020202020204" pitchFamily="34" charset="0"/>
                <a:cs typeface="Arial" panose="020B0604020202020204" pitchFamily="34" charset="0"/>
              </a:rPr>
              <a:t>■	Ürün geliştirme açısından</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Ürün güvenliğini etkileyeceği öngörülen mikrobiyolojik tehlike olasılıklarının engellenmesine yönelik etkin önlemlerin belirlenmesi</a:t>
            </a:r>
          </a:p>
          <a:p>
            <a:pPr algn="just" eaLnBrk="1" hangingPunct="1">
              <a:spcBef>
                <a:spcPct val="0"/>
              </a:spcBef>
              <a:buFont typeface="Arial" panose="020B0604020202020204" pitchFamily="34" charset="0"/>
              <a:buNone/>
            </a:pPr>
            <a:r>
              <a:rPr lang="tr-TR" altLang="tr-TR" sz="1800" b="1" dirty="0">
                <a:latin typeface="Arial" panose="020B0604020202020204" pitchFamily="34" charset="0"/>
                <a:cs typeface="Arial" panose="020B0604020202020204" pitchFamily="34" charset="0"/>
              </a:rPr>
              <a:t>	Ürünün raf ömrünün uzatılmasına yönelik önlemlerin belirlenmesi</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Proses konusunda uzmanların deneyimlerinden yararlanılarak üretim parametrelerini   belirleyecek   gerekli   bilgi   birikimini   sağlayan dokümanların oluşturulması</a:t>
            </a:r>
          </a:p>
        </p:txBody>
      </p:sp>
    </p:spTree>
    <p:extLst>
      <p:ext uri="{BB962C8B-B14F-4D97-AF65-F5344CB8AC3E}">
        <p14:creationId xmlns:p14="http://schemas.microsoft.com/office/powerpoint/2010/main" val="1810372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2 İçerik Yer Tutucusu">
            <a:extLst>
              <a:ext uri="{FF2B5EF4-FFF2-40B4-BE49-F238E27FC236}">
                <a16:creationId xmlns:a16="http://schemas.microsoft.com/office/drawing/2014/main" id="{803196F4-A37C-F84E-A3D9-66434035A8CB}"/>
              </a:ext>
            </a:extLst>
          </p:cNvPr>
          <p:cNvSpPr>
            <a:spLocks noGrp="1"/>
          </p:cNvSpPr>
          <p:nvPr>
            <p:ph idx="1"/>
          </p:nvPr>
        </p:nvSpPr>
        <p:spPr>
          <a:xfrm>
            <a:off x="517357" y="84221"/>
            <a:ext cx="11008895" cy="6858000"/>
          </a:xfrm>
        </p:spPr>
        <p:txBody>
          <a:bodyPr>
            <a:noAutofit/>
          </a:bodyPr>
          <a:lstStyle/>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a:t>
            </a:r>
            <a:r>
              <a:rPr lang="tr-TR" altLang="tr-TR" sz="1800" b="1" dirty="0">
                <a:solidFill>
                  <a:srgbClr val="FF0066"/>
                </a:solidFill>
                <a:latin typeface="Arial" panose="020B0604020202020204" pitchFamily="34" charset="0"/>
                <a:cs typeface="Arial" panose="020B0604020202020204" pitchFamily="34" charset="0"/>
              </a:rPr>
              <a:t>GMP ve GHP uygulamalarındaki koruyucu önlemler ve izlenecek yollar;</a:t>
            </a:r>
          </a:p>
          <a:p>
            <a:pPr algn="just" eaLnBrk="1" hangingPunct="1">
              <a:buFont typeface="Arial" panose="020B0604020202020204" pitchFamily="34" charset="0"/>
              <a:buNone/>
            </a:pPr>
            <a:endParaRPr lang="tr-TR" altLang="tr-TR" sz="1800" b="1" dirty="0">
              <a:solidFill>
                <a:srgbClr val="FF0066"/>
              </a:solidFill>
              <a:latin typeface="Arial" panose="020B0604020202020204" pitchFamily="34" charset="0"/>
              <a:cs typeface="Arial" panose="020B0604020202020204" pitchFamily="34" charset="0"/>
            </a:endParaRPr>
          </a:p>
          <a:p>
            <a:pPr algn="just" eaLnBrk="1" hangingPunct="1">
              <a:buFont typeface="Arial" panose="020B0604020202020204" pitchFamily="34" charset="0"/>
              <a:buNone/>
            </a:pPr>
            <a:r>
              <a:rPr lang="tr-TR" altLang="tr-TR" sz="1800" b="1" dirty="0">
                <a:solidFill>
                  <a:srgbClr val="FF0066"/>
                </a:solidFill>
                <a:latin typeface="Arial" panose="020B0604020202020204" pitchFamily="34" charset="0"/>
                <a:cs typeface="Arial" panose="020B0604020202020204" pitchFamily="34" charset="0"/>
              </a:rPr>
              <a:t>■	Üretim açısından</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Bütün kritik kontrol noktalarının dikkate alınması </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Çeşitli   sorunlar  ve  engeller  karşısında  sistemin  devamlılığını sağlayacak onaylanmış önerilerin değerlendirilmesi</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Üretim   hattına  yönelik   belirlenen   önerilerin   işlerliğinin doğrulanması</a:t>
            </a:r>
          </a:p>
          <a:p>
            <a:pPr algn="just" eaLnBrk="1" hangingPunct="1">
              <a:buFont typeface="Arial" panose="020B0604020202020204" pitchFamily="34" charset="0"/>
              <a:buNone/>
            </a:pPr>
            <a:r>
              <a:rPr lang="tr-TR" altLang="tr-TR" sz="1800" b="1" dirty="0">
                <a:solidFill>
                  <a:srgbClr val="FF0066"/>
                </a:solidFill>
                <a:latin typeface="Arial" panose="020B0604020202020204" pitchFamily="34" charset="0"/>
                <a:cs typeface="Arial" panose="020B0604020202020204" pitchFamily="34" charset="0"/>
              </a:rPr>
              <a:t>■	Paketleme</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İşletme normlarına uygun ambalaj materyalinin belirlenmesi</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Bu </a:t>
            </a:r>
            <a:r>
              <a:rPr lang="tr-TR" altLang="tr-TR" sz="1800" b="1" dirty="0" err="1">
                <a:latin typeface="Arial" panose="020B0604020202020204" pitchFamily="34" charset="0"/>
                <a:cs typeface="Arial" panose="020B0604020202020204" pitchFamily="34" charset="0"/>
              </a:rPr>
              <a:t>spesifıkasyonlara</a:t>
            </a:r>
            <a:r>
              <a:rPr lang="tr-TR" altLang="tr-TR" sz="1800" b="1" dirty="0">
                <a:latin typeface="Arial" panose="020B0604020202020204" pitchFamily="34" charset="0"/>
                <a:cs typeface="Arial" panose="020B0604020202020204" pitchFamily="34" charset="0"/>
              </a:rPr>
              <a:t> uygunluk kontrollerinin yapılması</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Beklentiler doğrultusunda ambalaja uygulanacak işlemlerin, ürün kalitesini korumaya uygunluğunun saptanması</a:t>
            </a:r>
          </a:p>
          <a:p>
            <a:pPr algn="just" eaLnBrk="1" hangingPunct="1">
              <a:buFont typeface="Arial" panose="020B0604020202020204" pitchFamily="34" charset="0"/>
              <a:buNone/>
            </a:pPr>
            <a:r>
              <a:rPr lang="tr-TR" altLang="tr-TR" sz="1800" b="1" dirty="0">
                <a:solidFill>
                  <a:srgbClr val="FF0066"/>
                </a:solidFill>
                <a:latin typeface="Arial" panose="020B0604020202020204" pitchFamily="34" charset="0"/>
                <a:cs typeface="Arial" panose="020B0604020202020204" pitchFamily="34" charset="0"/>
              </a:rPr>
              <a:t>■  Muhafaza ve dağıtım</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Uygun muhafaza koşullarının belirlenmesi ve uygulamaya alınması</a:t>
            </a:r>
          </a:p>
          <a:p>
            <a:pPr algn="just" eaLnBrk="1" hangingPunct="1">
              <a:buFont typeface="Arial" panose="020B0604020202020204" pitchFamily="34" charset="0"/>
              <a:buNone/>
            </a:pPr>
            <a:r>
              <a:rPr lang="tr-TR" altLang="tr-TR" sz="1800" b="1" dirty="0">
                <a:latin typeface="Arial" panose="020B0604020202020204" pitchFamily="34" charset="0"/>
                <a:cs typeface="Arial" panose="020B0604020202020204" pitchFamily="34" charset="0"/>
              </a:rPr>
              <a:t>	Dağıtımın uygun koşullarda yapılması</a:t>
            </a:r>
          </a:p>
          <a:p>
            <a:pPr algn="just" eaLnBrk="1" hangingPunct="1"/>
            <a:endParaRPr lang="tr-TR" altLang="tr-T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762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168D459-0B05-124C-B193-192B229901A7}"/>
              </a:ext>
            </a:extLst>
          </p:cNvPr>
          <p:cNvSpPr>
            <a:spLocks noGrp="1"/>
          </p:cNvSpPr>
          <p:nvPr>
            <p:ph type="ctrTitle"/>
          </p:nvPr>
        </p:nvSpPr>
        <p:spPr>
          <a:xfrm>
            <a:off x="1983235" y="2659534"/>
            <a:ext cx="8062912" cy="1960585"/>
          </a:xfrm>
        </p:spPr>
        <p:txBody>
          <a:bodyPr>
            <a:noAutofit/>
          </a:bodyPr>
          <a:lstStyle/>
          <a:p>
            <a:pPr marL="484632">
              <a:defRPr/>
            </a:pPr>
            <a:br>
              <a:rPr lang="tr-TR" sz="3600" b="1" i="1" dirty="0">
                <a:latin typeface="Arial" panose="020B0604020202020204" pitchFamily="34" charset="0"/>
                <a:cs typeface="Arial" panose="020B0604020202020204" pitchFamily="34" charset="0"/>
              </a:rPr>
            </a:br>
            <a:br>
              <a:rPr lang="tr-TR" sz="3600" b="1" i="1" dirty="0">
                <a:latin typeface="Arial" panose="020B0604020202020204" pitchFamily="34" charset="0"/>
                <a:cs typeface="Arial" panose="020B0604020202020204" pitchFamily="34" charset="0"/>
              </a:rPr>
            </a:br>
            <a:r>
              <a:rPr lang="tr-TR" sz="3600" b="1" i="1" dirty="0">
                <a:latin typeface="Arial" panose="020B0604020202020204" pitchFamily="34" charset="0"/>
                <a:cs typeface="Arial" panose="020B0604020202020204" pitchFamily="34" charset="0"/>
              </a:rPr>
              <a:t>Kalite Güvence ve Sanitasyon Programı Geliştirme</a:t>
            </a:r>
            <a:br>
              <a:rPr lang="tr-TR" sz="3600" b="1" i="1" dirty="0">
                <a:latin typeface="Arial" panose="020B0604020202020204" pitchFamily="34" charset="0"/>
                <a:cs typeface="Arial" panose="020B0604020202020204" pitchFamily="34" charset="0"/>
              </a:rPr>
            </a:br>
            <a:endParaRPr lang="tr-TR" sz="36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7954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06E8572-5E08-8142-A23F-316CB863B8CF}"/>
              </a:ext>
            </a:extLst>
          </p:cNvPr>
          <p:cNvSpPr>
            <a:spLocks noGrp="1"/>
          </p:cNvSpPr>
          <p:nvPr>
            <p:ph idx="1"/>
          </p:nvPr>
        </p:nvSpPr>
        <p:spPr>
          <a:xfrm>
            <a:off x="1524000" y="0"/>
            <a:ext cx="9144000" cy="6858000"/>
          </a:xfrm>
        </p:spPr>
        <p:txBody>
          <a:bodyPr rtlCol="0">
            <a:normAutofit fontScale="92500" lnSpcReduction="10000"/>
          </a:bodyPr>
          <a:lstStyle/>
          <a:p>
            <a:pPr algn="just">
              <a:defRPr/>
            </a:pPr>
            <a:r>
              <a:rPr lang="tr-TR" b="1" dirty="0">
                <a:latin typeface="Arial" panose="020B0604020202020204" pitchFamily="34" charset="0"/>
                <a:cs typeface="Arial" panose="020B0604020202020204" pitchFamily="34" charset="0"/>
              </a:rPr>
              <a:t>Son 30-35 yıldır gıda endüstrisinde; hammaddenin </a:t>
            </a:r>
            <a:r>
              <a:rPr lang="tr-TR" b="1" dirty="0" err="1">
                <a:latin typeface="Arial" panose="020B0604020202020204" pitchFamily="34" charset="0"/>
                <a:cs typeface="Arial" panose="020B0604020202020204" pitchFamily="34" charset="0"/>
              </a:rPr>
              <a:t>mikrobiyel</a:t>
            </a:r>
            <a:r>
              <a:rPr lang="tr-TR" b="1" dirty="0">
                <a:latin typeface="Arial" panose="020B0604020202020204" pitchFamily="34" charset="0"/>
                <a:cs typeface="Arial" panose="020B0604020202020204" pitchFamily="34" charset="0"/>
              </a:rPr>
              <a:t> kalitesi ve son ürünlerin kalitesini koruma ve yükseltme, güvenlik ve yararlılığını sağlamada organize bir sanitasyon programının önemi vurgulanmıştır. </a:t>
            </a:r>
          </a:p>
          <a:p>
            <a:pPr algn="just">
              <a:defRPr/>
            </a:pPr>
            <a:r>
              <a:rPr lang="tr-TR" b="1" dirty="0">
                <a:latin typeface="Arial" panose="020B0604020202020204" pitchFamily="34" charset="0"/>
                <a:cs typeface="Arial" panose="020B0604020202020204" pitchFamily="34" charset="0"/>
              </a:rPr>
              <a:t>Tüketiciler daha iyi bilgilendirilip daha çok tecrübelendirildiği taktirde etkin bir kalite güvence ve sanitasyon programını geliştirmek gıda endüstrisi için çok daha önemli olacaktır. </a:t>
            </a:r>
          </a:p>
          <a:p>
            <a:pPr algn="just">
              <a:defRPr/>
            </a:pPr>
            <a:r>
              <a:rPr lang="tr-TR" b="1" dirty="0">
                <a:latin typeface="Arial" panose="020B0604020202020204" pitchFamily="34" charset="0"/>
                <a:cs typeface="Arial" panose="020B0604020202020204" pitchFamily="34" charset="0"/>
              </a:rPr>
              <a:t>Kalite güvence programı; gıda üreten firmaları etkileyen yasal durumlar, teknik ustalık, halk sağlığı ve gıda güvenliği alanlarında düzenleme ve kontroller yapılmasını, gelişme sistemleri için ortam hazırlanmasını sağlamaktadır. Gıda sanitasyonu ile ilgili aktiviteler sanitasyon denetlemeleri, ürünün satışa sunulması, muhafazası, paketleme aşaması ve iade ürünleri kapsar.</a:t>
            </a:r>
          </a:p>
          <a:p>
            <a:pPr algn="just">
              <a:defRPr/>
            </a:pPr>
            <a:r>
              <a:rPr lang="tr-TR" b="1" dirty="0">
                <a:solidFill>
                  <a:srgbClr val="FF0000"/>
                </a:solidFill>
                <a:latin typeface="Arial" panose="020B0604020202020204" pitchFamily="34" charset="0"/>
                <a:cs typeface="Arial" panose="020B0604020202020204" pitchFamily="34" charset="0"/>
              </a:rPr>
              <a:t>Sanitasyonun önemini vurgulayan bir kalite güvence programı </a:t>
            </a:r>
            <a:r>
              <a:rPr lang="tr-TR" b="1" dirty="0">
                <a:latin typeface="Arial" panose="020B0604020202020204" pitchFamily="34" charset="0"/>
                <a:cs typeface="Arial" panose="020B0604020202020204" pitchFamily="34" charset="0"/>
              </a:rPr>
              <a:t>gıda işletmesinin ayakta kalması ve gelişimi için </a:t>
            </a:r>
            <a:r>
              <a:rPr lang="tr-TR" b="1" u="sng" dirty="0">
                <a:latin typeface="Arial" panose="020B0604020202020204" pitchFamily="34" charset="0"/>
                <a:cs typeface="Arial" panose="020B0604020202020204" pitchFamily="34" charset="0"/>
              </a:rPr>
              <a:t>zorunluluk</a:t>
            </a:r>
            <a:r>
              <a:rPr lang="tr-TR" b="1" dirty="0">
                <a:latin typeface="Arial" panose="020B0604020202020204" pitchFamily="34" charset="0"/>
                <a:cs typeface="Arial" panose="020B0604020202020204" pitchFamily="34" charset="0"/>
              </a:rPr>
              <a:t> niteliğinde önem taşır. Şayet ürün rekabeti söz konusu ise hijyenik standartlar titizlikle muhafaza edilmelidir.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1306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F3B42B26-6DA2-BC44-94B9-2DCF88578205}"/>
              </a:ext>
            </a:extLst>
          </p:cNvPr>
          <p:cNvSpPr>
            <a:spLocks noGrp="1"/>
          </p:cNvSpPr>
          <p:nvPr>
            <p:ph idx="1"/>
          </p:nvPr>
        </p:nvSpPr>
        <p:spPr>
          <a:xfrm>
            <a:off x="1524000" y="0"/>
            <a:ext cx="9144000" cy="6858000"/>
          </a:xfrm>
        </p:spPr>
        <p:txBody>
          <a:bodyPr rtlCol="0">
            <a:normAutofit fontScale="77500" lnSpcReduction="20000"/>
          </a:bodyPr>
          <a:lstStyle/>
          <a:p>
            <a:pPr algn="just">
              <a:buNone/>
              <a:defRPr/>
            </a:pPr>
            <a:r>
              <a:rPr lang="tr-TR" b="1" dirty="0">
                <a:latin typeface="Arial" panose="020B0604020202020204" pitchFamily="34" charset="0"/>
                <a:cs typeface="Arial" panose="020B0604020202020204" pitchFamily="34" charset="0"/>
              </a:rPr>
              <a:t>	</a:t>
            </a:r>
            <a:r>
              <a:rPr lang="tr-TR" sz="3400" b="1" i="1" dirty="0">
                <a:solidFill>
                  <a:srgbClr val="FF0066"/>
                </a:solidFill>
                <a:latin typeface="Arial" panose="020B0604020202020204" pitchFamily="34" charset="0"/>
                <a:cs typeface="Arial" panose="020B0604020202020204" pitchFamily="34" charset="0"/>
              </a:rPr>
              <a:t>Etkin Bir Sanitasyon Programında Kalite Güvencenin İşlevi</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Gıdalarda müşteri beklentilerini karşılayan tüm özelliklerin toplamı kaliteyi oluşturmasına karşın, </a:t>
            </a:r>
            <a:r>
              <a:rPr lang="tr-TR" b="1" i="1" u="sng" dirty="0">
                <a:solidFill>
                  <a:srgbClr val="0000CC"/>
                </a:solidFill>
                <a:latin typeface="Arial" panose="020B0604020202020204" pitchFamily="34" charset="0"/>
                <a:cs typeface="Arial" panose="020B0604020202020204" pitchFamily="34" charset="0"/>
              </a:rPr>
              <a:t>SAĞLIK AÇISINDAN GÜVENİLİRLİK</a:t>
            </a:r>
            <a:r>
              <a:rPr lang="tr-TR" b="1" i="1"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en fazla aranan kalite özelliğidir. </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Kalite geçmişte; </a:t>
            </a:r>
            <a:r>
              <a:rPr lang="tr-TR" b="1" i="1" dirty="0">
                <a:solidFill>
                  <a:srgbClr val="FF0000"/>
                </a:solidFill>
                <a:latin typeface="Arial" panose="020B0604020202020204" pitchFamily="34" charset="0"/>
                <a:cs typeface="Arial" panose="020B0604020202020204" pitchFamily="34" charset="0"/>
              </a:rPr>
              <a:t>'bir ürünün teknik şartlara uygunluğu' </a:t>
            </a:r>
            <a:r>
              <a:rPr lang="tr-TR" b="1" dirty="0">
                <a:latin typeface="Arial" panose="020B0604020202020204" pitchFamily="34" charset="0"/>
                <a:cs typeface="Arial" panose="020B0604020202020204" pitchFamily="34" charset="0"/>
              </a:rPr>
              <a:t>olarak tanımlanırken, </a:t>
            </a:r>
            <a:r>
              <a:rPr lang="tr-TR" b="1" i="1" dirty="0">
                <a:latin typeface="Arial" panose="020B0604020202020204" pitchFamily="34" charset="0"/>
                <a:cs typeface="Arial" panose="020B0604020202020204" pitchFamily="34" charset="0"/>
              </a:rPr>
              <a:t>günümüzde </a:t>
            </a:r>
            <a:r>
              <a:rPr lang="tr-TR" b="1" i="1" dirty="0">
                <a:solidFill>
                  <a:srgbClr val="FF0000"/>
                </a:solidFill>
                <a:latin typeface="Arial" panose="020B0604020202020204" pitchFamily="34" charset="0"/>
                <a:cs typeface="Arial" panose="020B0604020202020204" pitchFamily="34" charset="0"/>
              </a:rPr>
              <a:t>'belirli koşullar altında ve belirli sürede tüketici güvenliğini koruyabilme' </a:t>
            </a:r>
            <a:r>
              <a:rPr lang="tr-TR" b="1" dirty="0">
                <a:latin typeface="Arial" panose="020B0604020202020204" pitchFamily="34" charset="0"/>
                <a:cs typeface="Arial" panose="020B0604020202020204" pitchFamily="34" charset="0"/>
              </a:rPr>
              <a:t>olarak ifade edilmektedir. </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Ürünlerde sağlık güvencesinin yaratılabilmesi için gıda endüstrisinde hijyen, sanitasyon ve koruyucu bakımla ilgili sistemlerin kurulması gerekmektedir. Temel hareket noktası "uygunluk" değil, "üstünlük" ilkesidir. Kaliteyi oluşturan karakteristikler hem ölçülebilir, hem kontrol edilebilir.</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Gıda üretiminde belirli kalite düzeyine ulaşabilmek ve bunları ekonomik koşullar altında satılabilir, serbest piyasalarda diğer ülkelerde üretilen ürünlerle yarışabilir bir hale getirmek zorunlu bulunmaktadır. </a:t>
            </a:r>
            <a:r>
              <a:rPr lang="tr-TR" b="1" dirty="0">
                <a:solidFill>
                  <a:srgbClr val="FF0000"/>
                </a:solidFill>
                <a:latin typeface="Arial" panose="020B0604020202020204" pitchFamily="34" charset="0"/>
                <a:cs typeface="Arial" panose="020B0604020202020204" pitchFamily="34" charset="0"/>
              </a:rPr>
              <a:t>Bu nedenle kalite güvence sistemleri artık tüm kuruluşlarda kalite stratejisi olarak benimsenmektedir.</a:t>
            </a:r>
          </a:p>
        </p:txBody>
      </p:sp>
    </p:spTree>
    <p:extLst>
      <p:ext uri="{BB962C8B-B14F-4D97-AF65-F5344CB8AC3E}">
        <p14:creationId xmlns:p14="http://schemas.microsoft.com/office/powerpoint/2010/main" val="231043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214C37C-BB4D-144B-B53B-932412CF8346}"/>
              </a:ext>
            </a:extLst>
          </p:cNvPr>
          <p:cNvSpPr>
            <a:spLocks noGrp="1"/>
          </p:cNvSpPr>
          <p:nvPr>
            <p:ph idx="1"/>
          </p:nvPr>
        </p:nvSpPr>
        <p:spPr>
          <a:xfrm>
            <a:off x="1524000" y="0"/>
            <a:ext cx="9144000" cy="6858000"/>
          </a:xfrm>
        </p:spPr>
        <p:txBody>
          <a:bodyPr rtlCol="0">
            <a:normAutofit fontScale="92500" lnSpcReduction="10000"/>
          </a:bodyPr>
          <a:lstStyle/>
          <a:p>
            <a:pPr algn="just">
              <a:buNone/>
              <a:defRPr/>
            </a:pPr>
            <a:r>
              <a:rPr lang="tr-TR" b="1" dirty="0">
                <a:latin typeface="Arial" panose="020B0604020202020204" pitchFamily="34" charset="0"/>
                <a:cs typeface="Arial" panose="020B0604020202020204" pitchFamily="34" charset="0"/>
              </a:rPr>
              <a:t>	</a:t>
            </a:r>
            <a:r>
              <a:rPr lang="tr-TR" sz="3000" b="1" dirty="0">
                <a:solidFill>
                  <a:srgbClr val="0000CC"/>
                </a:solidFill>
                <a:latin typeface="Arial" panose="020B0604020202020204" pitchFamily="34" charset="0"/>
                <a:cs typeface="Arial" panose="020B0604020202020204" pitchFamily="34" charset="0"/>
              </a:rPr>
              <a:t>Kalite güvencenin ana başlıkları</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Nesneleri ve önlemleri açıkça göstermek</a:t>
            </a:r>
          </a:p>
          <a:p>
            <a:pPr algn="just">
              <a:defRPr/>
            </a:pPr>
            <a:r>
              <a:rPr lang="tr-TR" b="1" dirty="0">
                <a:latin typeface="Arial" panose="020B0604020202020204" pitchFamily="34" charset="0"/>
                <a:cs typeface="Arial" panose="020B0604020202020204" pitchFamily="34" charset="0"/>
              </a:rPr>
              <a:t>Proses ve ürünler için sanitasyon gerekleri oluşturmak</a:t>
            </a:r>
          </a:p>
          <a:p>
            <a:pPr algn="just">
              <a:defRPr/>
            </a:pPr>
            <a:r>
              <a:rPr lang="tr-TR" b="1" dirty="0">
                <a:latin typeface="Arial" panose="020B0604020202020204" pitchFamily="34" charset="0"/>
                <a:cs typeface="Arial" panose="020B0604020202020204" pitchFamily="34" charset="0"/>
              </a:rPr>
              <a:t>Prosedürleri kapsayan denetleme sistemi uygulamak</a:t>
            </a:r>
          </a:p>
          <a:p>
            <a:pPr algn="just">
              <a:defRPr/>
            </a:pPr>
            <a:r>
              <a:rPr lang="tr-TR" b="1" dirty="0" err="1">
                <a:latin typeface="Arial" panose="020B0604020202020204" pitchFamily="34" charset="0"/>
                <a:cs typeface="Arial" panose="020B0604020202020204" pitchFamily="34" charset="0"/>
              </a:rPr>
              <a:t>Mikrobiyal</a:t>
            </a:r>
            <a:r>
              <a:rPr lang="tr-TR" b="1" dirty="0">
                <a:latin typeface="Arial" panose="020B0604020202020204" pitchFamily="34" charset="0"/>
                <a:cs typeface="Arial" panose="020B0604020202020204" pitchFamily="34" charset="0"/>
              </a:rPr>
              <a:t>,   fiziksel  ve  kimyasal  ürün  </a:t>
            </a:r>
            <a:r>
              <a:rPr lang="tr-TR" b="1" dirty="0" err="1">
                <a:latin typeface="Arial" panose="020B0604020202020204" pitchFamily="34" charset="0"/>
                <a:cs typeface="Arial" panose="020B0604020202020204" pitchFamily="34" charset="0"/>
              </a:rPr>
              <a:t>spesifikasyonlarını</a:t>
            </a:r>
            <a:r>
              <a:rPr lang="tr-TR" b="1" dirty="0">
                <a:latin typeface="Arial" panose="020B0604020202020204" pitchFamily="34" charset="0"/>
                <a:cs typeface="Arial" panose="020B0604020202020204" pitchFamily="34" charset="0"/>
              </a:rPr>
              <a:t> geliştirmek</a:t>
            </a:r>
          </a:p>
          <a:p>
            <a:pPr algn="just">
              <a:defRPr/>
            </a:pPr>
            <a:r>
              <a:rPr lang="tr-TR" b="1" dirty="0" err="1">
                <a:latin typeface="Arial" panose="020B0604020202020204" pitchFamily="34" charset="0"/>
                <a:cs typeface="Arial" panose="020B0604020202020204" pitchFamily="34" charset="0"/>
              </a:rPr>
              <a:t>Mikrobiyal</a:t>
            </a:r>
            <a:r>
              <a:rPr lang="tr-TR" b="1" dirty="0">
                <a:latin typeface="Arial" panose="020B0604020202020204" pitchFamily="34" charset="0"/>
                <a:cs typeface="Arial" panose="020B0604020202020204" pitchFamily="34" charset="0"/>
              </a:rPr>
              <a:t>,   fiziksel  ve  kimyasal  testler  için  prosedür  ve gereklilikleri oluşturmak</a:t>
            </a:r>
          </a:p>
          <a:p>
            <a:pPr algn="just">
              <a:defRPr/>
            </a:pPr>
            <a:r>
              <a:rPr lang="tr-TR" b="1" dirty="0">
                <a:latin typeface="Arial" panose="020B0604020202020204" pitchFamily="34" charset="0"/>
                <a:cs typeface="Arial" panose="020B0604020202020204" pitchFamily="34" charset="0"/>
              </a:rPr>
              <a:t>Kalite güvence programı için </a:t>
            </a:r>
            <a:r>
              <a:rPr lang="tr-TR" b="1" dirty="0" err="1">
                <a:latin typeface="Arial" panose="020B0604020202020204" pitchFamily="34" charset="0"/>
                <a:cs typeface="Arial" panose="020B0604020202020204" pitchFamily="34" charset="0"/>
              </a:rPr>
              <a:t>organizasyonal</a:t>
            </a:r>
            <a:r>
              <a:rPr lang="tr-TR" b="1" dirty="0">
                <a:latin typeface="Arial" panose="020B0604020202020204" pitchFamily="34" charset="0"/>
                <a:cs typeface="Arial" panose="020B0604020202020204" pitchFamily="34" charset="0"/>
              </a:rPr>
              <a:t> bir yapılanmayı</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kapsayan personel yapısı geliştirmek</a:t>
            </a:r>
          </a:p>
          <a:p>
            <a:pPr algn="just">
              <a:defRPr/>
            </a:pPr>
            <a:r>
              <a:rPr lang="tr-TR" b="1" dirty="0">
                <a:latin typeface="Arial" panose="020B0604020202020204" pitchFamily="34" charset="0"/>
                <a:cs typeface="Arial" panose="020B0604020202020204" pitchFamily="34" charset="0"/>
              </a:rPr>
              <a:t>Gerekli harcamalar için kalite güvence bütçesi geliştirmek,</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sunmak ve uygulamak</a:t>
            </a:r>
          </a:p>
          <a:p>
            <a:pPr algn="just">
              <a:defRPr/>
            </a:pPr>
            <a:r>
              <a:rPr lang="tr-TR" b="1" dirty="0">
                <a:latin typeface="Arial" panose="020B0604020202020204" pitchFamily="34" charset="0"/>
                <a:cs typeface="Arial" panose="020B0604020202020204" pitchFamily="34" charset="0"/>
              </a:rPr>
              <a:t>Tüm kalite güvence pozisyonları için iş tanımı geliştirmek</a:t>
            </a:r>
          </a:p>
          <a:p>
            <a:pPr algn="just">
              <a:defRPr/>
            </a:pPr>
            <a:r>
              <a:rPr lang="tr-TR" b="1" dirty="0">
                <a:latin typeface="Arial" panose="020B0604020202020204" pitchFamily="34" charset="0"/>
                <a:cs typeface="Arial" panose="020B0604020202020204" pitchFamily="34" charset="0"/>
              </a:rPr>
              <a:t>Kalite güvence programını sürekli denetlemek ve periyodik</a:t>
            </a:r>
            <a:br>
              <a:rPr lang="tr-TR" b="1" dirty="0">
                <a:latin typeface="Arial" panose="020B0604020202020204" pitchFamily="34" charset="0"/>
                <a:cs typeface="Arial" panose="020B0604020202020204" pitchFamily="34" charset="0"/>
              </a:rPr>
            </a:br>
            <a:r>
              <a:rPr lang="tr-TR" b="1" dirty="0">
                <a:latin typeface="Arial" panose="020B0604020202020204" pitchFamily="34" charset="0"/>
                <a:cs typeface="Arial" panose="020B0604020202020204" pitchFamily="34" charset="0"/>
              </a:rPr>
              <a:t>rapor formunda sonuçları </a:t>
            </a:r>
            <a:r>
              <a:rPr lang="tr-TR" b="1" dirty="0" err="1">
                <a:latin typeface="Arial" panose="020B0604020202020204" pitchFamily="34" charset="0"/>
                <a:cs typeface="Arial" panose="020B0604020202020204" pitchFamily="34" charset="0"/>
              </a:rPr>
              <a:t>dokümante</a:t>
            </a:r>
            <a:r>
              <a:rPr lang="tr-TR" b="1" dirty="0">
                <a:latin typeface="Arial" panose="020B0604020202020204" pitchFamily="34" charset="0"/>
                <a:cs typeface="Arial" panose="020B0604020202020204" pitchFamily="34" charset="0"/>
              </a:rPr>
              <a:t> etmek</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779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E2882BE3-12AE-9A4E-9089-6ADD3F8A6B31}"/>
              </a:ext>
            </a:extLst>
          </p:cNvPr>
          <p:cNvSpPr>
            <a:spLocks noGrp="1"/>
          </p:cNvSpPr>
          <p:nvPr>
            <p:ph idx="1"/>
          </p:nvPr>
        </p:nvSpPr>
        <p:spPr>
          <a:xfrm>
            <a:off x="1487905" y="854241"/>
            <a:ext cx="9144000" cy="6858000"/>
          </a:xfrm>
        </p:spPr>
        <p:txBody>
          <a:bodyPr rtlCol="0">
            <a:normAutofit/>
          </a:bodyPr>
          <a:lstStyle/>
          <a:p>
            <a:pPr algn="just">
              <a:buNone/>
              <a:defRPr/>
            </a:pPr>
            <a:r>
              <a:rPr lang="tr-TR" sz="1600" b="1" dirty="0">
                <a:solidFill>
                  <a:srgbClr val="006600"/>
                </a:solidFill>
                <a:latin typeface="Arial" panose="020B0604020202020204" pitchFamily="34" charset="0"/>
                <a:cs typeface="Arial" panose="020B0604020202020204" pitchFamily="34" charset="0"/>
              </a:rPr>
              <a:t>TEMEL HİJYENİK TASARIM YAKLAŞIMLARI</a:t>
            </a:r>
          </a:p>
          <a:p>
            <a:pPr algn="just">
              <a:defRPr/>
            </a:pPr>
            <a:r>
              <a:rPr lang="tr-TR" sz="1600" b="1" dirty="0">
                <a:latin typeface="Arial" panose="020B0604020202020204" pitchFamily="34" charset="0"/>
                <a:cs typeface="Arial" panose="020B0604020202020204" pitchFamily="34" charset="0"/>
              </a:rPr>
              <a:t>Güvenli gıda üretimini sağlamak ve tüketici açısından güvence yaratabilmek için hijyenik tasarım felsefesi, dizayn geliştirmenin önünde gelmektedir.</a:t>
            </a:r>
          </a:p>
          <a:p>
            <a:pPr algn="just">
              <a:defRPr/>
            </a:pPr>
            <a:r>
              <a:rPr lang="tr-TR" sz="1600" b="1" dirty="0">
                <a:latin typeface="Arial" panose="020B0604020202020204" pitchFamily="34" charset="0"/>
                <a:cs typeface="Arial" panose="020B0604020202020204" pitchFamily="34" charset="0"/>
              </a:rPr>
              <a:t>Gıda kalitesi, güvenliği ve dayanıklılığının geliştirilmesi ve bunun sonucu olarak da hedef doğrultusunda ürün </a:t>
            </a:r>
            <a:r>
              <a:rPr lang="tr-TR" sz="1600" b="1" dirty="0" err="1">
                <a:latin typeface="Arial" panose="020B0604020202020204" pitchFamily="34" charset="0"/>
                <a:cs typeface="Arial" panose="020B0604020202020204" pitchFamily="34" charset="0"/>
              </a:rPr>
              <a:t>eldesi</a:t>
            </a:r>
            <a:r>
              <a:rPr lang="tr-TR" sz="1600" b="1" dirty="0">
                <a:latin typeface="Arial" panose="020B0604020202020204" pitchFamily="34" charset="0"/>
                <a:cs typeface="Arial" panose="020B0604020202020204" pitchFamily="34" charset="0"/>
              </a:rPr>
              <a:t> için temel olan hijyenik tasarım yaklaşımlarından son yıllarda güncelliği artan </a:t>
            </a:r>
            <a:r>
              <a:rPr lang="tr-TR" sz="1600" b="1" dirty="0">
                <a:solidFill>
                  <a:srgbClr val="FF0066"/>
                </a:solidFill>
                <a:latin typeface="Arial" panose="020B0604020202020204" pitchFamily="34" charset="0"/>
                <a:cs typeface="Arial" panose="020B0604020202020204" pitchFamily="34" charset="0"/>
              </a:rPr>
              <a:t>CGMP</a:t>
            </a:r>
            <a:r>
              <a:rPr lang="tr-TR" sz="1600" b="1" dirty="0">
                <a:latin typeface="Arial" panose="020B0604020202020204" pitchFamily="34" charset="0"/>
                <a:cs typeface="Arial" panose="020B0604020202020204" pitchFamily="34" charset="0"/>
              </a:rPr>
              <a:t> (güncel iyi üretim uygulamaları) ve </a:t>
            </a:r>
            <a:r>
              <a:rPr lang="tr-TR" sz="1600" b="1" dirty="0">
                <a:solidFill>
                  <a:srgbClr val="FF0066"/>
                </a:solidFill>
                <a:latin typeface="Arial" panose="020B0604020202020204" pitchFamily="34" charset="0"/>
                <a:cs typeface="Arial" panose="020B0604020202020204" pitchFamily="34" charset="0"/>
              </a:rPr>
              <a:t>GHP</a:t>
            </a:r>
            <a:r>
              <a:rPr lang="tr-TR" sz="1600" b="1" dirty="0">
                <a:latin typeface="Arial" panose="020B0604020202020204" pitchFamily="34" charset="0"/>
                <a:cs typeface="Arial" panose="020B0604020202020204" pitchFamily="34" charset="0"/>
              </a:rPr>
              <a:t> (iyi hijyen uygulamaları), </a:t>
            </a:r>
            <a:r>
              <a:rPr lang="tr-TR" sz="1600" b="1" dirty="0">
                <a:solidFill>
                  <a:srgbClr val="FF0066"/>
                </a:solidFill>
                <a:latin typeface="Arial" panose="020B0604020202020204" pitchFamily="34" charset="0"/>
                <a:cs typeface="Arial" panose="020B0604020202020204" pitchFamily="34" charset="0"/>
              </a:rPr>
              <a:t>HACCP</a:t>
            </a:r>
            <a:r>
              <a:rPr lang="tr-TR" sz="1600" b="1" dirty="0">
                <a:latin typeface="Arial" panose="020B0604020202020204" pitchFamily="34" charset="0"/>
                <a:cs typeface="Arial" panose="020B0604020202020204" pitchFamily="34" charset="0"/>
              </a:rPr>
              <a:t> (kritik kontrol noktaları risk analizleri), </a:t>
            </a:r>
            <a:r>
              <a:rPr lang="tr-TR" sz="1600" b="1" dirty="0">
                <a:solidFill>
                  <a:srgbClr val="FF0066"/>
                </a:solidFill>
                <a:latin typeface="Arial" panose="020B0604020202020204" pitchFamily="34" charset="0"/>
                <a:cs typeface="Arial" panose="020B0604020202020204" pitchFamily="34" charset="0"/>
              </a:rPr>
              <a:t>HT</a:t>
            </a:r>
            <a:r>
              <a:rPr lang="tr-TR" sz="1600" b="1" dirty="0">
                <a:latin typeface="Arial" panose="020B0604020202020204" pitchFamily="34" charset="0"/>
                <a:cs typeface="Arial" panose="020B0604020202020204" pitchFamily="34" charset="0"/>
              </a:rPr>
              <a:t> (engeller teknolojisi), </a:t>
            </a:r>
            <a:r>
              <a:rPr lang="tr-TR" sz="1600" b="1" dirty="0">
                <a:solidFill>
                  <a:srgbClr val="FF0066"/>
                </a:solidFill>
                <a:latin typeface="Arial" panose="020B0604020202020204" pitchFamily="34" charset="0"/>
                <a:cs typeface="Arial" panose="020B0604020202020204" pitchFamily="34" charset="0"/>
              </a:rPr>
              <a:t>PM</a:t>
            </a:r>
            <a:r>
              <a:rPr lang="tr-TR" sz="1600" b="1" dirty="0">
                <a:latin typeface="Arial" panose="020B0604020202020204" pitchFamily="34" charset="0"/>
                <a:cs typeface="Arial" panose="020B0604020202020204" pitchFamily="34" charset="0"/>
              </a:rPr>
              <a:t> (belirleyici mikrobiyoloji), </a:t>
            </a:r>
            <a:r>
              <a:rPr lang="tr-TR" sz="1600" b="1" dirty="0" err="1">
                <a:latin typeface="Arial" panose="020B0604020202020204" pitchFamily="34" charset="0"/>
                <a:cs typeface="Arial" panose="020B0604020202020204" pitchFamily="34" charset="0"/>
              </a:rPr>
              <a:t>ıso</a:t>
            </a:r>
            <a:r>
              <a:rPr lang="tr-TR" sz="1600" b="1" dirty="0">
                <a:latin typeface="Arial" panose="020B0604020202020204" pitchFamily="34" charset="0"/>
                <a:cs typeface="Arial" panose="020B0604020202020204" pitchFamily="34" charset="0"/>
              </a:rPr>
              <a:t> 22000, </a:t>
            </a:r>
            <a:r>
              <a:rPr lang="tr-TR" sz="1600" b="1" dirty="0" err="1">
                <a:latin typeface="Arial" panose="020B0604020202020204" pitchFamily="34" charset="0"/>
                <a:cs typeface="Arial" panose="020B0604020202020204" pitchFamily="34" charset="0"/>
              </a:rPr>
              <a:t>fssc</a:t>
            </a:r>
            <a:r>
              <a:rPr lang="tr-TR" sz="1600" b="1" dirty="0">
                <a:latin typeface="Arial" panose="020B0604020202020204" pitchFamily="34" charset="0"/>
                <a:cs typeface="Arial" panose="020B0604020202020204" pitchFamily="34" charset="0"/>
              </a:rPr>
              <a:t>, </a:t>
            </a:r>
            <a:r>
              <a:rPr lang="tr-TR" sz="1600" b="1" dirty="0">
                <a:solidFill>
                  <a:srgbClr val="FF0066"/>
                </a:solidFill>
                <a:latin typeface="Arial" panose="020B0604020202020204" pitchFamily="34" charset="0"/>
                <a:cs typeface="Arial" panose="020B0604020202020204" pitchFamily="34" charset="0"/>
              </a:rPr>
              <a:t>ISO 9000 </a:t>
            </a:r>
            <a:r>
              <a:rPr lang="tr-TR" sz="1600" b="1" dirty="0">
                <a:latin typeface="Arial" panose="020B0604020202020204" pitchFamily="34" charset="0"/>
                <a:cs typeface="Arial" panose="020B0604020202020204" pitchFamily="34" charset="0"/>
              </a:rPr>
              <a:t>gibi kapsamlı stratejilerin hemen hemen tümü kullanılmaktadır.</a:t>
            </a:r>
          </a:p>
          <a:p>
            <a:pPr algn="just">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322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a:extLst>
              <a:ext uri="{FF2B5EF4-FFF2-40B4-BE49-F238E27FC236}">
                <a16:creationId xmlns:a16="http://schemas.microsoft.com/office/drawing/2014/main" id="{F3065208-2D03-9142-A4F0-568BEC0941AD}"/>
              </a:ext>
            </a:extLst>
          </p:cNvPr>
          <p:cNvSpPr>
            <a:spLocks noGrp="1"/>
          </p:cNvSpPr>
          <p:nvPr>
            <p:ph idx="1"/>
          </p:nvPr>
        </p:nvSpPr>
        <p:spPr>
          <a:xfrm>
            <a:off x="1560095" y="733926"/>
            <a:ext cx="9144000" cy="6858000"/>
          </a:xfrm>
        </p:spPr>
        <p:txBody>
          <a:bodyPr/>
          <a:lstStyle/>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a:t>
            </a:r>
            <a:r>
              <a:rPr lang="tr-TR" altLang="tr-TR" b="1" dirty="0">
                <a:solidFill>
                  <a:srgbClr val="FF0000"/>
                </a:solidFill>
                <a:latin typeface="Arial" panose="020B0604020202020204" pitchFamily="34" charset="0"/>
                <a:cs typeface="Arial" panose="020B0604020202020204" pitchFamily="34" charset="0"/>
              </a:rPr>
              <a:t>1.GMP ve GHP</a:t>
            </a:r>
          </a:p>
          <a:p>
            <a:pPr algn="just" eaLnBrk="1" hangingPunct="1"/>
            <a:r>
              <a:rPr lang="tr-TR" altLang="tr-TR" b="1" dirty="0">
                <a:solidFill>
                  <a:srgbClr val="FF0000"/>
                </a:solidFill>
                <a:latin typeface="Arial" panose="020B0604020202020204" pitchFamily="34" charset="0"/>
                <a:cs typeface="Arial" panose="020B0604020202020204" pitchFamily="34" charset="0"/>
              </a:rPr>
              <a:t>GMP;</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Current</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Good</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Manufacturing</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Practice</a:t>
            </a:r>
            <a:r>
              <a:rPr lang="tr-TR" altLang="tr-TR" b="1" dirty="0">
                <a:latin typeface="Arial" panose="020B0604020202020204" pitchFamily="34" charset="0"/>
                <a:cs typeface="Arial" panose="020B0604020202020204" pitchFamily="34" charset="0"/>
              </a:rPr>
              <a:t>“ = güncel iyi üretim uygulamaları </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solidFill>
                  <a:srgbClr val="FF0000"/>
                </a:solidFill>
                <a:latin typeface="Arial" panose="020B0604020202020204" pitchFamily="34" charset="0"/>
                <a:cs typeface="Arial" panose="020B0604020202020204" pitchFamily="34" charset="0"/>
              </a:rPr>
              <a:t>GHP</a:t>
            </a:r>
            <a:r>
              <a:rPr lang="tr-TR" altLang="tr-TR" b="1" dirty="0">
                <a:latin typeface="Arial" panose="020B0604020202020204" pitchFamily="34" charset="0"/>
                <a:cs typeface="Arial" panose="020B0604020202020204" pitchFamily="34" charset="0"/>
              </a:rPr>
              <a:t> ise İYİ hijyen pratikleri olarak bilinmekte ve işletme, ekipman, hammadde ve personel hijyeninin </a:t>
            </a:r>
            <a:r>
              <a:rPr lang="tr-TR" altLang="tr-TR" b="1" dirty="0" err="1">
                <a:latin typeface="Arial" panose="020B0604020202020204" pitchFamily="34" charset="0"/>
                <a:cs typeface="Arial" panose="020B0604020202020204" pitchFamily="34" charset="0"/>
              </a:rPr>
              <a:t>yanısıra</a:t>
            </a:r>
            <a:r>
              <a:rPr lang="tr-TR" altLang="tr-TR" b="1" dirty="0">
                <a:latin typeface="Arial" panose="020B0604020202020204" pitchFamily="34" charset="0"/>
                <a:cs typeface="Arial" panose="020B0604020202020204" pitchFamily="34" charset="0"/>
              </a:rPr>
              <a:t> temizlik ve dezenfeksiyon talimatlarını da içermektedir. </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Bunlar gıdaların güvenliği ve </a:t>
            </a:r>
            <a:r>
              <a:rPr lang="tr-TR" altLang="tr-TR" b="1" dirty="0" err="1">
                <a:latin typeface="Arial" panose="020B0604020202020204" pitchFamily="34" charset="0"/>
                <a:cs typeface="Arial" panose="020B0604020202020204" pitchFamily="34" charset="0"/>
              </a:rPr>
              <a:t>yarayışlılığını</a:t>
            </a:r>
            <a:r>
              <a:rPr lang="tr-TR" altLang="tr-TR" b="1" dirty="0">
                <a:latin typeface="Arial" panose="020B0604020202020204" pitchFamily="34" charset="0"/>
                <a:cs typeface="Arial" panose="020B0604020202020204" pitchFamily="34" charset="0"/>
              </a:rPr>
              <a:t> garanti altına alan uygulama standartları olarak tanımlanmaktadır.</a:t>
            </a:r>
          </a:p>
        </p:txBody>
      </p:sp>
    </p:spTree>
    <p:extLst>
      <p:ext uri="{BB962C8B-B14F-4D97-AF65-F5344CB8AC3E}">
        <p14:creationId xmlns:p14="http://schemas.microsoft.com/office/powerpoint/2010/main" val="89244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9414E5E1-3532-CC42-AB99-C3BC83D6B2AC}"/>
              </a:ext>
            </a:extLst>
          </p:cNvPr>
          <p:cNvSpPr>
            <a:spLocks noGrp="1"/>
          </p:cNvSpPr>
          <p:nvPr>
            <p:ph idx="1"/>
          </p:nvPr>
        </p:nvSpPr>
        <p:spPr>
          <a:xfrm>
            <a:off x="1740569" y="577516"/>
            <a:ext cx="9144000" cy="6858000"/>
          </a:xfrm>
        </p:spPr>
        <p:txBody>
          <a:bodyPr rtlCol="0">
            <a:normAutofit/>
          </a:bodyPr>
          <a:lstStyle/>
          <a:p>
            <a:pPr algn="just">
              <a:defRPr/>
            </a:pPr>
            <a:r>
              <a:rPr lang="tr-TR" sz="1600" b="1" dirty="0">
                <a:latin typeface="Arial" panose="020B0604020202020204" pitchFamily="34" charset="0"/>
                <a:cs typeface="Arial" panose="020B0604020202020204" pitchFamily="34" charset="0"/>
              </a:rPr>
              <a:t>GMP uygulamaları, gıda ürünlerinin üretim ve dağıtımında kalite sağlama için temel yaklaşımlardandır. </a:t>
            </a:r>
          </a:p>
          <a:p>
            <a:pPr algn="just">
              <a:defRPr/>
            </a:pPr>
            <a:r>
              <a:rPr lang="tr-TR" sz="1600" b="1" dirty="0">
                <a:latin typeface="Arial" panose="020B0604020202020204" pitchFamily="34" charset="0"/>
                <a:cs typeface="Arial" panose="020B0604020202020204" pitchFamily="34" charset="0"/>
              </a:rPr>
              <a:t>Gıda üreticileri açısından işletme içi ve dışı koşullardaki her evrede potansiyel tehlikelerin kontrolü, tanımlanması ve program geliştirilmesi bakımından kapsamlı bir kavramdır. </a:t>
            </a:r>
          </a:p>
          <a:p>
            <a:pPr algn="just">
              <a:defRPr/>
            </a:pPr>
            <a:r>
              <a:rPr lang="tr-TR" sz="1600" b="1" dirty="0">
                <a:latin typeface="Arial" panose="020B0604020202020204" pitchFamily="34" charset="0"/>
                <a:cs typeface="Arial" panose="020B0604020202020204" pitchFamily="34" charset="0"/>
              </a:rPr>
              <a:t>GMP, kalite sağlama açısından </a:t>
            </a:r>
            <a:r>
              <a:rPr lang="tr-TR" sz="1600" b="1" i="1" dirty="0">
                <a:solidFill>
                  <a:srgbClr val="0000CC"/>
                </a:solidFill>
                <a:latin typeface="Arial" panose="020B0604020202020204" pitchFamily="34" charset="0"/>
                <a:cs typeface="Arial" panose="020B0604020202020204" pitchFamily="34" charset="0"/>
              </a:rPr>
              <a:t>hammadde alımları, ön hazırlık işlemleri, işleme, ürün geliştirme, üretim, paketleme, depolama, dağıtım</a:t>
            </a:r>
            <a:r>
              <a:rPr lang="tr-TR" sz="1600" b="1" dirty="0">
                <a:latin typeface="Arial" panose="020B0604020202020204" pitchFamily="34" charset="0"/>
                <a:cs typeface="Arial" panose="020B0604020202020204" pitchFamily="34" charset="0"/>
              </a:rPr>
              <a:t> gibi evrelerde kesiksiz uygulanması gereken teknikler dizisidir. </a:t>
            </a:r>
          </a:p>
          <a:p>
            <a:pPr algn="just">
              <a:defRPr/>
            </a:pPr>
            <a:r>
              <a:rPr lang="tr-TR" sz="1600" b="1" dirty="0">
                <a:latin typeface="Arial" panose="020B0604020202020204" pitchFamily="34" charset="0"/>
                <a:cs typeface="Arial" panose="020B0604020202020204" pitchFamily="34" charset="0"/>
              </a:rPr>
              <a:t>İşletme sanitasyonunun sağlanması ve korunmasına yönelik GMP teknikleri; gıda işlemede hijyenik koşulları sağlama ve çapraz </a:t>
            </a:r>
            <a:r>
              <a:rPr lang="tr-TR" sz="1600" b="1" dirty="0" err="1">
                <a:latin typeface="Arial" panose="020B0604020202020204" pitchFamily="34" charset="0"/>
                <a:cs typeface="Arial" panose="020B0604020202020204" pitchFamily="34" charset="0"/>
              </a:rPr>
              <a:t>kontaminasyonları</a:t>
            </a:r>
            <a:r>
              <a:rPr lang="tr-TR" sz="1600" b="1" dirty="0">
                <a:latin typeface="Arial" panose="020B0604020202020204" pitchFamily="34" charset="0"/>
                <a:cs typeface="Arial" panose="020B0604020202020204" pitchFamily="34" charset="0"/>
              </a:rPr>
              <a:t> engelleme konularında personeli yönlendirmektedir. </a:t>
            </a:r>
          </a:p>
          <a:p>
            <a:pPr algn="just">
              <a:defRPr/>
            </a:pPr>
            <a:r>
              <a:rPr lang="tr-TR" sz="1600" b="1" dirty="0">
                <a:latin typeface="Arial" panose="020B0604020202020204" pitchFamily="34" charset="0"/>
                <a:cs typeface="Arial" panose="020B0604020202020204" pitchFamily="34" charset="0"/>
              </a:rPr>
              <a:t>Bu standartlar hiçbir zaman kesin olmayıp, görecelidir ve sürekli geliştirilip düzeltilmeye çalışılmaktadır. Ana prensip; endüstriyel olarak en iyiye ulaşmak olup, ütopik amaçlar gözetilmemesidir. Kalite güvencesine erişmek, temel yaklaşımdır. </a:t>
            </a:r>
            <a:r>
              <a:rPr lang="tr-TR" sz="1600" b="1" dirty="0">
                <a:solidFill>
                  <a:srgbClr val="FF0000"/>
                </a:solidFill>
                <a:latin typeface="Arial" panose="020B0604020202020204" pitchFamily="34" charset="0"/>
                <a:cs typeface="Arial" panose="020B0604020202020204" pitchFamily="34" charset="0"/>
              </a:rPr>
              <a:t>Ancak farklı ürünler için farklı GMP ve GHP kuralları esas alınabilir.</a:t>
            </a:r>
          </a:p>
          <a:p>
            <a:pPr>
              <a:defRPr/>
            </a:pPr>
            <a:endParaRPr lang="tr-TR"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0796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449B66D6-3BE0-D149-9286-4F1940106B8B}"/>
              </a:ext>
            </a:extLst>
          </p:cNvPr>
          <p:cNvSpPr>
            <a:spLocks noGrp="1"/>
          </p:cNvSpPr>
          <p:nvPr>
            <p:ph idx="1"/>
          </p:nvPr>
        </p:nvSpPr>
        <p:spPr>
          <a:xfrm>
            <a:off x="1560095" y="553453"/>
            <a:ext cx="9144000" cy="6858000"/>
          </a:xfrm>
        </p:spPr>
        <p:txBody>
          <a:bodyPr rtlCol="0">
            <a:normAutofit/>
          </a:bodyPr>
          <a:lstStyle/>
          <a:p>
            <a:pPr algn="just">
              <a:buNone/>
              <a:defRPr/>
            </a:pPr>
            <a:r>
              <a:rPr lang="tr-TR" sz="1600" b="1" dirty="0">
                <a:latin typeface="Arial" panose="020B0604020202020204" pitchFamily="34" charset="0"/>
                <a:cs typeface="Arial" panose="020B0604020202020204" pitchFamily="34" charset="0"/>
              </a:rPr>
              <a:t>	</a:t>
            </a:r>
            <a:r>
              <a:rPr lang="tr-TR" sz="1600" b="1" dirty="0">
                <a:solidFill>
                  <a:srgbClr val="0000CC"/>
                </a:solidFill>
                <a:latin typeface="Arial" panose="020B0604020202020204" pitchFamily="34" charset="0"/>
                <a:cs typeface="Arial" panose="020B0604020202020204" pitchFamily="34" charset="0"/>
              </a:rPr>
              <a:t>GMP ve GHP kurallarına göre işletme denetimlerinde baz alınacak hususlar şunlardır;</a:t>
            </a:r>
          </a:p>
          <a:p>
            <a:pPr algn="just">
              <a:defRPr/>
            </a:pPr>
            <a:r>
              <a:rPr lang="tr-TR" sz="1600" b="1" dirty="0">
                <a:latin typeface="Arial" panose="020B0604020202020204" pitchFamily="34" charset="0"/>
                <a:cs typeface="Arial" panose="020B0604020202020204" pitchFamily="34" charset="0"/>
              </a:rPr>
              <a:t>Personel</a:t>
            </a:r>
          </a:p>
          <a:p>
            <a:pPr algn="just">
              <a:defRPr/>
            </a:pPr>
            <a:r>
              <a:rPr lang="tr-TR" sz="1600" b="1" dirty="0">
                <a:latin typeface="Arial" panose="020B0604020202020204" pitchFamily="34" charset="0"/>
                <a:cs typeface="Arial" panose="020B0604020202020204" pitchFamily="34" charset="0"/>
              </a:rPr>
              <a:t>İşletme, zemin ve çevre</a:t>
            </a:r>
          </a:p>
          <a:p>
            <a:pPr algn="just">
              <a:defRPr/>
            </a:pPr>
            <a:r>
              <a:rPr lang="tr-TR" sz="1600" b="1" dirty="0">
                <a:latin typeface="Arial" panose="020B0604020202020204" pitchFamily="34" charset="0"/>
                <a:cs typeface="Arial" panose="020B0604020202020204" pitchFamily="34" charset="0"/>
              </a:rPr>
              <a:t>Sanitasyon olanakları ve kontrol</a:t>
            </a:r>
          </a:p>
          <a:p>
            <a:pPr algn="just">
              <a:defRPr/>
            </a:pPr>
            <a:r>
              <a:rPr lang="tr-TR" sz="1600" b="1" dirty="0">
                <a:latin typeface="Arial" panose="020B0604020202020204" pitchFamily="34" charset="0"/>
                <a:cs typeface="Arial" panose="020B0604020202020204" pitchFamily="34" charset="0"/>
              </a:rPr>
              <a:t>Sanitasyon uygulaması</a:t>
            </a:r>
          </a:p>
          <a:p>
            <a:pPr algn="just">
              <a:defRPr/>
            </a:pPr>
            <a:r>
              <a:rPr lang="tr-TR" sz="1600" b="1" dirty="0">
                <a:latin typeface="Arial" panose="020B0604020202020204" pitchFamily="34" charset="0"/>
                <a:cs typeface="Arial" panose="020B0604020202020204" pitchFamily="34" charset="0"/>
              </a:rPr>
              <a:t>Ekipman ve işleme teknikleri</a:t>
            </a:r>
          </a:p>
          <a:p>
            <a:pPr algn="just">
              <a:defRPr/>
            </a:pPr>
            <a:r>
              <a:rPr lang="tr-TR" sz="1600" b="1" dirty="0">
                <a:latin typeface="Arial" panose="020B0604020202020204" pitchFamily="34" charset="0"/>
                <a:cs typeface="Arial" panose="020B0604020202020204" pitchFamily="34" charset="0"/>
              </a:rPr>
              <a:t>İşleme ve ürün kalite kontrol basamakları</a:t>
            </a:r>
          </a:p>
          <a:p>
            <a:pPr algn="just">
              <a:defRPr/>
            </a:pPr>
            <a:r>
              <a:rPr lang="tr-TR" sz="1600" b="1" dirty="0">
                <a:latin typeface="Arial" panose="020B0604020202020204" pitchFamily="34" charset="0"/>
                <a:cs typeface="Arial" panose="020B0604020202020204" pitchFamily="34" charset="0"/>
              </a:rPr>
              <a:t>Depolama ve dağıtım</a:t>
            </a:r>
          </a:p>
          <a:p>
            <a:pPr algn="just">
              <a:defRPr/>
            </a:pPr>
            <a:r>
              <a:rPr lang="tr-TR" sz="1600" b="1" dirty="0">
                <a:latin typeface="Arial" panose="020B0604020202020204" pitchFamily="34" charset="0"/>
                <a:cs typeface="Arial" panose="020B0604020202020204" pitchFamily="34" charset="0"/>
              </a:rPr>
              <a:t>Kayıt muhafaza</a:t>
            </a:r>
          </a:p>
          <a:p>
            <a:pPr algn="just">
              <a:defRPr/>
            </a:pPr>
            <a:r>
              <a:rPr lang="tr-TR" sz="1600" b="1" dirty="0">
                <a:latin typeface="Arial" panose="020B0604020202020204" pitchFamily="34" charset="0"/>
                <a:cs typeface="Arial" panose="020B0604020202020204" pitchFamily="34" charset="0"/>
              </a:rPr>
              <a:t>Doğal ve kaçınılmaz tekdüze hatalar</a:t>
            </a:r>
          </a:p>
          <a:p>
            <a:pPr algn="just">
              <a:buNone/>
              <a:defRPr/>
            </a:pPr>
            <a:r>
              <a:rPr lang="tr-TR" sz="1600" b="1" dirty="0">
                <a:latin typeface="Arial" panose="020B0604020202020204" pitchFamily="34" charset="0"/>
                <a:cs typeface="Arial" panose="020B0604020202020204" pitchFamily="34" charset="0"/>
              </a:rPr>
              <a:t>	Bu hükümler işletmelerde doğrudan uygulanabilmekte, böylece daha güvenilir ve temiz gıdalar elde edilebilmektedir. </a:t>
            </a:r>
          </a:p>
        </p:txBody>
      </p:sp>
    </p:spTree>
    <p:extLst>
      <p:ext uri="{BB962C8B-B14F-4D97-AF65-F5344CB8AC3E}">
        <p14:creationId xmlns:p14="http://schemas.microsoft.com/office/powerpoint/2010/main" val="593425928"/>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2342</TotalTime>
  <Words>1227</Words>
  <Application>Microsoft Macintosh PowerPoint</Application>
  <PresentationFormat>Geniş ekran</PresentationFormat>
  <Paragraphs>95</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Calibri</vt:lpstr>
      <vt:lpstr>Tw Cen MT</vt:lpstr>
      <vt:lpstr>Verdana</vt:lpstr>
      <vt:lpstr>Damla</vt:lpstr>
      <vt:lpstr>HİJYEN VE SANİTASYON</vt:lpstr>
      <vt:lpstr>  Kalite Güvence ve Sanitasyon Programı Geliştirme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164</cp:revision>
  <dcterms:created xsi:type="dcterms:W3CDTF">2019-09-25T12:44:30Z</dcterms:created>
  <dcterms:modified xsi:type="dcterms:W3CDTF">2020-01-27T16:06:32Z</dcterms:modified>
</cp:coreProperties>
</file>