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71" r:id="rId4"/>
    <p:sldId id="258" r:id="rId5"/>
    <p:sldId id="259" r:id="rId6"/>
    <p:sldId id="260" r:id="rId7"/>
    <p:sldId id="265" r:id="rId8"/>
    <p:sldId id="261" r:id="rId9"/>
    <p:sldId id="262" r:id="rId10"/>
    <p:sldId id="263" r:id="rId11"/>
    <p:sldId id="264" r:id="rId12"/>
    <p:sldId id="266" r:id="rId13"/>
    <p:sldId id="267" r:id="rId14"/>
    <p:sldId id="268" r:id="rId15"/>
    <p:sldId id="269" r:id="rId16"/>
    <p:sldId id="270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9E016143-E03C-4CFD-AFDC-14E5BDEA754C}" type="datetimeFigureOut">
              <a:rPr lang="en-US" dirty="0"/>
              <a:t>6/27/2019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E54A-A8CA-48C1-9504-691B58049D29}" type="datetimeFigureOut">
              <a:rPr lang="en-US" dirty="0"/>
              <a:t>6/27/2019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06-BBF7-471C-9527-881CE2266695}" type="datetimeFigureOut">
              <a:rPr lang="en-US" dirty="0"/>
              <a:t>6/27/2019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063-DF36-4330-A365-08DA1FA5B7D6}" type="datetimeFigureOut">
              <a:rPr lang="en-US" dirty="0"/>
              <a:t>6/27/2019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7C6C-0F39-4D70-8E8D-FE5B9C95FA73}" type="datetimeFigureOut">
              <a:rPr lang="en-US" dirty="0"/>
              <a:t>6/27/2019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A4AC-08CC-42CE-BD01-C191750A04EC}" type="datetimeFigureOut">
              <a:rPr lang="en-US" dirty="0"/>
              <a:t>6/27/2019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A723-92A7-435B-B681-F25B092FEFEB}" type="datetimeFigureOut">
              <a:rPr lang="en-US" dirty="0"/>
              <a:t>6/27/2019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dirty="0"/>
              <a:t>6/27/2019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0651-31F4-45D2-98AE-A2108F41BC07}" type="datetimeFigureOut">
              <a:rPr lang="en-US" dirty="0"/>
              <a:t>6/27/2019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789A-C914-4DB1-8815-80B5EC7335C5}" type="datetimeFigureOut">
              <a:rPr lang="en-US" dirty="0"/>
              <a:t>6/27/2019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40AA-91A0-436F-8FDB-C0F939DCAE21}" type="datetimeFigureOut">
              <a:rPr lang="en-US" dirty="0"/>
              <a:t>6/27/2019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0E59FD0C-5451-4CA0-86AF-E70AE3279989}" type="datetimeFigureOut">
              <a:rPr lang="en-US" dirty="0"/>
              <a:t>6/27/2019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18181" y="0"/>
            <a:ext cx="9418320" cy="4041648"/>
          </a:xfrm>
        </p:spPr>
        <p:txBody>
          <a:bodyPr>
            <a:normAutofit/>
          </a:bodyPr>
          <a:lstStyle/>
          <a:p>
            <a:pPr algn="ctr"/>
            <a:r>
              <a:rPr lang="tr-TR" sz="6000" dirty="0" smtClean="0"/>
              <a:t>ALLERJİK REAKSİYONLAR </a:t>
            </a:r>
            <a:r>
              <a:rPr lang="tr-TR" sz="6000" dirty="0">
                <a:solidFill>
                  <a:srgbClr val="FFFFFF"/>
                </a:solidFill>
              </a:rPr>
              <a:t>&amp; </a:t>
            </a:r>
            <a:r>
              <a:rPr lang="tr-TR" sz="6000" dirty="0" smtClean="0"/>
              <a:t>ANAFLAKTİK ŞOK</a:t>
            </a:r>
            <a:endParaRPr lang="tr-TR" sz="6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pPr algn="ctr"/>
            <a:r>
              <a:rPr lang="tr-TR" sz="3600" smtClean="0"/>
              <a:t> </a:t>
            </a:r>
            <a:r>
              <a:rPr lang="tr-TR" sz="3600" dirty="0" err="1" smtClean="0"/>
              <a:t>Doç.Dr</a:t>
            </a:r>
            <a:r>
              <a:rPr lang="tr-TR" sz="3600" dirty="0" smtClean="0"/>
              <a:t>. Ayşe Hande ARPACI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38989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Klinik olarak </a:t>
            </a:r>
            <a:r>
              <a:rPr lang="tr-TR" sz="2800" dirty="0" err="1"/>
              <a:t>kütanöz-müköz</a:t>
            </a:r>
            <a:r>
              <a:rPr lang="tr-TR" sz="2800" dirty="0"/>
              <a:t> bulgulara bağlı </a:t>
            </a:r>
            <a:r>
              <a:rPr lang="tr-TR" sz="2800" dirty="0" err="1"/>
              <a:t>eritem</a:t>
            </a:r>
            <a:r>
              <a:rPr lang="tr-TR" sz="2800" dirty="0"/>
              <a:t>, kaşıntı ve ödem ve/veya </a:t>
            </a:r>
            <a:r>
              <a:rPr lang="tr-TR" sz="2800" dirty="0" err="1" smtClean="0"/>
              <a:t>angioödem</a:t>
            </a:r>
            <a:r>
              <a:rPr lang="tr-TR" sz="2800" dirty="0"/>
              <a:t>,</a:t>
            </a:r>
            <a:endParaRPr lang="tr-TR" sz="2800" dirty="0" smtClean="0"/>
          </a:p>
          <a:p>
            <a:r>
              <a:rPr lang="tr-TR" sz="2800" dirty="0" smtClean="0"/>
              <a:t>Orta </a:t>
            </a:r>
            <a:r>
              <a:rPr lang="tr-TR" sz="2800" dirty="0"/>
              <a:t>düzeyde birden fazla sistemin etkilenmesine bağlı; hipotansiyon, taşikardi, </a:t>
            </a:r>
            <a:r>
              <a:rPr lang="tr-TR" sz="2800" dirty="0" err="1"/>
              <a:t>dispne</a:t>
            </a:r>
            <a:r>
              <a:rPr lang="tr-TR" sz="2800" dirty="0"/>
              <a:t> ve </a:t>
            </a:r>
            <a:r>
              <a:rPr lang="tr-TR" sz="2800" dirty="0" err="1"/>
              <a:t>gastrointestinal</a:t>
            </a:r>
            <a:r>
              <a:rPr lang="tr-TR" sz="2800" dirty="0"/>
              <a:t> rahatsızlıklar</a:t>
            </a:r>
            <a:r>
              <a:rPr lang="tr-TR" sz="2800" dirty="0" smtClean="0"/>
              <a:t>,</a:t>
            </a:r>
          </a:p>
          <a:p>
            <a:r>
              <a:rPr lang="tr-TR" sz="2800" dirty="0" smtClean="0"/>
              <a:t>Ciddi </a:t>
            </a:r>
            <a:r>
              <a:rPr lang="tr-TR" sz="2800" dirty="0"/>
              <a:t>belirtiler ise hava yolunda ödem, şiddetli </a:t>
            </a:r>
            <a:r>
              <a:rPr lang="tr-TR" sz="2800" dirty="0" err="1"/>
              <a:t>bronkospazm</a:t>
            </a:r>
            <a:r>
              <a:rPr lang="tr-TR" sz="2800" dirty="0"/>
              <a:t>, kardiyak </a:t>
            </a:r>
            <a:r>
              <a:rPr lang="tr-TR" sz="2800" dirty="0" err="1"/>
              <a:t>disritmi</a:t>
            </a:r>
            <a:r>
              <a:rPr lang="tr-TR" sz="2800" dirty="0"/>
              <a:t> ve </a:t>
            </a:r>
            <a:r>
              <a:rPr lang="tr-TR" sz="2800" dirty="0" err="1"/>
              <a:t>kardiyovasküler</a:t>
            </a:r>
            <a:r>
              <a:rPr lang="tr-TR" sz="2800" dirty="0"/>
              <a:t> </a:t>
            </a:r>
            <a:r>
              <a:rPr lang="tr-TR" sz="2800" dirty="0" err="1"/>
              <a:t>kollapsı</a:t>
            </a:r>
            <a:r>
              <a:rPr lang="tr-TR" sz="2800" dirty="0"/>
              <a:t> </a:t>
            </a:r>
            <a:r>
              <a:rPr lang="tr-TR" sz="2800" dirty="0" smtClean="0"/>
              <a:t>içerir. </a:t>
            </a:r>
            <a:endParaRPr lang="tr-TR" sz="2800" dirty="0"/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971718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5194055"/>
              </p:ext>
            </p:extLst>
          </p:nvPr>
        </p:nvGraphicFramePr>
        <p:xfrm>
          <a:off x="1261872" y="365760"/>
          <a:ext cx="8594724" cy="604407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64908">
                  <a:extLst>
                    <a:ext uri="{9D8B030D-6E8A-4147-A177-3AD203B41FA5}">
                      <a16:colId xmlns:a16="http://schemas.microsoft.com/office/drawing/2014/main" val="2959546199"/>
                    </a:ext>
                  </a:extLst>
                </a:gridCol>
                <a:gridCol w="2864908">
                  <a:extLst>
                    <a:ext uri="{9D8B030D-6E8A-4147-A177-3AD203B41FA5}">
                      <a16:colId xmlns:a16="http://schemas.microsoft.com/office/drawing/2014/main" val="2182799654"/>
                    </a:ext>
                  </a:extLst>
                </a:gridCol>
                <a:gridCol w="2864908">
                  <a:extLst>
                    <a:ext uri="{9D8B030D-6E8A-4147-A177-3AD203B41FA5}">
                      <a16:colId xmlns:a16="http://schemas.microsoft.com/office/drawing/2014/main" val="530194087"/>
                    </a:ext>
                  </a:extLst>
                </a:gridCol>
              </a:tblGrid>
              <a:tr h="455187">
                <a:tc>
                  <a:txBody>
                    <a:bodyPr/>
                    <a:lstStyle/>
                    <a:p>
                      <a:r>
                        <a:rPr lang="tr-TR" dirty="0" smtClean="0"/>
                        <a:t>Sistem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Bulgu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Semptom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6032020"/>
                  </a:ext>
                </a:extLst>
              </a:tr>
              <a:tr h="1177670">
                <a:tc>
                  <a:txBody>
                    <a:bodyPr/>
                    <a:lstStyle/>
                    <a:p>
                      <a:r>
                        <a:rPr lang="tr-TR" dirty="0" smtClean="0"/>
                        <a:t>Solunum Sistemi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Solunum hızının artması</a:t>
                      </a:r>
                    </a:p>
                    <a:p>
                      <a:r>
                        <a:rPr lang="tr-TR" dirty="0" err="1" smtClean="0"/>
                        <a:t>Laringeal</a:t>
                      </a:r>
                      <a:r>
                        <a:rPr lang="tr-TR" baseline="0" dirty="0" smtClean="0"/>
                        <a:t> ödem</a:t>
                      </a:r>
                    </a:p>
                    <a:p>
                      <a:r>
                        <a:rPr lang="tr-TR" baseline="0" dirty="0" err="1" smtClean="0"/>
                        <a:t>Bronkospazm</a:t>
                      </a:r>
                      <a:endParaRPr lang="tr-TR" baseline="0" dirty="0" smtClean="0"/>
                    </a:p>
                    <a:p>
                      <a:r>
                        <a:rPr lang="tr-TR" baseline="0" dirty="0" smtClean="0"/>
                        <a:t>Akciğer ödemi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Hırıltılı solunum, öksürme, nefes darlığı, göğüste</a:t>
                      </a:r>
                      <a:r>
                        <a:rPr lang="tr-TR" baseline="0" dirty="0" smtClean="0"/>
                        <a:t> sıkışma hissi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9467856"/>
                  </a:ext>
                </a:extLst>
              </a:tr>
              <a:tr h="946486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Kardiyovasküler</a:t>
                      </a:r>
                      <a:r>
                        <a:rPr lang="tr-TR" dirty="0" smtClean="0"/>
                        <a:t> Sistem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Hipotansiyon, taşikardi, kalp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ritm</a:t>
                      </a:r>
                      <a:r>
                        <a:rPr lang="tr-TR" baseline="0" dirty="0" smtClean="0"/>
                        <a:t> bozukluğu, kardiyak </a:t>
                      </a:r>
                      <a:r>
                        <a:rPr lang="tr-TR" baseline="0" dirty="0" err="1" smtClean="0"/>
                        <a:t>arrest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Göğüste sıkışma hissi ve ağrı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669469"/>
                  </a:ext>
                </a:extLst>
              </a:tr>
              <a:tr h="98883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Mukokütanöz</a:t>
                      </a:r>
                      <a:r>
                        <a:rPr lang="tr-TR" dirty="0" smtClean="0"/>
                        <a:t> Bulgular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Ürtiker,</a:t>
                      </a:r>
                      <a:r>
                        <a:rPr lang="tr-TR" baseline="0" dirty="0" smtClean="0"/>
                        <a:t> kızarıklık, terleme, </a:t>
                      </a:r>
                      <a:r>
                        <a:rPr lang="tr-TR" baseline="0" dirty="0" err="1" smtClean="0"/>
                        <a:t>orbita</a:t>
                      </a:r>
                      <a:r>
                        <a:rPr lang="tr-TR" baseline="0" dirty="0" smtClean="0"/>
                        <a:t> çevresi ve </a:t>
                      </a:r>
                      <a:r>
                        <a:rPr lang="tr-TR" baseline="0" dirty="0" err="1" smtClean="0"/>
                        <a:t>gingival</a:t>
                      </a:r>
                      <a:r>
                        <a:rPr lang="tr-TR" baseline="0" dirty="0" smtClean="0"/>
                        <a:t> ödem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Kaşıntı, yanma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592539"/>
                  </a:ext>
                </a:extLst>
              </a:tr>
              <a:tr h="898416">
                <a:tc>
                  <a:txBody>
                    <a:bodyPr/>
                    <a:lstStyle/>
                    <a:p>
                      <a:r>
                        <a:rPr lang="tr-TR" dirty="0" smtClean="0"/>
                        <a:t>Nörolojik Sistem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Düşünce değişikliği,</a:t>
                      </a:r>
                      <a:r>
                        <a:rPr lang="tr-TR" baseline="0" dirty="0" smtClean="0"/>
                        <a:t> bilinç kaybı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Baş dönmesi, oryantasyon kaybı, yorgunluk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050340"/>
                  </a:ext>
                </a:extLst>
              </a:tr>
              <a:tr h="455187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Gastrointestinal</a:t>
                      </a:r>
                      <a:r>
                        <a:rPr lang="tr-TR" dirty="0" smtClean="0"/>
                        <a:t> Sistem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Kusma, ishal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Bulantı, kramplar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230110"/>
                  </a:ext>
                </a:extLst>
              </a:tr>
              <a:tr h="455187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Renal</a:t>
                      </a:r>
                      <a:r>
                        <a:rPr lang="tr-TR" baseline="0" dirty="0" smtClean="0"/>
                        <a:t> Bulgular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İdrar çıkışında azalma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992987"/>
                  </a:ext>
                </a:extLst>
              </a:tr>
              <a:tr h="455187">
                <a:tc>
                  <a:txBody>
                    <a:bodyPr/>
                    <a:lstStyle/>
                    <a:p>
                      <a:r>
                        <a:rPr lang="tr-TR" dirty="0" smtClean="0"/>
                        <a:t>Hematolojik</a:t>
                      </a:r>
                      <a:r>
                        <a:rPr lang="tr-TR" baseline="0" dirty="0" smtClean="0"/>
                        <a:t> Bulgular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Dissemine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intravasküler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koagülasyon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Mukozal</a:t>
                      </a:r>
                      <a:r>
                        <a:rPr lang="tr-TR" dirty="0" smtClean="0"/>
                        <a:t> yüzeylerden kanama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554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947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/>
              <a:t>Tedavi</a:t>
            </a:r>
            <a:endParaRPr lang="tr-TR" sz="40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61872" y="1691322"/>
            <a:ext cx="8595360" cy="43513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/>
              <a:t>1. Hastanın solunum yolu açılır, rahat nefes alması sağlanır. </a:t>
            </a:r>
            <a:endParaRPr lang="tr-TR" sz="2800" dirty="0" smtClean="0"/>
          </a:p>
          <a:p>
            <a:pPr marL="0" indent="0">
              <a:buNone/>
            </a:pPr>
            <a:r>
              <a:rPr lang="tr-TR" sz="2800" dirty="0" smtClean="0"/>
              <a:t>2</a:t>
            </a:r>
            <a:r>
              <a:rPr lang="tr-TR" sz="2800" dirty="0"/>
              <a:t>. Oksijen 4-6 L/</a:t>
            </a:r>
            <a:r>
              <a:rPr lang="tr-TR" sz="2800" dirty="0" err="1"/>
              <a:t>dk</a:t>
            </a:r>
            <a:r>
              <a:rPr lang="tr-TR" sz="2800" dirty="0"/>
              <a:t> hızında verilmeye başlanır. </a:t>
            </a:r>
            <a:endParaRPr lang="tr-TR" sz="2800" dirty="0" smtClean="0"/>
          </a:p>
          <a:p>
            <a:pPr marL="0" indent="0">
              <a:buNone/>
            </a:pPr>
            <a:r>
              <a:rPr lang="tr-TR" sz="2800" dirty="0" smtClean="0"/>
              <a:t>3</a:t>
            </a:r>
            <a:r>
              <a:rPr lang="tr-TR" sz="2800" dirty="0"/>
              <a:t>. Hasta sırt üstü ve başı daha aşağıda olacak şekilde yatırılır</a:t>
            </a:r>
            <a:r>
              <a:rPr lang="tr-TR" sz="2800" dirty="0" smtClean="0"/>
              <a:t>.</a:t>
            </a:r>
          </a:p>
          <a:p>
            <a:pPr marL="0" indent="0"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490803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 </a:t>
            </a:r>
            <a:r>
              <a:rPr lang="tr-TR" sz="2800" b="1" dirty="0" smtClean="0"/>
              <a:t>4.ADRENALİN</a:t>
            </a:r>
            <a:r>
              <a:rPr lang="tr-TR" sz="2800" dirty="0"/>
              <a:t>, ilk seçilecek ilaç olmalıdır</a:t>
            </a:r>
            <a:r>
              <a:rPr lang="tr-TR" sz="2800" dirty="0" smtClean="0"/>
              <a:t>.</a:t>
            </a:r>
          </a:p>
          <a:p>
            <a:pPr marL="0" indent="0">
              <a:buNone/>
            </a:pPr>
            <a:r>
              <a:rPr lang="tr-TR" sz="2800" dirty="0" smtClean="0"/>
              <a:t>	Erişkinlerde </a:t>
            </a:r>
            <a:r>
              <a:rPr lang="tr-TR" sz="2800" b="1" dirty="0"/>
              <a:t>0,5 mg</a:t>
            </a:r>
            <a:r>
              <a:rPr lang="tr-TR" sz="2800" dirty="0"/>
              <a:t>, </a:t>
            </a:r>
            <a:endParaRPr lang="tr-TR" sz="2800" dirty="0" smtClean="0"/>
          </a:p>
          <a:p>
            <a:pPr marL="0" indent="0">
              <a:buNone/>
            </a:pPr>
            <a:r>
              <a:rPr lang="tr-TR" sz="2800" dirty="0" smtClean="0"/>
              <a:t>	Çocuklarda </a:t>
            </a:r>
            <a:r>
              <a:rPr lang="tr-TR" sz="2800" b="1" dirty="0"/>
              <a:t>0,01 mg/kg </a:t>
            </a:r>
            <a:r>
              <a:rPr lang="tr-TR" sz="2800" dirty="0"/>
              <a:t>(en fazla erişkin  dozu  olan 0,5 mg ) dozunda, </a:t>
            </a:r>
            <a:endParaRPr lang="tr-TR" sz="2800" dirty="0" smtClean="0"/>
          </a:p>
          <a:p>
            <a:pPr marL="0" indent="0">
              <a:buNone/>
            </a:pPr>
            <a:r>
              <a:rPr lang="tr-TR" sz="2800" dirty="0" smtClean="0"/>
              <a:t>	</a:t>
            </a:r>
            <a:r>
              <a:rPr lang="tr-TR" sz="2800" dirty="0" err="1" smtClean="0"/>
              <a:t>İntramüsküler</a:t>
            </a:r>
            <a:r>
              <a:rPr lang="tr-TR" sz="2800" dirty="0" smtClean="0"/>
              <a:t> </a:t>
            </a:r>
            <a:r>
              <a:rPr lang="tr-TR" sz="2800" dirty="0"/>
              <a:t>yolla ve uyluğun ön-yan tarafından yapılır. </a:t>
            </a:r>
            <a:endParaRPr lang="tr-TR" sz="2800" dirty="0" smtClean="0"/>
          </a:p>
          <a:p>
            <a:pPr marL="0" indent="0">
              <a:buNone/>
            </a:pPr>
            <a:r>
              <a:rPr lang="tr-TR" sz="2800" dirty="0" smtClean="0"/>
              <a:t>	Gerektiğinde  </a:t>
            </a:r>
            <a:r>
              <a:rPr lang="tr-TR" sz="2800" dirty="0"/>
              <a:t>toplam üç </a:t>
            </a:r>
            <a:r>
              <a:rPr lang="tr-TR" sz="2800" dirty="0" err="1"/>
              <a:t>kezi</a:t>
            </a:r>
            <a:r>
              <a:rPr lang="tr-TR" sz="2800" dirty="0"/>
              <a:t> geçmemek koşuluyla her 5-15 dakikada bir </a:t>
            </a:r>
            <a:r>
              <a:rPr lang="tr-TR" sz="2800" dirty="0" smtClean="0"/>
              <a:t>tekrarlanır.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6527869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 smtClean="0"/>
              <a:t>5.Damar </a:t>
            </a:r>
            <a:r>
              <a:rPr lang="tr-TR" sz="2800" dirty="0"/>
              <a:t>yolu açılır ve </a:t>
            </a:r>
            <a:r>
              <a:rPr lang="tr-TR" sz="2800" dirty="0" err="1" smtClean="0"/>
              <a:t>intravenöz</a:t>
            </a:r>
            <a:r>
              <a:rPr lang="tr-TR" sz="2800" dirty="0" smtClean="0"/>
              <a:t> </a:t>
            </a:r>
            <a:r>
              <a:rPr lang="tr-TR" sz="2800" dirty="0"/>
              <a:t>sıvı (SF) başlanır </a:t>
            </a:r>
            <a:endParaRPr lang="tr-TR" sz="2800" dirty="0" smtClean="0"/>
          </a:p>
          <a:p>
            <a:pPr marL="0" indent="0">
              <a:buNone/>
            </a:pPr>
            <a:r>
              <a:rPr lang="tr-TR" sz="2800" dirty="0" smtClean="0"/>
              <a:t>(</a:t>
            </a:r>
            <a:r>
              <a:rPr lang="tr-TR" sz="2800" dirty="0"/>
              <a:t>Erişkin; 5-10 ml/kg, 10 </a:t>
            </a:r>
            <a:r>
              <a:rPr lang="tr-TR" sz="2800" dirty="0" err="1"/>
              <a:t>dk</a:t>
            </a:r>
            <a:r>
              <a:rPr lang="tr-TR" sz="2800" dirty="0"/>
              <a:t> içinde. çocuk 10 ml/kg</a:t>
            </a:r>
            <a:r>
              <a:rPr lang="tr-TR" sz="2800" dirty="0" smtClean="0"/>
              <a:t>) </a:t>
            </a:r>
          </a:p>
          <a:p>
            <a:pPr marL="0" indent="0">
              <a:buNone/>
            </a:pPr>
            <a:r>
              <a:rPr lang="tr-TR" sz="2800" dirty="0" smtClean="0"/>
              <a:t>6</a:t>
            </a:r>
            <a:r>
              <a:rPr lang="tr-TR" sz="2800" dirty="0"/>
              <a:t>. H1 </a:t>
            </a:r>
            <a:r>
              <a:rPr lang="tr-TR" sz="2800" dirty="0" err="1"/>
              <a:t>antihistamin</a:t>
            </a:r>
            <a:r>
              <a:rPr lang="tr-TR" sz="2800" dirty="0"/>
              <a:t> </a:t>
            </a:r>
            <a:r>
              <a:rPr lang="tr-TR" sz="2800" dirty="0" err="1" smtClean="0"/>
              <a:t>intramüsküler</a:t>
            </a:r>
            <a:r>
              <a:rPr lang="tr-TR" sz="2800" dirty="0" smtClean="0"/>
              <a:t> </a:t>
            </a:r>
            <a:r>
              <a:rPr lang="tr-TR" sz="2800" dirty="0"/>
              <a:t>veya </a:t>
            </a:r>
            <a:r>
              <a:rPr lang="tr-TR" sz="2800" dirty="0" err="1" smtClean="0"/>
              <a:t>intravenöz</a:t>
            </a:r>
            <a:r>
              <a:rPr lang="tr-TR" sz="2800" dirty="0" smtClean="0"/>
              <a:t> </a:t>
            </a:r>
            <a:r>
              <a:rPr lang="tr-TR" sz="2800" dirty="0"/>
              <a:t>(3-4 dakikada) verilir. </a:t>
            </a:r>
            <a:r>
              <a:rPr lang="tr-TR" sz="2800" dirty="0" smtClean="0"/>
              <a:t>Gerektiğinde </a:t>
            </a:r>
            <a:r>
              <a:rPr lang="tr-TR" sz="2800" dirty="0"/>
              <a:t>4-6 saatte bir  tekrarlanır</a:t>
            </a:r>
          </a:p>
        </p:txBody>
      </p:sp>
    </p:spTree>
    <p:extLst>
      <p:ext uri="{BB962C8B-B14F-4D97-AF65-F5344CB8AC3E}">
        <p14:creationId xmlns:p14="http://schemas.microsoft.com/office/powerpoint/2010/main" val="4838172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 smtClean="0"/>
              <a:t>7.Bronkospazm </a:t>
            </a:r>
            <a:r>
              <a:rPr lang="tr-TR" sz="2800" dirty="0"/>
              <a:t>bulguları </a:t>
            </a:r>
            <a:r>
              <a:rPr lang="tr-TR" sz="2800" dirty="0" smtClean="0"/>
              <a:t>(hırıltılı solunum </a:t>
            </a:r>
            <a:r>
              <a:rPr lang="tr-TR" sz="2800" dirty="0"/>
              <a:t>gibi) varsa 2,5-5 mg </a:t>
            </a:r>
            <a:r>
              <a:rPr lang="tr-TR" sz="2800" dirty="0" err="1"/>
              <a:t>salbutamol</a:t>
            </a:r>
            <a:r>
              <a:rPr lang="tr-TR" sz="2800" dirty="0"/>
              <a:t> </a:t>
            </a:r>
            <a:r>
              <a:rPr lang="tr-TR" sz="2800" dirty="0" err="1"/>
              <a:t>nebulizer</a:t>
            </a:r>
            <a:r>
              <a:rPr lang="tr-TR" sz="2800" dirty="0"/>
              <a:t> ile verilir. </a:t>
            </a:r>
            <a:r>
              <a:rPr lang="tr-TR" sz="2800" dirty="0" err="1"/>
              <a:t>Nebulizer</a:t>
            </a:r>
            <a:r>
              <a:rPr lang="tr-TR" sz="2800" dirty="0"/>
              <a:t> yoksa </a:t>
            </a:r>
            <a:r>
              <a:rPr lang="tr-TR" sz="2800" dirty="0" err="1"/>
              <a:t>salbutamol</a:t>
            </a:r>
            <a:r>
              <a:rPr lang="tr-TR" sz="2800" dirty="0"/>
              <a:t> 4 puf verilir. Gerekirse 20 dakika ara ile 3 kez tekrarlanabilir. </a:t>
            </a:r>
            <a:endParaRPr lang="tr-TR" sz="2800" dirty="0" smtClean="0"/>
          </a:p>
          <a:p>
            <a:pPr marL="0" indent="0">
              <a:buNone/>
            </a:pPr>
            <a:r>
              <a:rPr lang="tr-TR" sz="2800" dirty="0" smtClean="0"/>
              <a:t>8</a:t>
            </a:r>
            <a:r>
              <a:rPr lang="tr-TR" sz="2800" dirty="0"/>
              <a:t>. </a:t>
            </a:r>
            <a:r>
              <a:rPr lang="tr-TR" sz="2800" dirty="0" err="1"/>
              <a:t>Ranitidin</a:t>
            </a:r>
            <a:r>
              <a:rPr lang="tr-TR" sz="2800" dirty="0"/>
              <a:t> erişkinde 50 mg, çocukta 1mg/kg (</a:t>
            </a:r>
            <a:r>
              <a:rPr lang="tr-TR" sz="2800" dirty="0" smtClean="0"/>
              <a:t>maksimum </a:t>
            </a:r>
            <a:r>
              <a:rPr lang="tr-TR" sz="2800" dirty="0"/>
              <a:t>50 mg) </a:t>
            </a:r>
            <a:r>
              <a:rPr lang="tr-TR" sz="2800" dirty="0" err="1" smtClean="0"/>
              <a:t>intravenöz</a:t>
            </a:r>
            <a:r>
              <a:rPr lang="tr-TR" sz="2800" dirty="0" smtClean="0"/>
              <a:t> </a:t>
            </a:r>
            <a:r>
              <a:rPr lang="tr-TR" sz="2800" dirty="0"/>
              <a:t>yavaş </a:t>
            </a:r>
            <a:r>
              <a:rPr lang="tr-TR" sz="2800" dirty="0" err="1"/>
              <a:t>puşe</a:t>
            </a:r>
            <a:r>
              <a:rPr lang="tr-TR" sz="2800" dirty="0"/>
              <a:t> </a:t>
            </a:r>
            <a:r>
              <a:rPr lang="tr-TR" sz="2800" dirty="0" smtClean="0"/>
              <a:t>verilir.</a:t>
            </a:r>
          </a:p>
          <a:p>
            <a:pPr marL="0" indent="0">
              <a:buNone/>
            </a:pPr>
            <a:r>
              <a:rPr lang="tr-TR" sz="2800" dirty="0"/>
              <a:t>9. </a:t>
            </a:r>
            <a:r>
              <a:rPr lang="tr-TR" sz="2800" dirty="0" err="1"/>
              <a:t>Metilprednizolon</a:t>
            </a:r>
            <a:r>
              <a:rPr lang="tr-TR" sz="2800" dirty="0"/>
              <a:t> erişkinde 50-100 mg, çocukta 2 mg/kg (maksimum 50 mg) </a:t>
            </a:r>
            <a:r>
              <a:rPr lang="tr-TR" sz="2800" dirty="0" err="1" smtClean="0"/>
              <a:t>intravenöz</a:t>
            </a:r>
            <a:r>
              <a:rPr lang="tr-TR" sz="2800" dirty="0" smtClean="0"/>
              <a:t> yolla yavaşça </a:t>
            </a:r>
            <a:r>
              <a:rPr lang="tr-TR" sz="2800" dirty="0"/>
              <a:t>verilir, gerekirse 6 saatte bir tekrarlanır. </a:t>
            </a:r>
          </a:p>
        </p:txBody>
      </p:sp>
    </p:spTree>
    <p:extLst>
      <p:ext uri="{BB962C8B-B14F-4D97-AF65-F5344CB8AC3E}">
        <p14:creationId xmlns:p14="http://schemas.microsoft.com/office/powerpoint/2010/main" val="35349108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61872" y="1264355"/>
            <a:ext cx="8595360" cy="43513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800" dirty="0" smtClean="0"/>
              <a:t>10. Beta-</a:t>
            </a:r>
            <a:r>
              <a:rPr lang="tr-TR" sz="2800" dirty="0" err="1" smtClean="0"/>
              <a:t>bloker</a:t>
            </a:r>
            <a:r>
              <a:rPr lang="tr-TR" sz="2800" dirty="0" smtClean="0"/>
              <a:t> kullanım </a:t>
            </a:r>
            <a:r>
              <a:rPr lang="tr-TR" sz="2800" dirty="0"/>
              <a:t>öyküsü varsa </a:t>
            </a:r>
            <a:r>
              <a:rPr lang="tr-TR" sz="2800" dirty="0" err="1"/>
              <a:t>glukagon</a:t>
            </a:r>
            <a:r>
              <a:rPr lang="tr-TR" sz="2800" dirty="0"/>
              <a:t> 1-5 mg (çocuklarda 20-30 mikrogram/kg, maksimum 1 mg)  </a:t>
            </a:r>
            <a:r>
              <a:rPr lang="tr-TR" sz="2800" dirty="0" err="1" smtClean="0"/>
              <a:t>intravenöz</a:t>
            </a:r>
            <a:r>
              <a:rPr lang="tr-TR" sz="2800" dirty="0" smtClean="0"/>
              <a:t> </a:t>
            </a:r>
            <a:r>
              <a:rPr lang="tr-TR" sz="2800" dirty="0"/>
              <a:t>verilir. </a:t>
            </a:r>
            <a:endParaRPr lang="tr-TR" sz="2800" dirty="0" smtClean="0"/>
          </a:p>
          <a:p>
            <a:pPr marL="0" indent="0">
              <a:buNone/>
            </a:pPr>
            <a:r>
              <a:rPr lang="tr-TR" sz="2800" dirty="0" smtClean="0"/>
              <a:t>Sonrasında </a:t>
            </a:r>
            <a:r>
              <a:rPr lang="tr-TR" sz="2800" dirty="0"/>
              <a:t>kan basıncına göre 5-15 mikrogram/</a:t>
            </a:r>
            <a:r>
              <a:rPr lang="tr-TR" sz="2800" dirty="0" err="1"/>
              <a:t>dk</a:t>
            </a:r>
            <a:r>
              <a:rPr lang="tr-TR" sz="2800" dirty="0"/>
              <a:t> </a:t>
            </a:r>
            <a:r>
              <a:rPr lang="tr-TR" sz="2800" dirty="0" err="1" smtClean="0"/>
              <a:t>infüzyona</a:t>
            </a:r>
            <a:r>
              <a:rPr lang="tr-TR" sz="2800" dirty="0" smtClean="0"/>
              <a:t> </a:t>
            </a:r>
            <a:r>
              <a:rPr lang="tr-TR" sz="2800" dirty="0"/>
              <a:t>devam edilir. </a:t>
            </a:r>
            <a:endParaRPr lang="tr-TR" sz="2800" dirty="0" smtClean="0"/>
          </a:p>
          <a:p>
            <a:pPr marL="0" indent="0">
              <a:buNone/>
            </a:pPr>
            <a:r>
              <a:rPr lang="tr-TR" sz="2800" dirty="0" smtClean="0"/>
              <a:t>11. </a:t>
            </a:r>
            <a:r>
              <a:rPr lang="tr-TR" sz="2800" dirty="0"/>
              <a:t>Solunum sıkıntısı ilerliyorsa hasta </a:t>
            </a:r>
            <a:r>
              <a:rPr lang="tr-TR" sz="2800" dirty="0" err="1"/>
              <a:t>entübe</a:t>
            </a:r>
            <a:r>
              <a:rPr lang="tr-TR" sz="2800" dirty="0"/>
              <a:t> edilir ve yoğun bakıma alınır</a:t>
            </a:r>
            <a:r>
              <a:rPr lang="tr-TR" sz="2800" dirty="0" smtClean="0"/>
              <a:t>.</a:t>
            </a:r>
          </a:p>
          <a:p>
            <a:pPr marL="0" indent="0">
              <a:buNone/>
            </a:pPr>
            <a:r>
              <a:rPr lang="tr-TR" sz="2800" dirty="0" smtClean="0"/>
              <a:t>12. </a:t>
            </a:r>
            <a:r>
              <a:rPr lang="tr-TR" sz="2800" dirty="0"/>
              <a:t>Hipotansiyon ağırlaşıyor veya şok belirtileri ortaya çıkıyorsa: Volüm genişleticiler verilir. </a:t>
            </a:r>
            <a:r>
              <a:rPr lang="tr-TR" sz="2800" dirty="0" err="1"/>
              <a:t>Dopamin</a:t>
            </a:r>
            <a:r>
              <a:rPr lang="tr-TR" sz="2800" dirty="0"/>
              <a:t> 10 mikrogram/kg/dakika dozunda olacak şekilde, 100 ml %5 </a:t>
            </a:r>
            <a:r>
              <a:rPr lang="tr-TR" sz="2800" dirty="0" err="1"/>
              <a:t>lik</a:t>
            </a:r>
            <a:r>
              <a:rPr lang="tr-TR" sz="2800" dirty="0"/>
              <a:t> </a:t>
            </a:r>
            <a:r>
              <a:rPr lang="tr-TR" sz="2800" dirty="0" err="1"/>
              <a:t>dektroz</a:t>
            </a:r>
            <a:r>
              <a:rPr lang="tr-TR" sz="2800" dirty="0"/>
              <a:t> içinde başlanır.  </a:t>
            </a:r>
          </a:p>
          <a:p>
            <a:pPr marL="0" indent="0">
              <a:buNone/>
            </a:pPr>
            <a:r>
              <a:rPr lang="tr-TR" sz="2800" dirty="0"/>
              <a:t>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0863190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61872" y="3341687"/>
            <a:ext cx="9692640" cy="1325562"/>
          </a:xfrm>
        </p:spPr>
        <p:txBody>
          <a:bodyPr/>
          <a:lstStyle/>
          <a:p>
            <a:r>
              <a:rPr lang="tr-TR" dirty="0" smtClean="0"/>
              <a:t>Teşekkürler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3262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sz="3600" dirty="0" err="1"/>
              <a:t>Allerjik</a:t>
            </a:r>
            <a:r>
              <a:rPr lang="tr-TR" sz="3600" dirty="0"/>
              <a:t> reaksiyonlar rutin ağız, diş ve çene cerrahileri ve </a:t>
            </a:r>
            <a:r>
              <a:rPr lang="tr-TR" sz="3600" dirty="0" err="1"/>
              <a:t>dental</a:t>
            </a:r>
            <a:r>
              <a:rPr lang="tr-TR" sz="3600" dirty="0"/>
              <a:t> tedaviler sırasında oluşabilir. </a:t>
            </a:r>
            <a:endParaRPr lang="tr-TR" sz="3600" dirty="0" smtClean="0"/>
          </a:p>
          <a:p>
            <a:r>
              <a:rPr lang="tr-TR" sz="3600" dirty="0" smtClean="0"/>
              <a:t>Antijene </a:t>
            </a:r>
            <a:r>
              <a:rPr lang="tr-TR" sz="3600" dirty="0"/>
              <a:t>verilen klinik reaksiyona göre, hafif şiddetli ya da hayatı tehdit eden solunum yetmezliği ve </a:t>
            </a:r>
            <a:r>
              <a:rPr lang="tr-TR" sz="3600" dirty="0" err="1"/>
              <a:t>kardiyovasküler</a:t>
            </a:r>
            <a:r>
              <a:rPr lang="tr-TR" sz="3600" dirty="0"/>
              <a:t> </a:t>
            </a:r>
            <a:r>
              <a:rPr lang="tr-TR" sz="3600" dirty="0" err="1"/>
              <a:t>kollaps</a:t>
            </a:r>
            <a:r>
              <a:rPr lang="tr-TR" sz="3600" dirty="0"/>
              <a:t> sonrası ölüme neden olacak kadar şiddetli </a:t>
            </a:r>
            <a:r>
              <a:rPr lang="tr-TR" sz="3600" dirty="0" smtClean="0"/>
              <a:t>seyredebilir.</a:t>
            </a:r>
            <a:endParaRPr lang="tr-TR" sz="3600" dirty="0"/>
          </a:p>
        </p:txBody>
      </p:sp>
      <p:pic>
        <p:nvPicPr>
          <p:cNvPr id="1026" name="Picture 2" descr="allerji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2319" y="223678"/>
            <a:ext cx="2409825" cy="1609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6374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61872" y="2054578"/>
            <a:ext cx="8595360" cy="4351337"/>
          </a:xfrm>
        </p:spPr>
        <p:txBody>
          <a:bodyPr>
            <a:normAutofit/>
          </a:bodyPr>
          <a:lstStyle/>
          <a:p>
            <a:r>
              <a:rPr lang="tr-TR" sz="2800" dirty="0" smtClean="0"/>
              <a:t>GRADE 1; </a:t>
            </a:r>
            <a:r>
              <a:rPr lang="tr-TR" sz="2800" dirty="0" err="1" smtClean="0"/>
              <a:t>Mukokütanöz</a:t>
            </a:r>
            <a:r>
              <a:rPr lang="tr-TR" sz="2800" dirty="0" smtClean="0"/>
              <a:t> bulgular</a:t>
            </a:r>
          </a:p>
          <a:p>
            <a:r>
              <a:rPr lang="tr-TR" sz="2800" dirty="0" smtClean="0"/>
              <a:t>GRADE 2; </a:t>
            </a:r>
            <a:r>
              <a:rPr lang="tr-TR" sz="2800" dirty="0" err="1" smtClean="0"/>
              <a:t>Mukokütanöz</a:t>
            </a:r>
            <a:r>
              <a:rPr lang="tr-TR" sz="2800" dirty="0" smtClean="0"/>
              <a:t> bulgular + </a:t>
            </a:r>
            <a:r>
              <a:rPr lang="tr-TR" sz="2800" dirty="0" err="1" smtClean="0"/>
              <a:t>kardiyovasküler</a:t>
            </a:r>
            <a:r>
              <a:rPr lang="tr-TR" sz="2800" dirty="0" smtClean="0"/>
              <a:t> ve/veya </a:t>
            </a:r>
            <a:r>
              <a:rPr lang="tr-TR" sz="2800" dirty="0" err="1" smtClean="0"/>
              <a:t>respiratuvar</a:t>
            </a:r>
            <a:r>
              <a:rPr lang="tr-TR" sz="2800" dirty="0" smtClean="0"/>
              <a:t> bulgular</a:t>
            </a:r>
          </a:p>
          <a:p>
            <a:r>
              <a:rPr lang="tr-TR" sz="2800" dirty="0" smtClean="0"/>
              <a:t>GRADE 3; </a:t>
            </a:r>
            <a:r>
              <a:rPr lang="tr-TR" sz="2800" dirty="0" err="1" smtClean="0"/>
              <a:t>Kardiyovasküler</a:t>
            </a:r>
            <a:r>
              <a:rPr lang="tr-TR" sz="2800" dirty="0" smtClean="0"/>
              <a:t> </a:t>
            </a:r>
            <a:r>
              <a:rPr lang="tr-TR" sz="2800" dirty="0" err="1" smtClean="0"/>
              <a:t>kollaps</a:t>
            </a:r>
            <a:r>
              <a:rPr lang="tr-TR" sz="2800" dirty="0" smtClean="0"/>
              <a:t> ve </a:t>
            </a:r>
            <a:r>
              <a:rPr lang="tr-TR" sz="2800" dirty="0" err="1" smtClean="0"/>
              <a:t>multiorgan</a:t>
            </a:r>
            <a:r>
              <a:rPr lang="tr-TR" sz="2800" dirty="0" smtClean="0"/>
              <a:t> tutulumu</a:t>
            </a:r>
          </a:p>
          <a:p>
            <a:r>
              <a:rPr lang="tr-TR" sz="2800" dirty="0" smtClean="0"/>
              <a:t>GRADE 4; Kardiyak </a:t>
            </a:r>
            <a:r>
              <a:rPr lang="tr-TR" sz="2800" dirty="0" err="1" smtClean="0"/>
              <a:t>arrest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784034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Hafif </a:t>
            </a:r>
            <a:r>
              <a:rPr lang="tr-TR" b="1" dirty="0" err="1"/>
              <a:t>Allerjik</a:t>
            </a:r>
            <a:r>
              <a:rPr lang="tr-TR" b="1" dirty="0"/>
              <a:t> Reaksiyonlar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3600" dirty="0"/>
              <a:t>Hafif alerjik reaksiyonlar yavaş başlangıçlı, kaşıntı, ürtiker ve/veya kızarıklığın eşlik </a:t>
            </a:r>
            <a:r>
              <a:rPr lang="tr-TR" sz="3600" dirty="0" smtClean="0"/>
              <a:t>ettiği </a:t>
            </a:r>
            <a:r>
              <a:rPr lang="tr-TR" sz="3600" dirty="0" err="1" smtClean="0"/>
              <a:t>kardiyovasküler</a:t>
            </a:r>
            <a:r>
              <a:rPr lang="tr-TR" sz="3600" dirty="0" smtClean="0"/>
              <a:t> </a:t>
            </a:r>
            <a:r>
              <a:rPr lang="tr-TR" sz="3600" dirty="0"/>
              <a:t>ve solunum sisteminin etkilenmediği klinik durumdur. </a:t>
            </a:r>
          </a:p>
        </p:txBody>
      </p:sp>
    </p:spTree>
    <p:extLst>
      <p:ext uri="{BB962C8B-B14F-4D97-AF65-F5344CB8AC3E}">
        <p14:creationId xmlns:p14="http://schemas.microsoft.com/office/powerpoint/2010/main" val="2895148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sz="3600" dirty="0"/>
              <a:t>Tıbbi acil olarak kabul edilmeli bilinç durumu izlenmeli ve </a:t>
            </a:r>
            <a:r>
              <a:rPr lang="tr-TR" sz="3600" dirty="0" err="1"/>
              <a:t>vital</a:t>
            </a:r>
            <a:r>
              <a:rPr lang="tr-TR" sz="3600" dirty="0"/>
              <a:t> bulgular </a:t>
            </a:r>
            <a:r>
              <a:rPr lang="tr-TR" sz="3600" dirty="0" err="1"/>
              <a:t>monitörize</a:t>
            </a:r>
            <a:r>
              <a:rPr lang="tr-TR" sz="3600" dirty="0"/>
              <a:t> edilmelidir. </a:t>
            </a:r>
            <a:endParaRPr lang="tr-TR" sz="3600" dirty="0" smtClean="0"/>
          </a:p>
          <a:p>
            <a:r>
              <a:rPr lang="tr-TR" sz="3600" b="1" u="sng" dirty="0" smtClean="0"/>
              <a:t>Tedavi</a:t>
            </a:r>
            <a:r>
              <a:rPr lang="tr-TR" sz="3600" dirty="0" smtClean="0"/>
              <a:t> </a:t>
            </a:r>
            <a:r>
              <a:rPr lang="tr-TR" sz="3600" dirty="0" err="1"/>
              <a:t>semptomatik</a:t>
            </a:r>
            <a:r>
              <a:rPr lang="tr-TR" sz="3600" dirty="0"/>
              <a:t> olup </a:t>
            </a:r>
            <a:r>
              <a:rPr lang="tr-TR" sz="3600" dirty="0" err="1"/>
              <a:t>intravenöz</a:t>
            </a:r>
            <a:r>
              <a:rPr lang="tr-TR" sz="3600" dirty="0"/>
              <a:t>, </a:t>
            </a:r>
            <a:r>
              <a:rPr lang="tr-TR" sz="3600" dirty="0" err="1"/>
              <a:t>intramusküler</a:t>
            </a:r>
            <a:r>
              <a:rPr lang="tr-TR" sz="3600" dirty="0"/>
              <a:t> ya da ağızdan </a:t>
            </a:r>
            <a:r>
              <a:rPr lang="tr-TR" sz="3600" dirty="0" err="1"/>
              <a:t>antihistaminik</a:t>
            </a:r>
            <a:r>
              <a:rPr lang="tr-TR" sz="3600" dirty="0"/>
              <a:t> uygulanmasını içerir. </a:t>
            </a:r>
            <a:endParaRPr lang="tr-TR" sz="3600" dirty="0" smtClean="0"/>
          </a:p>
          <a:p>
            <a:r>
              <a:rPr lang="tr-TR" sz="3600" dirty="0" smtClean="0"/>
              <a:t>Ağızdan </a:t>
            </a:r>
            <a:r>
              <a:rPr lang="tr-TR" sz="3600" dirty="0"/>
              <a:t>verilen ilaçların etki başlangıcı yavaş olduğundan </a:t>
            </a:r>
            <a:r>
              <a:rPr lang="tr-TR" sz="3600" dirty="0" err="1"/>
              <a:t>parenteral</a:t>
            </a:r>
            <a:r>
              <a:rPr lang="tr-TR" sz="3600" dirty="0"/>
              <a:t> yolun tercih edilmesi sonrasında </a:t>
            </a:r>
            <a:r>
              <a:rPr lang="tr-TR" sz="3600" dirty="0" smtClean="0"/>
              <a:t>da en </a:t>
            </a:r>
            <a:r>
              <a:rPr lang="tr-TR" sz="3600" dirty="0"/>
              <a:t>az 3 gün ağızdan </a:t>
            </a:r>
            <a:r>
              <a:rPr lang="tr-TR" sz="3600" dirty="0" err="1"/>
              <a:t>antihistaminik</a:t>
            </a:r>
            <a:r>
              <a:rPr lang="tr-TR" sz="3600" dirty="0"/>
              <a:t> tedaviye devam edilmesi </a:t>
            </a:r>
            <a:r>
              <a:rPr lang="tr-TR" sz="3600" dirty="0" smtClean="0"/>
              <a:t>önerilir.</a:t>
            </a:r>
            <a:endParaRPr lang="tr-TR" sz="36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1341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Şiddetli </a:t>
            </a:r>
            <a:r>
              <a:rPr lang="tr-TR" b="1" dirty="0" err="1"/>
              <a:t>Allerjik</a:t>
            </a:r>
            <a:r>
              <a:rPr lang="tr-TR" b="1" dirty="0"/>
              <a:t> Reaksiyonlar </a:t>
            </a:r>
            <a:r>
              <a:rPr lang="tr-TR" sz="4000" b="1" dirty="0"/>
              <a:t>(</a:t>
            </a:r>
            <a:r>
              <a:rPr lang="tr-TR" sz="4000" b="1" dirty="0" err="1"/>
              <a:t>Anaflaksi</a:t>
            </a:r>
            <a:r>
              <a:rPr lang="tr-TR" sz="4000" b="1" dirty="0"/>
              <a:t>/</a:t>
            </a:r>
            <a:r>
              <a:rPr lang="tr-TR" sz="4000" b="1" dirty="0" err="1"/>
              <a:t>Anaflaktoid</a:t>
            </a:r>
            <a:r>
              <a:rPr lang="tr-TR" sz="4000" b="1" dirty="0"/>
              <a:t> Reaksiyonlar)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Anafilaksi, </a:t>
            </a:r>
            <a:r>
              <a:rPr lang="tr-TR" sz="3600" dirty="0" err="1"/>
              <a:t>mast</a:t>
            </a:r>
            <a:r>
              <a:rPr lang="tr-TR" sz="3600" dirty="0"/>
              <a:t> hücreleri ve bazofillerden </a:t>
            </a:r>
            <a:r>
              <a:rPr lang="tr-TR" sz="3600" dirty="0" err="1"/>
              <a:t>histamin</a:t>
            </a:r>
            <a:r>
              <a:rPr lang="tr-TR" sz="3600" dirty="0"/>
              <a:t>, </a:t>
            </a:r>
            <a:r>
              <a:rPr lang="tr-TR" sz="3600" dirty="0" err="1"/>
              <a:t>nötral</a:t>
            </a:r>
            <a:r>
              <a:rPr lang="tr-TR" sz="3600" dirty="0"/>
              <a:t> </a:t>
            </a:r>
            <a:r>
              <a:rPr lang="tr-TR" sz="3600" dirty="0" err="1"/>
              <a:t>proteaz</a:t>
            </a:r>
            <a:r>
              <a:rPr lang="tr-TR" sz="3600" dirty="0"/>
              <a:t>, </a:t>
            </a:r>
            <a:r>
              <a:rPr lang="tr-TR" sz="3600" dirty="0" err="1"/>
              <a:t>prostoglandinler</a:t>
            </a:r>
            <a:r>
              <a:rPr lang="tr-TR" sz="3600" dirty="0"/>
              <a:t>, </a:t>
            </a:r>
            <a:r>
              <a:rPr lang="tr-TR" sz="3600" dirty="0" err="1"/>
              <a:t>lökotrienler</a:t>
            </a:r>
            <a:r>
              <a:rPr lang="tr-TR" sz="3600" dirty="0"/>
              <a:t> </a:t>
            </a:r>
            <a:r>
              <a:rPr lang="tr-TR" sz="3600" dirty="0" err="1"/>
              <a:t>potent</a:t>
            </a:r>
            <a:r>
              <a:rPr lang="tr-TR" sz="3600" dirty="0"/>
              <a:t> kimyasal </a:t>
            </a:r>
            <a:r>
              <a:rPr lang="tr-TR" sz="3600" dirty="0" err="1"/>
              <a:t>mediatörler</a:t>
            </a:r>
            <a:r>
              <a:rPr lang="tr-TR" sz="3600" dirty="0"/>
              <a:t> ve </a:t>
            </a:r>
            <a:r>
              <a:rPr lang="tr-TR" sz="3600" dirty="0" err="1"/>
              <a:t>sitokinlerin</a:t>
            </a:r>
            <a:r>
              <a:rPr lang="tr-TR" sz="3600" dirty="0"/>
              <a:t> salınımı ile gelişen </a:t>
            </a:r>
            <a:r>
              <a:rPr lang="tr-TR" sz="3600" u="sng" dirty="0" err="1"/>
              <a:t>IgE</a:t>
            </a:r>
            <a:r>
              <a:rPr lang="tr-TR" sz="3600" u="sng" dirty="0"/>
              <a:t> aracılı</a:t>
            </a:r>
            <a:r>
              <a:rPr lang="tr-TR" sz="3600" dirty="0"/>
              <a:t>, hızlı başlangıçlı ve ölüme sebep olabilen ciddi bir </a:t>
            </a:r>
            <a:r>
              <a:rPr lang="tr-TR" sz="3600" dirty="0" err="1"/>
              <a:t>hipersensitivite</a:t>
            </a:r>
            <a:r>
              <a:rPr lang="tr-TR" sz="3600" dirty="0"/>
              <a:t> reaksiyonudur. </a:t>
            </a:r>
          </a:p>
        </p:txBody>
      </p:sp>
      <p:pic>
        <p:nvPicPr>
          <p:cNvPr id="2050" name="Picture 2" descr="anaflaksi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7289" y="4208874"/>
            <a:ext cx="2674711" cy="2649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4651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61872" y="548640"/>
            <a:ext cx="9692640" cy="1325562"/>
          </a:xfrm>
        </p:spPr>
        <p:txBody>
          <a:bodyPr/>
          <a:lstStyle/>
          <a:p>
            <a:r>
              <a:rPr lang="tr-TR" b="1" dirty="0" err="1" smtClean="0"/>
              <a:t>A</a:t>
            </a:r>
            <a:r>
              <a:rPr lang="tr-TR" sz="4000" b="1" dirty="0" err="1" smtClean="0"/>
              <a:t>naflaktik</a:t>
            </a:r>
            <a:r>
              <a:rPr lang="tr-TR" sz="4000" b="1" dirty="0" smtClean="0"/>
              <a:t> ve </a:t>
            </a:r>
            <a:r>
              <a:rPr lang="tr-TR" sz="4000" b="1" dirty="0" err="1" smtClean="0"/>
              <a:t>Anaflaktoid</a:t>
            </a:r>
            <a:r>
              <a:rPr lang="tr-TR" sz="4000" b="1" dirty="0" smtClean="0"/>
              <a:t> reaksiyonu tetikleyen ajanlar</a:t>
            </a:r>
            <a:endParaRPr lang="tr-TR" sz="4000" b="1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4985913"/>
              </p:ext>
            </p:extLst>
          </p:nvPr>
        </p:nvGraphicFramePr>
        <p:xfrm>
          <a:off x="1261872" y="2586446"/>
          <a:ext cx="9018406" cy="339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0668">
                  <a:extLst>
                    <a:ext uri="{9D8B030D-6E8A-4147-A177-3AD203B41FA5}">
                      <a16:colId xmlns:a16="http://schemas.microsoft.com/office/drawing/2014/main" val="4242620375"/>
                    </a:ext>
                  </a:extLst>
                </a:gridCol>
                <a:gridCol w="6387738">
                  <a:extLst>
                    <a:ext uri="{9D8B030D-6E8A-4147-A177-3AD203B41FA5}">
                      <a16:colId xmlns:a16="http://schemas.microsoft.com/office/drawing/2014/main" val="28277918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4252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Yaygın</a:t>
                      </a:r>
                      <a:r>
                        <a:rPr lang="tr-TR" b="1" baseline="0" dirty="0" smtClean="0"/>
                        <a:t> olarak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Yiyecekler</a:t>
                      </a:r>
                      <a:r>
                        <a:rPr lang="tr-TR" dirty="0" smtClean="0"/>
                        <a:t> ( yer fıstığı, balık, kabuklu deniz hayvanları, süt, yumurta, </a:t>
                      </a:r>
                      <a:r>
                        <a:rPr lang="tr-TR" dirty="0" err="1" smtClean="0"/>
                        <a:t>bisülfitler</a:t>
                      </a:r>
                      <a:r>
                        <a:rPr lang="tr-TR" dirty="0" smtClean="0"/>
                        <a:t>)</a:t>
                      </a:r>
                    </a:p>
                    <a:p>
                      <a:r>
                        <a:rPr lang="tr-TR" b="1" dirty="0" smtClean="0"/>
                        <a:t>İlaçlar</a:t>
                      </a:r>
                      <a:r>
                        <a:rPr lang="tr-TR" baseline="0" dirty="0" smtClean="0"/>
                        <a:t> Antibiyotikler, </a:t>
                      </a:r>
                      <a:r>
                        <a:rPr lang="tr-TR" baseline="0" dirty="0" err="1" smtClean="0"/>
                        <a:t>nonsteroid</a:t>
                      </a:r>
                      <a:r>
                        <a:rPr lang="tr-TR" baseline="0" dirty="0" smtClean="0"/>
                        <a:t> </a:t>
                      </a:r>
                      <a:r>
                        <a:rPr lang="tr-TR" baseline="0" dirty="0" err="1" smtClean="0"/>
                        <a:t>antiinflamatuvar</a:t>
                      </a:r>
                      <a:r>
                        <a:rPr lang="tr-TR" baseline="0" dirty="0" smtClean="0"/>
                        <a:t> ilaçlar, aspirin, </a:t>
                      </a:r>
                      <a:r>
                        <a:rPr lang="tr-TR" baseline="0" dirty="0" err="1" smtClean="0"/>
                        <a:t>opioidler</a:t>
                      </a:r>
                      <a:r>
                        <a:rPr lang="tr-TR" baseline="0" dirty="0" smtClean="0"/>
                        <a:t>, genel anestezi ajanları, </a:t>
                      </a:r>
                      <a:r>
                        <a:rPr lang="tr-TR" baseline="0" dirty="0" err="1" smtClean="0"/>
                        <a:t>radiokontrast</a:t>
                      </a:r>
                      <a:r>
                        <a:rPr lang="tr-TR" baseline="0" dirty="0" smtClean="0"/>
                        <a:t> madde, </a:t>
                      </a:r>
                      <a:r>
                        <a:rPr lang="tr-TR" baseline="0" dirty="0" err="1" smtClean="0"/>
                        <a:t>protamin</a:t>
                      </a:r>
                      <a:r>
                        <a:rPr lang="tr-TR" baseline="0" dirty="0" smtClean="0"/>
                        <a:t>, </a:t>
                      </a:r>
                      <a:r>
                        <a:rPr lang="tr-TR" baseline="0" dirty="0" err="1" smtClean="0"/>
                        <a:t>nöromusküler</a:t>
                      </a:r>
                      <a:r>
                        <a:rPr lang="tr-TR" baseline="0" dirty="0" smtClean="0"/>
                        <a:t> blokaj yapan ajanlar</a:t>
                      </a:r>
                    </a:p>
                    <a:p>
                      <a:r>
                        <a:rPr lang="tr-TR" b="1" baseline="0" dirty="0" err="1" smtClean="0"/>
                        <a:t>Latex</a:t>
                      </a:r>
                      <a:endParaRPr lang="tr-TR" b="1" baseline="0" dirty="0" smtClean="0"/>
                    </a:p>
                    <a:p>
                      <a:r>
                        <a:rPr lang="tr-TR" b="1" baseline="0" dirty="0" err="1" smtClean="0"/>
                        <a:t>Egzesiz</a:t>
                      </a:r>
                      <a:endParaRPr lang="tr-T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3198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Yaygın</a:t>
                      </a:r>
                      <a:r>
                        <a:rPr lang="tr-TR" b="1" baseline="0" dirty="0" smtClean="0"/>
                        <a:t> olmayan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Lokal </a:t>
                      </a:r>
                      <a:r>
                        <a:rPr lang="tr-TR" dirty="0" err="1" smtClean="0"/>
                        <a:t>anestezikler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8571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Nadiren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Nitröz</a:t>
                      </a:r>
                      <a:r>
                        <a:rPr lang="tr-TR" dirty="0" smtClean="0"/>
                        <a:t> </a:t>
                      </a:r>
                      <a:r>
                        <a:rPr lang="tr-TR" dirty="0" err="1" smtClean="0"/>
                        <a:t>oksid</a:t>
                      </a:r>
                      <a:r>
                        <a:rPr lang="tr-TR" dirty="0" smtClean="0"/>
                        <a:t>, </a:t>
                      </a:r>
                      <a:r>
                        <a:rPr lang="tr-TR" dirty="0" err="1" smtClean="0"/>
                        <a:t>benzodiyazepinler</a:t>
                      </a:r>
                      <a:r>
                        <a:rPr lang="tr-TR" dirty="0" smtClean="0"/>
                        <a:t>, </a:t>
                      </a:r>
                      <a:r>
                        <a:rPr lang="tr-TR" dirty="0" err="1" smtClean="0"/>
                        <a:t>antihistaminikler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8231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2514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Anafilaksi her organı etkilemekle birlikte, başlıca deri, solunum, </a:t>
            </a:r>
            <a:r>
              <a:rPr lang="tr-TR" sz="3600" dirty="0" err="1"/>
              <a:t>kardiyovasküler</a:t>
            </a:r>
            <a:r>
              <a:rPr lang="tr-TR" sz="3600" dirty="0"/>
              <a:t> ve </a:t>
            </a:r>
            <a:r>
              <a:rPr lang="tr-TR" sz="3600" dirty="0" err="1"/>
              <a:t>gastrointestinal</a:t>
            </a:r>
            <a:r>
              <a:rPr lang="tr-TR" sz="3600" dirty="0"/>
              <a:t> sistemi </a:t>
            </a:r>
            <a:r>
              <a:rPr lang="tr-TR" sz="3600" dirty="0" smtClean="0"/>
              <a:t>etkilenmektedir.</a:t>
            </a:r>
          </a:p>
          <a:p>
            <a:r>
              <a:rPr lang="tr-TR" sz="3600" dirty="0" smtClean="0"/>
              <a:t> </a:t>
            </a:r>
            <a:r>
              <a:rPr lang="tr-TR" sz="3600" dirty="0"/>
              <a:t>Erken tanı ve tedavi, </a:t>
            </a:r>
            <a:r>
              <a:rPr lang="tr-TR" sz="3600" dirty="0" err="1"/>
              <a:t>mortalite</a:t>
            </a:r>
            <a:r>
              <a:rPr lang="tr-TR" sz="3600" dirty="0"/>
              <a:t> ve </a:t>
            </a:r>
            <a:r>
              <a:rPr lang="tr-TR" sz="3600" dirty="0" err="1"/>
              <a:t>morbiditeyi</a:t>
            </a:r>
            <a:r>
              <a:rPr lang="tr-TR" sz="3600" dirty="0"/>
              <a:t> azaltmaktadır.</a:t>
            </a:r>
          </a:p>
          <a:p>
            <a:endParaRPr lang="tr-TR" sz="36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7544" y="4932527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949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3600" dirty="0" err="1"/>
              <a:t>Anaflaksi</a:t>
            </a:r>
            <a:r>
              <a:rPr lang="tr-TR" sz="3600" dirty="0"/>
              <a:t>/</a:t>
            </a:r>
            <a:r>
              <a:rPr lang="tr-TR" sz="3600" dirty="0" err="1"/>
              <a:t>anaflaktoid</a:t>
            </a:r>
            <a:r>
              <a:rPr lang="tr-TR" sz="3600" dirty="0"/>
              <a:t> reaksiyonun klinik belirtileri, genellikle ajan enjekte edildikten birkaç dakika sonra ortaya çıkar. </a:t>
            </a:r>
            <a:endParaRPr lang="tr-TR" sz="3600" dirty="0" smtClean="0"/>
          </a:p>
          <a:p>
            <a:r>
              <a:rPr lang="tr-TR" sz="3600" dirty="0" smtClean="0"/>
              <a:t>İlk </a:t>
            </a:r>
            <a:r>
              <a:rPr lang="tr-TR" sz="3600" dirty="0"/>
              <a:t>etkilenen organlar deri, </a:t>
            </a:r>
            <a:r>
              <a:rPr lang="tr-TR" sz="3600" dirty="0" err="1"/>
              <a:t>müköz</a:t>
            </a:r>
            <a:r>
              <a:rPr lang="tr-TR" sz="3600" dirty="0"/>
              <a:t> </a:t>
            </a:r>
            <a:r>
              <a:rPr lang="tr-TR" sz="3600" dirty="0" err="1"/>
              <a:t>membranlar</a:t>
            </a:r>
            <a:r>
              <a:rPr lang="tr-TR" sz="3600" dirty="0"/>
              <a:t>, </a:t>
            </a:r>
            <a:r>
              <a:rPr lang="tr-TR" sz="3600" dirty="0" err="1"/>
              <a:t>gastrointestinal</a:t>
            </a:r>
            <a:r>
              <a:rPr lang="tr-TR" sz="3600" dirty="0"/>
              <a:t> ve </a:t>
            </a:r>
            <a:r>
              <a:rPr lang="tr-TR" sz="3600" dirty="0" err="1"/>
              <a:t>kardiyorespiratuvar</a:t>
            </a:r>
            <a:r>
              <a:rPr lang="tr-TR" sz="3600" dirty="0"/>
              <a:t> sistemlerdir. </a:t>
            </a:r>
          </a:p>
        </p:txBody>
      </p:sp>
    </p:spTree>
    <p:extLst>
      <p:ext uri="{BB962C8B-B14F-4D97-AF65-F5344CB8AC3E}">
        <p14:creationId xmlns:p14="http://schemas.microsoft.com/office/powerpoint/2010/main" val="3207601066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TM03457515[[fn=Manzara]]</Template>
  <TotalTime>64</TotalTime>
  <Words>692</Words>
  <Application>Microsoft Office PowerPoint</Application>
  <PresentationFormat>Geniş ekran</PresentationFormat>
  <Paragraphs>80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1" baseType="lpstr">
      <vt:lpstr>Arial</vt:lpstr>
      <vt:lpstr>Century Schoolbook</vt:lpstr>
      <vt:lpstr>Wingdings 2</vt:lpstr>
      <vt:lpstr>View</vt:lpstr>
      <vt:lpstr>ALLERJİK REAKSİYONLAR &amp; ANAFLAKTİK ŞOK</vt:lpstr>
      <vt:lpstr>PowerPoint Sunusu</vt:lpstr>
      <vt:lpstr>PowerPoint Sunusu</vt:lpstr>
      <vt:lpstr>Hafif Allerjik Reaksiyonlar</vt:lpstr>
      <vt:lpstr>PowerPoint Sunusu</vt:lpstr>
      <vt:lpstr>Şiddetli Allerjik Reaksiyonlar (Anaflaksi/Anaflaktoid Reaksiyonlar)</vt:lpstr>
      <vt:lpstr>Anaflaktik ve Anaflaktoid reaksiyonu tetikleyen ajanlar</vt:lpstr>
      <vt:lpstr>PowerPoint Sunusu</vt:lpstr>
      <vt:lpstr>PowerPoint Sunusu</vt:lpstr>
      <vt:lpstr>PowerPoint Sunusu</vt:lpstr>
      <vt:lpstr>PowerPoint Sunusu</vt:lpstr>
      <vt:lpstr>Tedavi</vt:lpstr>
      <vt:lpstr>PowerPoint Sunusu</vt:lpstr>
      <vt:lpstr>PowerPoint Sunusu</vt:lpstr>
      <vt:lpstr>PowerPoint Sunusu</vt:lpstr>
      <vt:lpstr>PowerPoint Sunusu</vt:lpstr>
      <vt:lpstr>Teşekkürler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ALLERJİK REAKSİYONLAR &amp; ANAFLAKTİK ŞOK</dc:title>
  <dc:creator>hande</dc:creator>
  <cp:lastModifiedBy>Windows Kullanıcısı</cp:lastModifiedBy>
  <cp:revision>17</cp:revision>
  <dcterms:created xsi:type="dcterms:W3CDTF">2017-01-08T07:39:37Z</dcterms:created>
  <dcterms:modified xsi:type="dcterms:W3CDTF">2019-06-27T11:51:30Z</dcterms:modified>
</cp:coreProperties>
</file>