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9CC7E0B-6EEE-4286-9AC7-5AF48081B49D}"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0B52AD-3273-42A7-9D9C-26EB41DD7296}" type="slidenum">
              <a:rPr lang="tr-TR" smtClean="0"/>
              <a:t>‹#›</a:t>
            </a:fld>
            <a:endParaRPr lang="tr-TR"/>
          </a:p>
        </p:txBody>
      </p:sp>
    </p:spTree>
    <p:extLst>
      <p:ext uri="{BB962C8B-B14F-4D97-AF65-F5344CB8AC3E}">
        <p14:creationId xmlns:p14="http://schemas.microsoft.com/office/powerpoint/2010/main" val="4036776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9CC7E0B-6EEE-4286-9AC7-5AF48081B49D}"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0B52AD-3273-42A7-9D9C-26EB41DD7296}" type="slidenum">
              <a:rPr lang="tr-TR" smtClean="0"/>
              <a:t>‹#›</a:t>
            </a:fld>
            <a:endParaRPr lang="tr-TR"/>
          </a:p>
        </p:txBody>
      </p:sp>
    </p:spTree>
    <p:extLst>
      <p:ext uri="{BB962C8B-B14F-4D97-AF65-F5344CB8AC3E}">
        <p14:creationId xmlns:p14="http://schemas.microsoft.com/office/powerpoint/2010/main" val="3616911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9CC7E0B-6EEE-4286-9AC7-5AF48081B49D}"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0B52AD-3273-42A7-9D9C-26EB41DD7296}" type="slidenum">
              <a:rPr lang="tr-TR" smtClean="0"/>
              <a:t>‹#›</a:t>
            </a:fld>
            <a:endParaRPr lang="tr-TR"/>
          </a:p>
        </p:txBody>
      </p:sp>
    </p:spTree>
    <p:extLst>
      <p:ext uri="{BB962C8B-B14F-4D97-AF65-F5344CB8AC3E}">
        <p14:creationId xmlns:p14="http://schemas.microsoft.com/office/powerpoint/2010/main" val="3262958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9CC7E0B-6EEE-4286-9AC7-5AF48081B49D}"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0B52AD-3273-42A7-9D9C-26EB41DD7296}" type="slidenum">
              <a:rPr lang="tr-TR" smtClean="0"/>
              <a:t>‹#›</a:t>
            </a:fld>
            <a:endParaRPr lang="tr-TR"/>
          </a:p>
        </p:txBody>
      </p:sp>
    </p:spTree>
    <p:extLst>
      <p:ext uri="{BB962C8B-B14F-4D97-AF65-F5344CB8AC3E}">
        <p14:creationId xmlns:p14="http://schemas.microsoft.com/office/powerpoint/2010/main" val="3145822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9CC7E0B-6EEE-4286-9AC7-5AF48081B49D}"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0B52AD-3273-42A7-9D9C-26EB41DD7296}" type="slidenum">
              <a:rPr lang="tr-TR" smtClean="0"/>
              <a:t>‹#›</a:t>
            </a:fld>
            <a:endParaRPr lang="tr-TR"/>
          </a:p>
        </p:txBody>
      </p:sp>
    </p:spTree>
    <p:extLst>
      <p:ext uri="{BB962C8B-B14F-4D97-AF65-F5344CB8AC3E}">
        <p14:creationId xmlns:p14="http://schemas.microsoft.com/office/powerpoint/2010/main" val="2799873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9CC7E0B-6EEE-4286-9AC7-5AF48081B49D}"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0B52AD-3273-42A7-9D9C-26EB41DD7296}" type="slidenum">
              <a:rPr lang="tr-TR" smtClean="0"/>
              <a:t>‹#›</a:t>
            </a:fld>
            <a:endParaRPr lang="tr-TR"/>
          </a:p>
        </p:txBody>
      </p:sp>
    </p:spTree>
    <p:extLst>
      <p:ext uri="{BB962C8B-B14F-4D97-AF65-F5344CB8AC3E}">
        <p14:creationId xmlns:p14="http://schemas.microsoft.com/office/powerpoint/2010/main" val="763095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9CC7E0B-6EEE-4286-9AC7-5AF48081B49D}" type="datetimeFigureOut">
              <a:rPr lang="tr-TR" smtClean="0"/>
              <a:t>20.11.2019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00B52AD-3273-42A7-9D9C-26EB41DD7296}" type="slidenum">
              <a:rPr lang="tr-TR" smtClean="0"/>
              <a:t>‹#›</a:t>
            </a:fld>
            <a:endParaRPr lang="tr-TR"/>
          </a:p>
        </p:txBody>
      </p:sp>
    </p:spTree>
    <p:extLst>
      <p:ext uri="{BB962C8B-B14F-4D97-AF65-F5344CB8AC3E}">
        <p14:creationId xmlns:p14="http://schemas.microsoft.com/office/powerpoint/2010/main" val="3884960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9CC7E0B-6EEE-4286-9AC7-5AF48081B49D}" type="datetimeFigureOut">
              <a:rPr lang="tr-TR" smtClean="0"/>
              <a:t>20.11.2019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00B52AD-3273-42A7-9D9C-26EB41DD7296}" type="slidenum">
              <a:rPr lang="tr-TR" smtClean="0"/>
              <a:t>‹#›</a:t>
            </a:fld>
            <a:endParaRPr lang="tr-TR"/>
          </a:p>
        </p:txBody>
      </p:sp>
    </p:spTree>
    <p:extLst>
      <p:ext uri="{BB962C8B-B14F-4D97-AF65-F5344CB8AC3E}">
        <p14:creationId xmlns:p14="http://schemas.microsoft.com/office/powerpoint/2010/main" val="1690691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9CC7E0B-6EEE-4286-9AC7-5AF48081B49D}" type="datetimeFigureOut">
              <a:rPr lang="tr-TR" smtClean="0"/>
              <a:t>20.11.2019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00B52AD-3273-42A7-9D9C-26EB41DD7296}" type="slidenum">
              <a:rPr lang="tr-TR" smtClean="0"/>
              <a:t>‹#›</a:t>
            </a:fld>
            <a:endParaRPr lang="tr-TR"/>
          </a:p>
        </p:txBody>
      </p:sp>
    </p:spTree>
    <p:extLst>
      <p:ext uri="{BB962C8B-B14F-4D97-AF65-F5344CB8AC3E}">
        <p14:creationId xmlns:p14="http://schemas.microsoft.com/office/powerpoint/2010/main" val="2281080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9CC7E0B-6EEE-4286-9AC7-5AF48081B49D}"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0B52AD-3273-42A7-9D9C-26EB41DD7296}" type="slidenum">
              <a:rPr lang="tr-TR" smtClean="0"/>
              <a:t>‹#›</a:t>
            </a:fld>
            <a:endParaRPr lang="tr-TR"/>
          </a:p>
        </p:txBody>
      </p:sp>
    </p:spTree>
    <p:extLst>
      <p:ext uri="{BB962C8B-B14F-4D97-AF65-F5344CB8AC3E}">
        <p14:creationId xmlns:p14="http://schemas.microsoft.com/office/powerpoint/2010/main" val="4025171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9CC7E0B-6EEE-4286-9AC7-5AF48081B49D}"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0B52AD-3273-42A7-9D9C-26EB41DD7296}" type="slidenum">
              <a:rPr lang="tr-TR" smtClean="0"/>
              <a:t>‹#›</a:t>
            </a:fld>
            <a:endParaRPr lang="tr-TR"/>
          </a:p>
        </p:txBody>
      </p:sp>
    </p:spTree>
    <p:extLst>
      <p:ext uri="{BB962C8B-B14F-4D97-AF65-F5344CB8AC3E}">
        <p14:creationId xmlns:p14="http://schemas.microsoft.com/office/powerpoint/2010/main" val="176851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CC7E0B-6EEE-4286-9AC7-5AF48081B49D}" type="datetimeFigureOut">
              <a:rPr lang="tr-TR" smtClean="0"/>
              <a:t>20.11.2019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0B52AD-3273-42A7-9D9C-26EB41DD7296}" type="slidenum">
              <a:rPr lang="tr-TR" smtClean="0"/>
              <a:t>‹#›</a:t>
            </a:fld>
            <a:endParaRPr lang="tr-TR"/>
          </a:p>
        </p:txBody>
      </p:sp>
    </p:spTree>
    <p:extLst>
      <p:ext uri="{BB962C8B-B14F-4D97-AF65-F5344CB8AC3E}">
        <p14:creationId xmlns:p14="http://schemas.microsoft.com/office/powerpoint/2010/main" val="1747023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753" name="Group 225"/>
          <p:cNvGraphicFramePr>
            <a:graphicFrameLocks noGrp="1"/>
          </p:cNvGraphicFramePr>
          <p:nvPr/>
        </p:nvGraphicFramePr>
        <p:xfrm>
          <a:off x="2063750" y="549276"/>
          <a:ext cx="8135938" cy="5759455"/>
        </p:xfrm>
        <a:graphic>
          <a:graphicData uri="http://schemas.openxmlformats.org/drawingml/2006/table">
            <a:tbl>
              <a:tblPr/>
              <a:tblGrid>
                <a:gridCol w="690563">
                  <a:extLst>
                    <a:ext uri="{9D8B030D-6E8A-4147-A177-3AD203B41FA5}">
                      <a16:colId xmlns:a16="http://schemas.microsoft.com/office/drawing/2014/main" val="20000"/>
                    </a:ext>
                  </a:extLst>
                </a:gridCol>
                <a:gridCol w="604837">
                  <a:extLst>
                    <a:ext uri="{9D8B030D-6E8A-4147-A177-3AD203B41FA5}">
                      <a16:colId xmlns:a16="http://schemas.microsoft.com/office/drawing/2014/main" val="20001"/>
                    </a:ext>
                  </a:extLst>
                </a:gridCol>
                <a:gridCol w="760413">
                  <a:extLst>
                    <a:ext uri="{9D8B030D-6E8A-4147-A177-3AD203B41FA5}">
                      <a16:colId xmlns:a16="http://schemas.microsoft.com/office/drawing/2014/main" val="20002"/>
                    </a:ext>
                  </a:extLst>
                </a:gridCol>
                <a:gridCol w="690562">
                  <a:extLst>
                    <a:ext uri="{9D8B030D-6E8A-4147-A177-3AD203B41FA5}">
                      <a16:colId xmlns:a16="http://schemas.microsoft.com/office/drawing/2014/main" val="20003"/>
                    </a:ext>
                  </a:extLst>
                </a:gridCol>
                <a:gridCol w="536575">
                  <a:extLst>
                    <a:ext uri="{9D8B030D-6E8A-4147-A177-3AD203B41FA5}">
                      <a16:colId xmlns:a16="http://schemas.microsoft.com/office/drawing/2014/main" val="20004"/>
                    </a:ext>
                  </a:extLst>
                </a:gridCol>
                <a:gridCol w="749300">
                  <a:extLst>
                    <a:ext uri="{9D8B030D-6E8A-4147-A177-3AD203B41FA5}">
                      <a16:colId xmlns:a16="http://schemas.microsoft.com/office/drawing/2014/main" val="20005"/>
                    </a:ext>
                  </a:extLst>
                </a:gridCol>
                <a:gridCol w="581025">
                  <a:extLst>
                    <a:ext uri="{9D8B030D-6E8A-4147-A177-3AD203B41FA5}">
                      <a16:colId xmlns:a16="http://schemas.microsoft.com/office/drawing/2014/main" val="20006"/>
                    </a:ext>
                  </a:extLst>
                </a:gridCol>
                <a:gridCol w="692150">
                  <a:extLst>
                    <a:ext uri="{9D8B030D-6E8A-4147-A177-3AD203B41FA5}">
                      <a16:colId xmlns:a16="http://schemas.microsoft.com/office/drawing/2014/main" val="20007"/>
                    </a:ext>
                  </a:extLst>
                </a:gridCol>
                <a:gridCol w="742950">
                  <a:extLst>
                    <a:ext uri="{9D8B030D-6E8A-4147-A177-3AD203B41FA5}">
                      <a16:colId xmlns:a16="http://schemas.microsoft.com/office/drawing/2014/main" val="20008"/>
                    </a:ext>
                  </a:extLst>
                </a:gridCol>
                <a:gridCol w="647700">
                  <a:extLst>
                    <a:ext uri="{9D8B030D-6E8A-4147-A177-3AD203B41FA5}">
                      <a16:colId xmlns:a16="http://schemas.microsoft.com/office/drawing/2014/main" val="20009"/>
                    </a:ext>
                  </a:extLst>
                </a:gridCol>
                <a:gridCol w="581025">
                  <a:extLst>
                    <a:ext uri="{9D8B030D-6E8A-4147-A177-3AD203B41FA5}">
                      <a16:colId xmlns:a16="http://schemas.microsoft.com/office/drawing/2014/main" val="20010"/>
                    </a:ext>
                  </a:extLst>
                </a:gridCol>
                <a:gridCol w="858838">
                  <a:extLst>
                    <a:ext uri="{9D8B030D-6E8A-4147-A177-3AD203B41FA5}">
                      <a16:colId xmlns:a16="http://schemas.microsoft.com/office/drawing/2014/main" val="20011"/>
                    </a:ext>
                  </a:extLst>
                </a:gridCol>
              </a:tblGrid>
              <a:tr h="280988">
                <a:tc gridSpan="12">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Cari fiyatlarla sekt</a:t>
                      </a:r>
                      <a:r>
                        <a:rPr kumimoji="0" lang="tr-TR" altLang="tr-TR" sz="1000" b="0" i="0" u="none" strike="noStrike" cap="none" normalizeH="0" baseline="0" smtClean="0">
                          <a:ln>
                            <a:noFill/>
                          </a:ln>
                          <a:solidFill>
                            <a:schemeClr val="tx1"/>
                          </a:solidFill>
                          <a:effectLst/>
                          <a:latin typeface="Calibri" panose="020F0502020204030204" pitchFamily="34" charset="0"/>
                        </a:rPr>
                        <a:t>ö</a:t>
                      </a:r>
                      <a:r>
                        <a:rPr kumimoji="0" lang="tr-TR" altLang="tr-TR" sz="1000" b="0" i="0" u="none" strike="noStrike" cap="none" normalizeH="0" baseline="0" smtClean="0">
                          <a:ln>
                            <a:noFill/>
                          </a:ln>
                          <a:solidFill>
                            <a:schemeClr val="tx1"/>
                          </a:solidFill>
                          <a:effectLst/>
                          <a:latin typeface="Arial Tur" panose="020B0604020202020204" pitchFamily="34" charset="0"/>
                        </a:rPr>
                        <a:t>rlerin gayri safi yurti</a:t>
                      </a:r>
                      <a:r>
                        <a:rPr kumimoji="0" lang="tr-TR" altLang="tr-TR" sz="1000" b="0" i="0" u="none" strike="noStrike" cap="none" normalizeH="0" baseline="0" smtClean="0">
                          <a:ln>
                            <a:noFill/>
                          </a:ln>
                          <a:solidFill>
                            <a:schemeClr val="tx1"/>
                          </a:solidFill>
                          <a:effectLst/>
                          <a:latin typeface="Calibri" panose="020F0502020204030204" pitchFamily="34" charset="0"/>
                        </a:rPr>
                        <a:t>ç</a:t>
                      </a:r>
                      <a:r>
                        <a:rPr kumimoji="0" lang="tr-TR" altLang="tr-TR" sz="1000" b="0" i="0" u="none" strike="noStrike" cap="none" normalizeH="0" baseline="0" smtClean="0">
                          <a:ln>
                            <a:noFill/>
                          </a:ln>
                          <a:solidFill>
                            <a:schemeClr val="tx1"/>
                          </a:solidFill>
                          <a:effectLst/>
                          <a:latin typeface="Arial Tur" panose="020B0604020202020204" pitchFamily="34" charset="0"/>
                        </a:rPr>
                        <a:t>i hasıla i</a:t>
                      </a:r>
                      <a:r>
                        <a:rPr kumimoji="0" lang="tr-TR" altLang="tr-TR" sz="1000" b="0" i="0" u="none" strike="noStrike" cap="none" normalizeH="0" baseline="0" smtClean="0">
                          <a:ln>
                            <a:noFill/>
                          </a:ln>
                          <a:solidFill>
                            <a:schemeClr val="tx1"/>
                          </a:solidFill>
                          <a:effectLst/>
                          <a:latin typeface="Calibri" panose="020F0502020204030204" pitchFamily="34" charset="0"/>
                        </a:rPr>
                        <a:t>ç</a:t>
                      </a:r>
                      <a:r>
                        <a:rPr kumimoji="0" lang="tr-TR" altLang="tr-TR" sz="1000" b="0" i="0" u="none" strike="noStrike" cap="none" normalizeH="0" baseline="0" smtClean="0">
                          <a:ln>
                            <a:noFill/>
                          </a:ln>
                          <a:solidFill>
                            <a:schemeClr val="tx1"/>
                          </a:solidFill>
                          <a:effectLst/>
                          <a:latin typeface="Arial Tur" panose="020B0604020202020204" pitchFamily="34" charset="0"/>
                        </a:rPr>
                        <a:t>indeki payları - İktisadi faaliyet kollarına g</a:t>
                      </a:r>
                      <a:r>
                        <a:rPr kumimoji="0" lang="tr-TR" altLang="tr-TR" sz="1000" b="0" i="0" u="none" strike="noStrike" cap="none" normalizeH="0" baseline="0" smtClean="0">
                          <a:ln>
                            <a:noFill/>
                          </a:ln>
                          <a:solidFill>
                            <a:schemeClr val="tx1"/>
                          </a:solidFill>
                          <a:effectLst/>
                          <a:latin typeface="Calibri" panose="020F0502020204030204" pitchFamily="34" charset="0"/>
                        </a:rPr>
                        <a:t>ö</a:t>
                      </a:r>
                      <a:r>
                        <a:rPr kumimoji="0" lang="tr-TR" altLang="tr-TR" sz="1000" b="0" i="0" u="none" strike="noStrike" cap="none" normalizeH="0" baseline="0" smtClean="0">
                          <a:ln>
                            <a:noFill/>
                          </a:ln>
                          <a:solidFill>
                            <a:schemeClr val="tx1"/>
                          </a:solidFill>
                          <a:effectLst/>
                          <a:latin typeface="Arial Tur" panose="020B0604020202020204" pitchFamily="34" charset="0"/>
                        </a:rPr>
                        <a:t>re temel fiyatlarla (Devam)</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1524000">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D</a:t>
                      </a:r>
                      <a:r>
                        <a:rPr kumimoji="0" lang="tr-TR" altLang="tr-TR" sz="1000" b="0" i="0" u="none" strike="noStrike" cap="none" normalizeH="0" baseline="0" smtClean="0">
                          <a:ln>
                            <a:noFill/>
                          </a:ln>
                          <a:solidFill>
                            <a:schemeClr val="tx1"/>
                          </a:solidFill>
                          <a:effectLst/>
                          <a:latin typeface="Calibri" panose="020F0502020204030204" pitchFamily="34" charset="0"/>
                        </a:rPr>
                        <a:t>ö</a:t>
                      </a:r>
                      <a:r>
                        <a:rPr kumimoji="0" lang="tr-TR" altLang="tr-TR" sz="1000" b="0" i="0" u="none" strike="noStrike" cap="none" normalizeH="0" baseline="0" smtClean="0">
                          <a:ln>
                            <a:noFill/>
                          </a:ln>
                          <a:solidFill>
                            <a:schemeClr val="tx1"/>
                          </a:solidFill>
                          <a:effectLst/>
                          <a:latin typeface="Arial Tur" panose="020B0604020202020204" pitchFamily="34" charset="0"/>
                        </a:rPr>
                        <a:t>nem/İktisadi faaliyet kolları</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Konut Sahipliği </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Gayrimenkul, kiralama ve iş faaliyetleri </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Kamu y</a:t>
                      </a:r>
                      <a:r>
                        <a:rPr kumimoji="0" lang="tr-TR" altLang="tr-TR" sz="1000" b="0" i="0" u="none" strike="noStrike" cap="none" normalizeH="0" baseline="0" smtClean="0">
                          <a:ln>
                            <a:noFill/>
                          </a:ln>
                          <a:solidFill>
                            <a:schemeClr val="tx1"/>
                          </a:solidFill>
                          <a:effectLst/>
                          <a:latin typeface="Calibri" panose="020F0502020204030204" pitchFamily="34" charset="0"/>
                        </a:rPr>
                        <a:t>ö</a:t>
                      </a:r>
                      <a:r>
                        <a:rPr kumimoji="0" lang="tr-TR" altLang="tr-TR" sz="1000" b="0" i="0" u="none" strike="noStrike" cap="none" normalizeH="0" baseline="0" smtClean="0">
                          <a:ln>
                            <a:noFill/>
                          </a:ln>
                          <a:solidFill>
                            <a:schemeClr val="tx1"/>
                          </a:solidFill>
                          <a:effectLst/>
                          <a:latin typeface="Arial Tur" panose="020B0604020202020204" pitchFamily="34" charset="0"/>
                        </a:rPr>
                        <a:t>netimi ve savunma, zorunlı sosyal g</a:t>
                      </a:r>
                      <a:r>
                        <a:rPr kumimoji="0" lang="tr-TR" altLang="tr-TR" sz="1000" b="0" i="0" u="none" strike="noStrike" cap="none" normalizeH="0" baseline="0" smtClean="0">
                          <a:ln>
                            <a:noFill/>
                          </a:ln>
                          <a:solidFill>
                            <a:schemeClr val="tx1"/>
                          </a:solidFill>
                          <a:effectLst/>
                          <a:latin typeface="Calibri" panose="020F0502020204030204" pitchFamily="34" charset="0"/>
                        </a:rPr>
                        <a:t>ü</a:t>
                      </a:r>
                      <a:r>
                        <a:rPr kumimoji="0" lang="tr-TR" altLang="tr-TR" sz="1000" b="0" i="0" u="none" strike="noStrike" cap="none" normalizeH="0" baseline="0" smtClean="0">
                          <a:ln>
                            <a:noFill/>
                          </a:ln>
                          <a:solidFill>
                            <a:schemeClr val="tx1"/>
                          </a:solidFill>
                          <a:effectLst/>
                          <a:latin typeface="Arial Tur" panose="020B0604020202020204" pitchFamily="34" charset="0"/>
                        </a:rPr>
                        <a:t>venlik </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Eğitim</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Sağlık işleri ve sosyal hizmetler</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Diğer sosyal, toplumsal ve kişisel hizmet faaliyetleri</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Evi</a:t>
                      </a:r>
                      <a:r>
                        <a:rPr kumimoji="0" lang="tr-TR" altLang="tr-TR" sz="1000" b="0" i="0" u="none" strike="noStrike" cap="none" normalizeH="0" baseline="0" smtClean="0">
                          <a:ln>
                            <a:noFill/>
                          </a:ln>
                          <a:solidFill>
                            <a:schemeClr val="tx1"/>
                          </a:solidFill>
                          <a:effectLst/>
                          <a:latin typeface="Calibri" panose="020F0502020204030204" pitchFamily="34" charset="0"/>
                        </a:rPr>
                        <a:t>ç</a:t>
                      </a:r>
                      <a:r>
                        <a:rPr kumimoji="0" lang="tr-TR" altLang="tr-TR" sz="1000" b="0" i="0" u="none" strike="noStrike" cap="none" normalizeH="0" baseline="0" smtClean="0">
                          <a:ln>
                            <a:noFill/>
                          </a:ln>
                          <a:solidFill>
                            <a:schemeClr val="tx1"/>
                          </a:solidFill>
                          <a:effectLst/>
                          <a:latin typeface="Arial Tur" panose="020B0604020202020204" pitchFamily="34" charset="0"/>
                        </a:rPr>
                        <a:t>i personel </a:t>
                      </a:r>
                      <a:r>
                        <a:rPr kumimoji="0" lang="tr-TR" altLang="tr-TR" sz="1000" b="0" i="0" u="none" strike="noStrike" cap="none" normalizeH="0" baseline="0" smtClean="0">
                          <a:ln>
                            <a:noFill/>
                          </a:ln>
                          <a:solidFill>
                            <a:schemeClr val="tx1"/>
                          </a:solidFill>
                          <a:effectLst/>
                          <a:latin typeface="Calibri" panose="020F0502020204030204" pitchFamily="34" charset="0"/>
                        </a:rPr>
                        <a:t>ç</a:t>
                      </a:r>
                      <a:r>
                        <a:rPr kumimoji="0" lang="tr-TR" altLang="tr-TR" sz="1000" b="0" i="0" u="none" strike="noStrike" cap="none" normalizeH="0" baseline="0" smtClean="0">
                          <a:ln>
                            <a:noFill/>
                          </a:ln>
                          <a:solidFill>
                            <a:schemeClr val="tx1"/>
                          </a:solidFill>
                          <a:effectLst/>
                          <a:latin typeface="Arial Tur" panose="020B0604020202020204" pitchFamily="34" charset="0"/>
                        </a:rPr>
                        <a:t>alıştıran hanehalkları</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Sekt</a:t>
                      </a:r>
                      <a:r>
                        <a:rPr kumimoji="0" lang="tr-TR" altLang="tr-TR" sz="1000" b="0" i="0" u="none" strike="noStrike" cap="none" normalizeH="0" baseline="0" smtClean="0">
                          <a:ln>
                            <a:noFill/>
                          </a:ln>
                          <a:solidFill>
                            <a:schemeClr val="tx1"/>
                          </a:solidFill>
                          <a:effectLst/>
                          <a:latin typeface="Calibri" panose="020F0502020204030204" pitchFamily="34" charset="0"/>
                        </a:rPr>
                        <a:t>ö</a:t>
                      </a:r>
                      <a:r>
                        <a:rPr kumimoji="0" lang="tr-TR" altLang="tr-TR" sz="1000" b="0" i="0" u="none" strike="noStrike" cap="none" normalizeH="0" baseline="0" smtClean="0">
                          <a:ln>
                            <a:noFill/>
                          </a:ln>
                          <a:solidFill>
                            <a:schemeClr val="tx1"/>
                          </a:solidFill>
                          <a:effectLst/>
                          <a:latin typeface="Arial Tur" panose="020B0604020202020204" pitchFamily="34" charset="0"/>
                        </a:rPr>
                        <a:t>rler Toplamı</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Dolaylı </a:t>
                      </a:r>
                      <a:r>
                        <a:rPr kumimoji="0" lang="tr-TR" altLang="tr-TR" sz="1000" b="0" i="0" u="none" strike="noStrike" cap="none" normalizeH="0" baseline="0" smtClean="0">
                          <a:ln>
                            <a:noFill/>
                          </a:ln>
                          <a:solidFill>
                            <a:schemeClr val="tx1"/>
                          </a:solidFill>
                          <a:effectLst/>
                          <a:latin typeface="Calibri" panose="020F0502020204030204" pitchFamily="34" charset="0"/>
                        </a:rPr>
                        <a:t>ö</a:t>
                      </a:r>
                      <a:r>
                        <a:rPr kumimoji="0" lang="tr-TR" altLang="tr-TR" sz="1000" b="0" i="0" u="none" strike="noStrike" cap="none" normalizeH="0" baseline="0" smtClean="0">
                          <a:ln>
                            <a:noFill/>
                          </a:ln>
                          <a:solidFill>
                            <a:schemeClr val="tx1"/>
                          </a:solidFill>
                          <a:effectLst/>
                          <a:latin typeface="Arial Tur" panose="020B0604020202020204" pitchFamily="34" charset="0"/>
                        </a:rPr>
                        <a:t>l</a:t>
                      </a:r>
                      <a:r>
                        <a:rPr kumimoji="0" lang="tr-TR" altLang="tr-TR" sz="1000" b="0" i="0" u="none" strike="noStrike" cap="none" normalizeH="0" baseline="0" smtClean="0">
                          <a:ln>
                            <a:noFill/>
                          </a:ln>
                          <a:solidFill>
                            <a:schemeClr val="tx1"/>
                          </a:solidFill>
                          <a:effectLst/>
                          <a:latin typeface="Calibri" panose="020F0502020204030204" pitchFamily="34" charset="0"/>
                        </a:rPr>
                        <a:t>çü</a:t>
                      </a:r>
                      <a:r>
                        <a:rPr kumimoji="0" lang="tr-TR" altLang="tr-TR" sz="1000" b="0" i="0" u="none" strike="noStrike" cap="none" normalizeH="0" baseline="0" smtClean="0">
                          <a:ln>
                            <a:noFill/>
                          </a:ln>
                          <a:solidFill>
                            <a:schemeClr val="tx1"/>
                          </a:solidFill>
                          <a:effectLst/>
                          <a:latin typeface="Arial Tur" panose="020B0604020202020204" pitchFamily="34" charset="0"/>
                        </a:rPr>
                        <a:t>len mali aracılık hizmetleri</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Vergi-S</a:t>
                      </a:r>
                      <a:r>
                        <a:rPr kumimoji="0" lang="tr-TR" altLang="tr-TR" sz="1000" b="0" i="0" u="none" strike="noStrike" cap="none" normalizeH="0" baseline="0" smtClean="0">
                          <a:ln>
                            <a:noFill/>
                          </a:ln>
                          <a:solidFill>
                            <a:schemeClr val="tx1"/>
                          </a:solidFill>
                          <a:effectLst/>
                          <a:latin typeface="Calibri" panose="020F0502020204030204" pitchFamily="34" charset="0"/>
                        </a:rPr>
                        <a:t>ü</a:t>
                      </a:r>
                      <a:r>
                        <a:rPr kumimoji="0" lang="tr-TR" altLang="tr-TR" sz="1000" b="0" i="0" u="none" strike="noStrike" cap="none" normalizeH="0" baseline="0" smtClean="0">
                          <a:ln>
                            <a:noFill/>
                          </a:ln>
                          <a:solidFill>
                            <a:schemeClr val="tx1"/>
                          </a:solidFill>
                          <a:effectLst/>
                          <a:latin typeface="Arial Tur" panose="020B0604020202020204" pitchFamily="34" charset="0"/>
                        </a:rPr>
                        <a:t>bvansiyon</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Gayri Safi Yurti</a:t>
                      </a:r>
                      <a:r>
                        <a:rPr kumimoji="0" lang="tr-TR" altLang="tr-TR" sz="1000" b="0" i="0" u="none" strike="noStrike" cap="none" normalizeH="0" baseline="0" smtClean="0">
                          <a:ln>
                            <a:noFill/>
                          </a:ln>
                          <a:solidFill>
                            <a:schemeClr val="tx1"/>
                          </a:solidFill>
                          <a:effectLst/>
                          <a:latin typeface="Calibri" panose="020F0502020204030204" pitchFamily="34" charset="0"/>
                        </a:rPr>
                        <a:t>ç</a:t>
                      </a:r>
                      <a:r>
                        <a:rPr kumimoji="0" lang="tr-TR" altLang="tr-TR" sz="1000" b="0" i="0" u="none" strike="noStrike" cap="none" normalizeH="0" baseline="0" smtClean="0">
                          <a:ln>
                            <a:noFill/>
                          </a:ln>
                          <a:solidFill>
                            <a:schemeClr val="tx1"/>
                          </a:solidFill>
                          <a:effectLst/>
                          <a:latin typeface="Arial Tur" panose="020B0604020202020204" pitchFamily="34" charset="0"/>
                        </a:rPr>
                        <a:t>i Hasıla (Alıcı fiyatlarıyla)</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841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1998</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5,0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2,5</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4,0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2,2</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1,2</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0,1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96,9</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5,0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8,2</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100,0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80988">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1999</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7,3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4,9</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1,4</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0,1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97,7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6,8</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9,0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100,0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2575">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2000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8,7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4,5</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2,4</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0,1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93,6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4,4</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10,8</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100,0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82575">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2001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8,8</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2,8</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4,7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2,5</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0,1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94,1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5,3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11,1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100,0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82575">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2002</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8,1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3,3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4,6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1,4</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1,8</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0,1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90,5</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12,1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100,0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82575">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2003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8,3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3,3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4,6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2,8</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1,5</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1,9</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0,1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89,0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1,9</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12,9</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100,0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82575">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2004</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8,6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3,4</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4,5</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1,5</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0,1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88,5</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13,2</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100,0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80988">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2005</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9,3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3,5</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4,0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0,2</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88,1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1,4</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13,3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100,0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841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2006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9,8</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3,7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3,9</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2,8</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0,2</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88,1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1,4</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13,2</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100,0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80988">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2007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10,8</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3,9</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2,9</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0,2</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89,5</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1,5</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12,1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100,0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841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2008</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11,2</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3,8</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2,9</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0,2</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89,9</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11,7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100,0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80988">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2009</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12,3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0,2</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90,8</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11,5</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100,0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84163">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2010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11,2</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4,8</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4,2</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0,2</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89,2</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1,8</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12,5</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100,0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80988">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Tur" panose="020B0604020202020204" pitchFamily="34" charset="0"/>
                        </a:rPr>
                        <a:t>2011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10,0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4,1</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1,5</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0,2</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88,6</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1,3</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12,7</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ts val="600"/>
                        </a:spcBef>
                        <a:buClr>
                          <a:schemeClr val="accent1"/>
                        </a:buClr>
                        <a:buSzPct val="76000"/>
                        <a:buFont typeface="Wingdings 3" panose="05040102010807070707" pitchFamily="18" charset="2"/>
                        <a:defRPr sz="2200">
                          <a:solidFill>
                            <a:schemeClr val="tx1"/>
                          </a:solidFill>
                          <a:latin typeface="Gill Sans MT" panose="020B0502020104020203" pitchFamily="34" charset="0"/>
                        </a:defRPr>
                      </a:lvl1pPr>
                      <a:lvl2pPr marL="742950" indent="-285750" eaLnBrk="0" hangingPunct="0">
                        <a:spcBef>
                          <a:spcPts val="500"/>
                        </a:spcBef>
                        <a:buClr>
                          <a:schemeClr val="accent2"/>
                        </a:buClr>
                        <a:buSzPct val="76000"/>
                        <a:buFont typeface="Wingdings 3" panose="05040102010807070707" pitchFamily="18" charset="2"/>
                        <a:defRPr sz="2100">
                          <a:solidFill>
                            <a:schemeClr val="tx2"/>
                          </a:solidFill>
                          <a:latin typeface="Gill Sans MT" panose="020B0502020104020203" pitchFamily="34" charset="0"/>
                        </a:defRPr>
                      </a:lvl2pPr>
                      <a:lvl3pPr marL="1143000" indent="-228600" eaLnBrk="0" hangingPunct="0">
                        <a:spcBef>
                          <a:spcPts val="500"/>
                        </a:spcBef>
                        <a:buClr>
                          <a:srgbClr val="BCBCBC"/>
                        </a:buClr>
                        <a:buSzPct val="76000"/>
                        <a:buFont typeface="Wingdings 3" panose="05040102010807070707" pitchFamily="18" charset="2"/>
                        <a:defRPr>
                          <a:solidFill>
                            <a:schemeClr val="tx1"/>
                          </a:solidFill>
                          <a:latin typeface="Gill Sans MT" panose="020B0502020104020203" pitchFamily="34" charset="0"/>
                        </a:defRPr>
                      </a:lvl3pPr>
                      <a:lvl4pPr marL="1600200" indent="-228600" eaLnBrk="0" hangingPunct="0">
                        <a:spcBef>
                          <a:spcPts val="400"/>
                        </a:spcBef>
                        <a:buClr>
                          <a:srgbClr val="8BA2B4"/>
                        </a:buClr>
                        <a:buSzPct val="70000"/>
                        <a:buFont typeface="Wingdings" panose="05000000000000000000" pitchFamily="2" charset="2"/>
                        <a:defRPr sz="1600">
                          <a:solidFill>
                            <a:schemeClr val="tx1"/>
                          </a:solidFill>
                          <a:latin typeface="Gill Sans MT" panose="020B0502020104020203" pitchFamily="34" charset="0"/>
                        </a:defRPr>
                      </a:lvl4pPr>
                      <a:lvl5pPr marL="2057400" indent="-228600" eaLnBrk="0" hangingPunct="0">
                        <a:spcBef>
                          <a:spcPts val="300"/>
                        </a:spcBef>
                        <a:buClr>
                          <a:schemeClr val="accent2"/>
                        </a:buClr>
                        <a:buSzPct val="70000"/>
                        <a:buFont typeface="Wingdings" panose="05000000000000000000" pitchFamily="2" charset="2"/>
                        <a:defRPr sz="1400">
                          <a:solidFill>
                            <a:schemeClr val="tx1"/>
                          </a:solidFill>
                          <a:latin typeface="Gill Sans MT" panose="020B0502020104020203" pitchFamily="34" charset="0"/>
                        </a:defRPr>
                      </a:lvl5pPr>
                      <a:lvl6pPr marL="25146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6pPr>
                      <a:lvl7pPr marL="29718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7pPr>
                      <a:lvl8pPr marL="34290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8pPr>
                      <a:lvl9pPr marL="3886200" indent="-228600" eaLnBrk="0" fontAlgn="base" hangingPunct="0">
                        <a:spcBef>
                          <a:spcPts val="300"/>
                        </a:spcBef>
                        <a:spcAft>
                          <a:spcPct val="0"/>
                        </a:spcAft>
                        <a:buClr>
                          <a:schemeClr val="accent2"/>
                        </a:buClr>
                        <a:buSzPct val="70000"/>
                        <a:buFont typeface="Wingdings" panose="05000000000000000000" pitchFamily="2" charset="2"/>
                        <a:defRPr sz="1400">
                          <a:solidFill>
                            <a:schemeClr val="tx1"/>
                          </a:solidFill>
                          <a:latin typeface="Gill Sans MT" panose="020B0502020104020203" pitchFamily="34" charset="0"/>
                        </a:defRPr>
                      </a:lvl9p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altLang="tr-TR" sz="1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100,0</a:t>
                      </a:r>
                      <a:endParaRPr kumimoji="0" lang="tr-TR" altLang="tr-TR" sz="1000" b="0" i="0" u="none" strike="noStrike" cap="none" normalizeH="0" baseline="0" smtClean="0">
                        <a:ln>
                          <a:noFill/>
                        </a:ln>
                        <a:solidFill>
                          <a:schemeClr val="tx1"/>
                        </a:solidFill>
                        <a:effectLst/>
                        <a:latin typeface="Calibri" panose="020F0502020204030204"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25816"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BC759B5-7B89-4F44-BF8D-5914D6AE676B}" type="slidenum">
              <a:rPr lang="tr-TR" altLang="tr-TR">
                <a:solidFill>
                  <a:schemeClr val="tx2"/>
                </a:solidFill>
              </a:rPr>
              <a:pPr eaLnBrk="1" hangingPunct="1"/>
              <a:t>1</a:t>
            </a:fld>
            <a:endParaRPr lang="tr-TR" altLang="tr-TR">
              <a:solidFill>
                <a:schemeClr val="tx2"/>
              </a:solidFill>
            </a:endParaRPr>
          </a:p>
        </p:txBody>
      </p:sp>
    </p:spTree>
    <p:extLst>
      <p:ext uri="{BB962C8B-B14F-4D97-AF65-F5344CB8AC3E}">
        <p14:creationId xmlns:p14="http://schemas.microsoft.com/office/powerpoint/2010/main" val="40549296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92313" y="333375"/>
            <a:ext cx="8229600" cy="503238"/>
          </a:xfrm>
        </p:spPr>
        <p:txBody>
          <a:bodyPr rtlCol="0">
            <a:normAutofit fontScale="90000"/>
          </a:bodyPr>
          <a:lstStyle/>
          <a:p>
            <a:pPr>
              <a:defRPr/>
            </a:pPr>
            <a:r>
              <a:rPr lang="tr-TR" dirty="0" smtClean="0"/>
              <a:t> </a:t>
            </a:r>
            <a:r>
              <a:rPr lang="tr-TR" sz="2800" b="1" dirty="0"/>
              <a:t>Kapsanan Dönem Veri İşleme ve Revizyon</a:t>
            </a:r>
            <a:endParaRPr lang="tr-TR" sz="2800" dirty="0"/>
          </a:p>
        </p:txBody>
      </p:sp>
      <p:sp>
        <p:nvSpPr>
          <p:cNvPr id="3" name="2 İçerik Yer Tutucusu"/>
          <p:cNvSpPr>
            <a:spLocks noGrp="1"/>
          </p:cNvSpPr>
          <p:nvPr>
            <p:ph sz="quarter" idx="1"/>
          </p:nvPr>
        </p:nvSpPr>
        <p:spPr>
          <a:xfrm>
            <a:off x="1919288" y="1196975"/>
            <a:ext cx="8229600" cy="5111750"/>
          </a:xfrm>
        </p:spPr>
        <p:txBody>
          <a:bodyPr>
            <a:normAutofit/>
          </a:bodyPr>
          <a:lstStyle/>
          <a:p>
            <a:pPr eaLnBrk="1" hangingPunct="1">
              <a:lnSpc>
                <a:spcPct val="80000"/>
              </a:lnSpc>
            </a:pPr>
            <a:r>
              <a:rPr lang="tr-TR" altLang="tr-TR" sz="2400" b="1"/>
              <a:t>Kapsanan dönem:</a:t>
            </a:r>
            <a:r>
              <a:rPr lang="tr-TR" altLang="tr-TR" sz="2400"/>
              <a:t> Dönemler itibariyle gayri safi yurtiçi hasıla tahmin dönemlerinde;</a:t>
            </a:r>
          </a:p>
          <a:p>
            <a:pPr eaLnBrk="1" hangingPunct="1">
              <a:lnSpc>
                <a:spcPct val="80000"/>
              </a:lnSpc>
            </a:pPr>
            <a:r>
              <a:rPr lang="tr-TR" altLang="tr-TR" sz="2400"/>
              <a:t> I. Dönemde Ocak-Şubat-Mart ayları</a:t>
            </a:r>
          </a:p>
          <a:p>
            <a:pPr eaLnBrk="1" hangingPunct="1">
              <a:lnSpc>
                <a:spcPct val="80000"/>
              </a:lnSpc>
            </a:pPr>
            <a:r>
              <a:rPr lang="tr-TR" altLang="tr-TR" sz="2400"/>
              <a:t>II. Dönemde Nisan-Mayıs-Haziran ayları</a:t>
            </a:r>
          </a:p>
          <a:p>
            <a:pPr eaLnBrk="1" hangingPunct="1">
              <a:lnSpc>
                <a:spcPct val="80000"/>
              </a:lnSpc>
            </a:pPr>
            <a:r>
              <a:rPr lang="tr-TR" altLang="tr-TR" sz="2400"/>
              <a:t>III. Dönemde Temmuz-Ağustos-Eylül ayları</a:t>
            </a:r>
          </a:p>
          <a:p>
            <a:pPr eaLnBrk="1" hangingPunct="1">
              <a:lnSpc>
                <a:spcPct val="80000"/>
              </a:lnSpc>
            </a:pPr>
            <a:r>
              <a:rPr lang="tr-TR" altLang="tr-TR" sz="2400"/>
              <a:t>IV. Dönemde Ekim-Kasım-Aralık ayları kapsanmaktadır.</a:t>
            </a:r>
          </a:p>
          <a:p>
            <a:pPr eaLnBrk="1" hangingPunct="1">
              <a:lnSpc>
                <a:spcPct val="80000"/>
              </a:lnSpc>
            </a:pPr>
            <a:endParaRPr lang="tr-TR" altLang="tr-TR" sz="2400"/>
          </a:p>
          <a:p>
            <a:pPr eaLnBrk="1" hangingPunct="1">
              <a:lnSpc>
                <a:spcPct val="80000"/>
              </a:lnSpc>
            </a:pPr>
            <a:r>
              <a:rPr lang="tr-TR" altLang="tr-TR" sz="2400" b="1"/>
              <a:t>Veri işleme: </a:t>
            </a:r>
            <a:r>
              <a:rPr lang="tr-TR" altLang="tr-TR" sz="2400"/>
              <a:t>Türkiye’nin gayri safi yurtiçi hasıla istatistikleri sadece Türkiye İstatistik Kurumu tarafından işlenmektedir. </a:t>
            </a:r>
          </a:p>
          <a:p>
            <a:pPr eaLnBrk="1" hangingPunct="1">
              <a:lnSpc>
                <a:spcPct val="80000"/>
              </a:lnSpc>
            </a:pPr>
            <a:endParaRPr lang="tr-TR" altLang="tr-TR" sz="2400"/>
          </a:p>
          <a:p>
            <a:pPr eaLnBrk="1" hangingPunct="1">
              <a:lnSpc>
                <a:spcPct val="80000"/>
              </a:lnSpc>
            </a:pPr>
            <a:r>
              <a:rPr lang="tr-TR" altLang="tr-TR" sz="2400" b="1"/>
              <a:t>Revizyon:</a:t>
            </a:r>
            <a:r>
              <a:rPr lang="tr-TR" altLang="tr-TR" sz="2400"/>
              <a:t> Cari ve sabit fiyatlarla 1998 bazlı GSYH serisi, 8 Mart 2008 tarihinden itibaren yayımlanmaya başlamıştır. </a:t>
            </a:r>
          </a:p>
          <a:p>
            <a:pPr eaLnBrk="1" hangingPunct="1">
              <a:lnSpc>
                <a:spcPct val="80000"/>
              </a:lnSpc>
            </a:pPr>
            <a:endParaRPr lang="tr-TR" altLang="tr-TR" sz="2400"/>
          </a:p>
        </p:txBody>
      </p:sp>
      <p:sp>
        <p:nvSpPr>
          <p:cNvPr id="33798"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1D4AFEF-1157-4B94-AB20-2ACAFF630491}" type="slidenum">
              <a:rPr lang="tr-TR" altLang="tr-TR">
                <a:solidFill>
                  <a:schemeClr val="tx2"/>
                </a:solidFill>
              </a:rPr>
              <a:pPr eaLnBrk="1" hangingPunct="1"/>
              <a:t>10</a:t>
            </a:fld>
            <a:endParaRPr lang="tr-TR" altLang="tr-TR">
              <a:solidFill>
                <a:schemeClr val="tx2"/>
              </a:solidFill>
            </a:endParaRPr>
          </a:p>
        </p:txBody>
      </p:sp>
    </p:spTree>
    <p:extLst>
      <p:ext uri="{BB962C8B-B14F-4D97-AF65-F5344CB8AC3E}">
        <p14:creationId xmlns:p14="http://schemas.microsoft.com/office/powerpoint/2010/main" val="40236612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757" name="Group 205"/>
          <p:cNvGraphicFramePr>
            <a:graphicFrameLocks noGrp="1"/>
          </p:cNvGraphicFramePr>
          <p:nvPr/>
        </p:nvGraphicFramePr>
        <p:xfrm>
          <a:off x="2063751" y="620713"/>
          <a:ext cx="8162925" cy="4986340"/>
        </p:xfrm>
        <a:graphic>
          <a:graphicData uri="http://schemas.openxmlformats.org/drawingml/2006/table">
            <a:tbl>
              <a:tblPr/>
              <a:tblGrid>
                <a:gridCol w="496888">
                  <a:extLst>
                    <a:ext uri="{9D8B030D-6E8A-4147-A177-3AD203B41FA5}">
                      <a16:colId xmlns:a16="http://schemas.microsoft.com/office/drawing/2014/main" val="20000"/>
                    </a:ext>
                  </a:extLst>
                </a:gridCol>
                <a:gridCol w="820737">
                  <a:extLst>
                    <a:ext uri="{9D8B030D-6E8A-4147-A177-3AD203B41FA5}">
                      <a16:colId xmlns:a16="http://schemas.microsoft.com/office/drawing/2014/main" val="20001"/>
                    </a:ext>
                  </a:extLst>
                </a:gridCol>
                <a:gridCol w="612775">
                  <a:extLst>
                    <a:ext uri="{9D8B030D-6E8A-4147-A177-3AD203B41FA5}">
                      <a16:colId xmlns:a16="http://schemas.microsoft.com/office/drawing/2014/main" val="20002"/>
                    </a:ext>
                  </a:extLst>
                </a:gridCol>
                <a:gridCol w="715963">
                  <a:extLst>
                    <a:ext uri="{9D8B030D-6E8A-4147-A177-3AD203B41FA5}">
                      <a16:colId xmlns:a16="http://schemas.microsoft.com/office/drawing/2014/main" val="20003"/>
                    </a:ext>
                  </a:extLst>
                </a:gridCol>
                <a:gridCol w="785812">
                  <a:extLst>
                    <a:ext uri="{9D8B030D-6E8A-4147-A177-3AD203B41FA5}">
                      <a16:colId xmlns:a16="http://schemas.microsoft.com/office/drawing/2014/main" val="20004"/>
                    </a:ext>
                  </a:extLst>
                </a:gridCol>
                <a:gridCol w="755650">
                  <a:extLst>
                    <a:ext uri="{9D8B030D-6E8A-4147-A177-3AD203B41FA5}">
                      <a16:colId xmlns:a16="http://schemas.microsoft.com/office/drawing/2014/main" val="20005"/>
                    </a:ext>
                  </a:extLst>
                </a:gridCol>
                <a:gridCol w="757238">
                  <a:extLst>
                    <a:ext uri="{9D8B030D-6E8A-4147-A177-3AD203B41FA5}">
                      <a16:colId xmlns:a16="http://schemas.microsoft.com/office/drawing/2014/main" val="20006"/>
                    </a:ext>
                  </a:extLst>
                </a:gridCol>
                <a:gridCol w="820737">
                  <a:extLst>
                    <a:ext uri="{9D8B030D-6E8A-4147-A177-3AD203B41FA5}">
                      <a16:colId xmlns:a16="http://schemas.microsoft.com/office/drawing/2014/main" val="20007"/>
                    </a:ext>
                  </a:extLst>
                </a:gridCol>
                <a:gridCol w="755650">
                  <a:extLst>
                    <a:ext uri="{9D8B030D-6E8A-4147-A177-3AD203B41FA5}">
                      <a16:colId xmlns:a16="http://schemas.microsoft.com/office/drawing/2014/main" val="20008"/>
                    </a:ext>
                  </a:extLst>
                </a:gridCol>
                <a:gridCol w="820738">
                  <a:extLst>
                    <a:ext uri="{9D8B030D-6E8A-4147-A177-3AD203B41FA5}">
                      <a16:colId xmlns:a16="http://schemas.microsoft.com/office/drawing/2014/main" val="20009"/>
                    </a:ext>
                  </a:extLst>
                </a:gridCol>
                <a:gridCol w="820737">
                  <a:extLst>
                    <a:ext uri="{9D8B030D-6E8A-4147-A177-3AD203B41FA5}">
                      <a16:colId xmlns:a16="http://schemas.microsoft.com/office/drawing/2014/main" val="20010"/>
                    </a:ext>
                  </a:extLst>
                </a:gridCol>
              </a:tblGrid>
              <a:tr h="257175">
                <a:tc gridSpan="11">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Sabit fiyatlarla gayri safi yurti</a:t>
                      </a:r>
                      <a:r>
                        <a:rPr kumimoji="0" lang="tr-TR" sz="800" b="0" i="0" u="none" strike="noStrike" cap="none" normalizeH="0" baseline="0" smtClean="0">
                          <a:ln>
                            <a:noFill/>
                          </a:ln>
                          <a:solidFill>
                            <a:schemeClr val="tx1"/>
                          </a:solidFill>
                          <a:effectLst/>
                          <a:latin typeface="Calibri" pitchFamily="34" charset="0"/>
                        </a:rPr>
                        <a:t>ç</a:t>
                      </a:r>
                      <a:r>
                        <a:rPr kumimoji="0" lang="tr-TR" sz="800" b="0" i="0" u="none" strike="noStrike" cap="none" normalizeH="0" baseline="0" smtClean="0">
                          <a:ln>
                            <a:noFill/>
                          </a:ln>
                          <a:solidFill>
                            <a:schemeClr val="tx1"/>
                          </a:solidFill>
                          <a:effectLst/>
                          <a:latin typeface="Arial Tur" charset="-94"/>
                        </a:rPr>
                        <a:t>i hasıla - İktisadi faaliyet kollarına ve 1998 temel fiyatlarına g</a:t>
                      </a:r>
                      <a:r>
                        <a:rPr kumimoji="0" lang="tr-TR" sz="800" b="0" i="0" u="none" strike="noStrike" cap="none" normalizeH="0" baseline="0" smtClean="0">
                          <a:ln>
                            <a:noFill/>
                          </a:ln>
                          <a:solidFill>
                            <a:schemeClr val="tx1"/>
                          </a:solidFill>
                          <a:effectLst/>
                          <a:latin typeface="Calibri" pitchFamily="34" charset="0"/>
                        </a:rPr>
                        <a:t>ö</a:t>
                      </a:r>
                      <a:r>
                        <a:rPr kumimoji="0" lang="tr-TR" sz="800" b="0" i="0" u="none" strike="noStrike" cap="none" normalizeH="0" baseline="0" smtClean="0">
                          <a:ln>
                            <a:noFill/>
                          </a:ln>
                          <a:solidFill>
                            <a:schemeClr val="tx1"/>
                          </a:solidFill>
                          <a:effectLst/>
                          <a:latin typeface="Arial Tur" charset="-94"/>
                        </a:rPr>
                        <a:t>re</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1138237">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D</a:t>
                      </a:r>
                      <a:r>
                        <a:rPr kumimoji="0" lang="tr-TR" sz="800" b="0" i="0" u="none" strike="noStrike" cap="none" normalizeH="0" baseline="0" smtClean="0">
                          <a:ln>
                            <a:noFill/>
                          </a:ln>
                          <a:solidFill>
                            <a:schemeClr val="tx1"/>
                          </a:solidFill>
                          <a:effectLst/>
                          <a:latin typeface="Calibri" pitchFamily="34" charset="0"/>
                        </a:rPr>
                        <a:t>ö</a:t>
                      </a:r>
                      <a:r>
                        <a:rPr kumimoji="0" lang="tr-TR" sz="800" b="0" i="0" u="none" strike="noStrike" cap="none" normalizeH="0" baseline="0" smtClean="0">
                          <a:ln>
                            <a:noFill/>
                          </a:ln>
                          <a:solidFill>
                            <a:schemeClr val="tx1"/>
                          </a:solidFill>
                          <a:effectLst/>
                          <a:latin typeface="Arial Tur" charset="-94"/>
                        </a:rPr>
                        <a:t>nem/İktisadi faaliyet kolları</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Tarım, avcılık ve ormancılık </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Balık</a:t>
                      </a:r>
                      <a:r>
                        <a:rPr kumimoji="0" lang="tr-TR" sz="800" b="0" i="0" u="none" strike="noStrike" cap="none" normalizeH="0" baseline="0" smtClean="0">
                          <a:ln>
                            <a:noFill/>
                          </a:ln>
                          <a:solidFill>
                            <a:schemeClr val="tx1"/>
                          </a:solidFill>
                          <a:effectLst/>
                          <a:latin typeface="Calibri" pitchFamily="34" charset="0"/>
                        </a:rPr>
                        <a:t>ç</a:t>
                      </a:r>
                      <a:r>
                        <a:rPr kumimoji="0" lang="tr-TR" sz="800" b="0" i="0" u="none" strike="noStrike" cap="none" normalizeH="0" baseline="0" smtClean="0">
                          <a:ln>
                            <a:noFill/>
                          </a:ln>
                          <a:solidFill>
                            <a:schemeClr val="tx1"/>
                          </a:solidFill>
                          <a:effectLst/>
                          <a:latin typeface="Arial Tur" charset="-94"/>
                        </a:rPr>
                        <a:t>ılık </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Madencilik ve Taşocak</a:t>
                      </a:r>
                      <a:r>
                        <a:rPr kumimoji="0" lang="tr-TR" sz="800" b="0" i="0" u="none" strike="noStrike" cap="none" normalizeH="0" baseline="0" smtClean="0">
                          <a:ln>
                            <a:noFill/>
                          </a:ln>
                          <a:solidFill>
                            <a:schemeClr val="tx1"/>
                          </a:solidFill>
                          <a:effectLst/>
                          <a:latin typeface="Calibri" pitchFamily="34" charset="0"/>
                        </a:rPr>
                        <a:t>ç</a:t>
                      </a:r>
                      <a:r>
                        <a:rPr kumimoji="0" lang="tr-TR" sz="800" b="0" i="0" u="none" strike="noStrike" cap="none" normalizeH="0" baseline="0" smtClean="0">
                          <a:ln>
                            <a:noFill/>
                          </a:ln>
                          <a:solidFill>
                            <a:schemeClr val="tx1"/>
                          </a:solidFill>
                          <a:effectLst/>
                          <a:latin typeface="Arial Tur" charset="-94"/>
                        </a:rPr>
                        <a:t>ılığı </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İmalat Sanayi </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Elektrik, gaz, buhar ve sıcak su </a:t>
                      </a:r>
                      <a:r>
                        <a:rPr kumimoji="0" lang="tr-TR" sz="800" b="0" i="0" u="none" strike="noStrike" cap="none" normalizeH="0" baseline="0" smtClean="0">
                          <a:ln>
                            <a:noFill/>
                          </a:ln>
                          <a:solidFill>
                            <a:schemeClr val="tx1"/>
                          </a:solidFill>
                          <a:effectLst/>
                          <a:latin typeface="Calibri" pitchFamily="34" charset="0"/>
                        </a:rPr>
                        <a:t>ü</a:t>
                      </a:r>
                      <a:r>
                        <a:rPr kumimoji="0" lang="tr-TR" sz="800" b="0" i="0" u="none" strike="noStrike" cap="none" normalizeH="0" baseline="0" smtClean="0">
                          <a:ln>
                            <a:noFill/>
                          </a:ln>
                          <a:solidFill>
                            <a:schemeClr val="tx1"/>
                          </a:solidFill>
                          <a:effectLst/>
                          <a:latin typeface="Arial Tur" charset="-94"/>
                        </a:rPr>
                        <a:t>retimi ve dağıtımı </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İnşaat</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Toptan ve perakende ticaret </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Oteller ve Lokantalar </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Ulaştırma, depolama ve haberleşme </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Mali aracı kuruluşların faaliyetleri</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7175">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1998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8.520.613</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236.870</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729.072</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16.791.078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1.310.649</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4.085.861</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9.836.179</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1.783.827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7.735.727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5.347.364</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555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1999</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8.030.859</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228.990</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681.750</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15.933.358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1.291.303</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3.957.358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8.928.077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1.469.497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8.010.260</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5.667.013</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57175">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2000</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8.626.953</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217.696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674.914</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17.037.385</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1.368.969</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4.150.231</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9.600.077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1.700.648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8.908.992</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5.911.394</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555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2001</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7.926.313</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221.062</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630.890</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15.736.113</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1.322.502</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3.426.908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8.054.880</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1.797.702</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8.580.577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6.854.998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57175">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2002</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8.663.126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197.495</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615.945</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16.192.617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1.366.778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3.903.516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8.611.917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1.824.822</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9.618.386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6.440.559</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555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2003</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8.475.963</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207.659</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602.512</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17.552.856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1.433.070</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4.207.040</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9.593.253</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1.712.403</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10.473.106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6.114.679</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57175">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2004</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8.701.635</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227.653</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622.726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19.645.369</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1.534.957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4.801.693</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10.916.063</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1.828.632</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11.597.023</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6.969.108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57175">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2005</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9.275.244</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295.508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678.461</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21.249.692</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1.751.352</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5.250.284</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11.955.208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1.835.358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12.950.854</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7.915.871</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555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9.393.296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307.647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714.046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23.033.310</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1.902.611</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6.220.955</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12.708.356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1.880.824</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13.830.467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9.023.176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57175">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8.736.944</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309.779</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771.983</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24.326.791</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2.031.737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6.573.647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13.436.516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1.921.011</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14.811.164</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9.906.091</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555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9.141.424</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292.126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813.954</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24.290.306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2.107.391</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6.040.811</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13.237.437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1.882.737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15.026.108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10.803.084</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57175">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2009</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9.477.479</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291.158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759.220</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22.538.467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2.034.945</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5.067.196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11.863.006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1.952.631</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13.936.885</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11.722.407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55588">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2010</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9.703.312</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296.117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795.179</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25.606.668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2.184.157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5.996.258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13.480.057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1.958.749</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15.414.012</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12.521.036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57175">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2011</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10.210.558</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314.275</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826.026</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28.024.300</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2.375.831</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6.665.283</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15.022.261</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2.109.427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17.071.477</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13.722.619</a:t>
                      </a:r>
                      <a:endParaRPr kumimoji="0" lang="tr-TR" sz="800" b="0" i="0" u="none" strike="noStrike" cap="none" normalizeH="0" baseline="0" smtClean="0">
                        <a:ln>
                          <a:noFill/>
                        </a:ln>
                        <a:solidFill>
                          <a:schemeClr val="tx1"/>
                        </a:solidFill>
                        <a:effectLst/>
                        <a:latin typeface="Calibri"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26824"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658E2FD-C527-4E0F-B1DA-C1D9D64D464A}" type="slidenum">
              <a:rPr lang="tr-TR" altLang="tr-TR">
                <a:solidFill>
                  <a:schemeClr val="tx2"/>
                </a:solidFill>
              </a:rPr>
              <a:pPr eaLnBrk="1" hangingPunct="1"/>
              <a:t>2</a:t>
            </a:fld>
            <a:endParaRPr lang="tr-TR" altLang="tr-TR">
              <a:solidFill>
                <a:schemeClr val="tx2"/>
              </a:solidFill>
            </a:endParaRPr>
          </a:p>
        </p:txBody>
      </p:sp>
    </p:spTree>
    <p:extLst>
      <p:ext uri="{BB962C8B-B14F-4D97-AF65-F5344CB8AC3E}">
        <p14:creationId xmlns:p14="http://schemas.microsoft.com/office/powerpoint/2010/main" val="18163322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794" name="Group 218"/>
          <p:cNvGraphicFramePr>
            <a:graphicFrameLocks noGrp="1"/>
          </p:cNvGraphicFramePr>
          <p:nvPr/>
        </p:nvGraphicFramePr>
        <p:xfrm>
          <a:off x="1524001" y="908051"/>
          <a:ext cx="9059863" cy="4656143"/>
        </p:xfrm>
        <a:graphic>
          <a:graphicData uri="http://schemas.openxmlformats.org/drawingml/2006/table">
            <a:tbl>
              <a:tblPr/>
              <a:tblGrid>
                <a:gridCol w="539582">
                  <a:extLst>
                    <a:ext uri="{9D8B030D-6E8A-4147-A177-3AD203B41FA5}">
                      <a16:colId xmlns:a16="http://schemas.microsoft.com/office/drawing/2014/main" val="20000"/>
                    </a:ext>
                  </a:extLst>
                </a:gridCol>
                <a:gridCol w="898152">
                  <a:extLst>
                    <a:ext uri="{9D8B030D-6E8A-4147-A177-3AD203B41FA5}">
                      <a16:colId xmlns:a16="http://schemas.microsoft.com/office/drawing/2014/main" val="20001"/>
                    </a:ext>
                  </a:extLst>
                </a:gridCol>
                <a:gridCol w="801221">
                  <a:extLst>
                    <a:ext uri="{9D8B030D-6E8A-4147-A177-3AD203B41FA5}">
                      <a16:colId xmlns:a16="http://schemas.microsoft.com/office/drawing/2014/main" val="20002"/>
                    </a:ext>
                  </a:extLst>
                </a:gridCol>
                <a:gridCol w="707614">
                  <a:extLst>
                    <a:ext uri="{9D8B030D-6E8A-4147-A177-3AD203B41FA5}">
                      <a16:colId xmlns:a16="http://schemas.microsoft.com/office/drawing/2014/main" val="20003"/>
                    </a:ext>
                  </a:extLst>
                </a:gridCol>
                <a:gridCol w="662343">
                  <a:extLst>
                    <a:ext uri="{9D8B030D-6E8A-4147-A177-3AD203B41FA5}">
                      <a16:colId xmlns:a16="http://schemas.microsoft.com/office/drawing/2014/main" val="20004"/>
                    </a:ext>
                  </a:extLst>
                </a:gridCol>
                <a:gridCol w="707614">
                  <a:extLst>
                    <a:ext uri="{9D8B030D-6E8A-4147-A177-3AD203B41FA5}">
                      <a16:colId xmlns:a16="http://schemas.microsoft.com/office/drawing/2014/main" val="20005"/>
                    </a:ext>
                  </a:extLst>
                </a:gridCol>
                <a:gridCol w="707614">
                  <a:extLst>
                    <a:ext uri="{9D8B030D-6E8A-4147-A177-3AD203B41FA5}">
                      <a16:colId xmlns:a16="http://schemas.microsoft.com/office/drawing/2014/main" val="20006"/>
                    </a:ext>
                  </a:extLst>
                </a:gridCol>
                <a:gridCol w="757540">
                  <a:extLst>
                    <a:ext uri="{9D8B030D-6E8A-4147-A177-3AD203B41FA5}">
                      <a16:colId xmlns:a16="http://schemas.microsoft.com/office/drawing/2014/main" val="20007"/>
                    </a:ext>
                  </a:extLst>
                </a:gridCol>
                <a:gridCol w="931418">
                  <a:extLst>
                    <a:ext uri="{9D8B030D-6E8A-4147-A177-3AD203B41FA5}">
                      <a16:colId xmlns:a16="http://schemas.microsoft.com/office/drawing/2014/main" val="20008"/>
                    </a:ext>
                  </a:extLst>
                </a:gridCol>
                <a:gridCol w="810959">
                  <a:extLst>
                    <a:ext uri="{9D8B030D-6E8A-4147-A177-3AD203B41FA5}">
                      <a16:colId xmlns:a16="http://schemas.microsoft.com/office/drawing/2014/main" val="20009"/>
                    </a:ext>
                  </a:extLst>
                </a:gridCol>
                <a:gridCol w="707614">
                  <a:extLst>
                    <a:ext uri="{9D8B030D-6E8A-4147-A177-3AD203B41FA5}">
                      <a16:colId xmlns:a16="http://schemas.microsoft.com/office/drawing/2014/main" val="20010"/>
                    </a:ext>
                  </a:extLst>
                </a:gridCol>
                <a:gridCol w="828192">
                  <a:extLst>
                    <a:ext uri="{9D8B030D-6E8A-4147-A177-3AD203B41FA5}">
                      <a16:colId xmlns:a16="http://schemas.microsoft.com/office/drawing/2014/main" val="20011"/>
                    </a:ext>
                  </a:extLst>
                </a:gridCol>
              </a:tblGrid>
              <a:tr h="1120774">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Arial Tur" charset="-94"/>
                        </a:rPr>
                        <a:t>D</a:t>
                      </a:r>
                      <a:r>
                        <a:rPr kumimoji="0" lang="tr-TR" sz="800" b="0" i="0" u="none" strike="noStrike" cap="none" normalizeH="0" baseline="0" dirty="0" smtClean="0">
                          <a:ln>
                            <a:noFill/>
                          </a:ln>
                          <a:solidFill>
                            <a:schemeClr val="tx1"/>
                          </a:solidFill>
                          <a:effectLst/>
                          <a:latin typeface="Calibri" pitchFamily="34" charset="0"/>
                        </a:rPr>
                        <a:t>ö</a:t>
                      </a:r>
                      <a:r>
                        <a:rPr kumimoji="0" lang="tr-TR" sz="800" b="0" i="0" u="none" strike="noStrike" cap="none" normalizeH="0" baseline="0" dirty="0" smtClean="0">
                          <a:ln>
                            <a:noFill/>
                          </a:ln>
                          <a:solidFill>
                            <a:schemeClr val="tx1"/>
                          </a:solidFill>
                          <a:effectLst/>
                          <a:latin typeface="Arial Tur" charset="-94"/>
                        </a:rPr>
                        <a:t>nem/İktisadi faaliyet kolları</a:t>
                      </a:r>
                      <a:endParaRPr kumimoji="0" lang="tr-TR" sz="800" b="0" i="0" u="none" strike="noStrike" cap="none" normalizeH="0" baseline="0" dirty="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Konut Sahipliği </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Gayrimenkul, kiralama ve iş faaliyetleri </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Kamu y</a:t>
                      </a:r>
                      <a:r>
                        <a:rPr kumimoji="0" lang="tr-TR" sz="800" b="0" i="0" u="none" strike="noStrike" cap="none" normalizeH="0" baseline="0" smtClean="0">
                          <a:ln>
                            <a:noFill/>
                          </a:ln>
                          <a:solidFill>
                            <a:schemeClr val="tx1"/>
                          </a:solidFill>
                          <a:effectLst/>
                          <a:latin typeface="Calibri" pitchFamily="34" charset="0"/>
                        </a:rPr>
                        <a:t>ö</a:t>
                      </a:r>
                      <a:r>
                        <a:rPr kumimoji="0" lang="tr-TR" sz="800" b="0" i="0" u="none" strike="noStrike" cap="none" normalizeH="0" baseline="0" smtClean="0">
                          <a:ln>
                            <a:noFill/>
                          </a:ln>
                          <a:solidFill>
                            <a:schemeClr val="tx1"/>
                          </a:solidFill>
                          <a:effectLst/>
                          <a:latin typeface="Arial Tur" charset="-94"/>
                        </a:rPr>
                        <a:t>netimi ve savunma, zorunlı sosyal g</a:t>
                      </a:r>
                      <a:r>
                        <a:rPr kumimoji="0" lang="tr-TR" sz="800" b="0" i="0" u="none" strike="noStrike" cap="none" normalizeH="0" baseline="0" smtClean="0">
                          <a:ln>
                            <a:noFill/>
                          </a:ln>
                          <a:solidFill>
                            <a:schemeClr val="tx1"/>
                          </a:solidFill>
                          <a:effectLst/>
                          <a:latin typeface="Calibri" pitchFamily="34" charset="0"/>
                        </a:rPr>
                        <a:t>ü</a:t>
                      </a:r>
                      <a:r>
                        <a:rPr kumimoji="0" lang="tr-TR" sz="800" b="0" i="0" u="none" strike="noStrike" cap="none" normalizeH="0" baseline="0" smtClean="0">
                          <a:ln>
                            <a:noFill/>
                          </a:ln>
                          <a:solidFill>
                            <a:schemeClr val="tx1"/>
                          </a:solidFill>
                          <a:effectLst/>
                          <a:latin typeface="Arial Tur" charset="-94"/>
                        </a:rPr>
                        <a:t>venlik </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Eğitim</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Sağlık işleri ve sosyal hizmetler </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Diğer sosyal, toplumsal ve kişisel hizmet faaliyetleri</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Evi</a:t>
                      </a:r>
                      <a:r>
                        <a:rPr kumimoji="0" lang="tr-TR" sz="800" b="0" i="0" u="none" strike="noStrike" cap="none" normalizeH="0" baseline="0" smtClean="0">
                          <a:ln>
                            <a:noFill/>
                          </a:ln>
                          <a:solidFill>
                            <a:schemeClr val="tx1"/>
                          </a:solidFill>
                          <a:effectLst/>
                          <a:latin typeface="Calibri" pitchFamily="34" charset="0"/>
                        </a:rPr>
                        <a:t>ç</a:t>
                      </a:r>
                      <a:r>
                        <a:rPr kumimoji="0" lang="tr-TR" sz="800" b="0" i="0" u="none" strike="noStrike" cap="none" normalizeH="0" baseline="0" smtClean="0">
                          <a:ln>
                            <a:noFill/>
                          </a:ln>
                          <a:solidFill>
                            <a:schemeClr val="tx1"/>
                          </a:solidFill>
                          <a:effectLst/>
                          <a:latin typeface="Arial Tur" charset="-94"/>
                        </a:rPr>
                        <a:t>i personel </a:t>
                      </a:r>
                      <a:r>
                        <a:rPr kumimoji="0" lang="tr-TR" sz="800" b="0" i="0" u="none" strike="noStrike" cap="none" normalizeH="0" baseline="0" smtClean="0">
                          <a:ln>
                            <a:noFill/>
                          </a:ln>
                          <a:solidFill>
                            <a:schemeClr val="tx1"/>
                          </a:solidFill>
                          <a:effectLst/>
                          <a:latin typeface="Calibri" pitchFamily="34" charset="0"/>
                        </a:rPr>
                        <a:t>ç</a:t>
                      </a:r>
                      <a:r>
                        <a:rPr kumimoji="0" lang="tr-TR" sz="800" b="0" i="0" u="none" strike="noStrike" cap="none" normalizeH="0" baseline="0" smtClean="0">
                          <a:ln>
                            <a:noFill/>
                          </a:ln>
                          <a:solidFill>
                            <a:schemeClr val="tx1"/>
                          </a:solidFill>
                          <a:effectLst/>
                          <a:latin typeface="Arial Tur" charset="-94"/>
                        </a:rPr>
                        <a:t>alıştıran hanehalkları </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Arial Tur" charset="-94"/>
                        </a:rPr>
                        <a:t>Sekt</a:t>
                      </a:r>
                      <a:r>
                        <a:rPr kumimoji="0" lang="tr-TR" sz="800" b="0" i="0" u="none" strike="noStrike" cap="none" normalizeH="0" baseline="0" dirty="0" smtClean="0">
                          <a:ln>
                            <a:noFill/>
                          </a:ln>
                          <a:solidFill>
                            <a:schemeClr val="tx1"/>
                          </a:solidFill>
                          <a:effectLst/>
                          <a:latin typeface="Calibri" pitchFamily="34" charset="0"/>
                        </a:rPr>
                        <a:t>ö</a:t>
                      </a:r>
                      <a:r>
                        <a:rPr kumimoji="0" lang="tr-TR" sz="800" b="0" i="0" u="none" strike="noStrike" cap="none" normalizeH="0" baseline="0" dirty="0" smtClean="0">
                          <a:ln>
                            <a:noFill/>
                          </a:ln>
                          <a:solidFill>
                            <a:schemeClr val="tx1"/>
                          </a:solidFill>
                          <a:effectLst/>
                          <a:latin typeface="Arial Tur" charset="-94"/>
                        </a:rPr>
                        <a:t>rler Toplamı </a:t>
                      </a:r>
                      <a:endParaRPr kumimoji="0" lang="tr-TR" sz="800" b="0" i="0" u="none" strike="noStrike" cap="none" normalizeH="0" baseline="0" dirty="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Dolaylı </a:t>
                      </a:r>
                      <a:r>
                        <a:rPr kumimoji="0" lang="tr-TR" sz="800" b="0" i="0" u="none" strike="noStrike" cap="none" normalizeH="0" baseline="0" smtClean="0">
                          <a:ln>
                            <a:noFill/>
                          </a:ln>
                          <a:solidFill>
                            <a:schemeClr val="tx1"/>
                          </a:solidFill>
                          <a:effectLst/>
                          <a:latin typeface="Calibri" pitchFamily="34" charset="0"/>
                        </a:rPr>
                        <a:t>ö</a:t>
                      </a:r>
                      <a:r>
                        <a:rPr kumimoji="0" lang="tr-TR" sz="800" b="0" i="0" u="none" strike="noStrike" cap="none" normalizeH="0" baseline="0" smtClean="0">
                          <a:ln>
                            <a:noFill/>
                          </a:ln>
                          <a:solidFill>
                            <a:schemeClr val="tx1"/>
                          </a:solidFill>
                          <a:effectLst/>
                          <a:latin typeface="Arial Tur" charset="-94"/>
                        </a:rPr>
                        <a:t>l</a:t>
                      </a:r>
                      <a:r>
                        <a:rPr kumimoji="0" lang="tr-TR" sz="800" b="0" i="0" u="none" strike="noStrike" cap="none" normalizeH="0" baseline="0" smtClean="0">
                          <a:ln>
                            <a:noFill/>
                          </a:ln>
                          <a:solidFill>
                            <a:schemeClr val="tx1"/>
                          </a:solidFill>
                          <a:effectLst/>
                          <a:latin typeface="Calibri" pitchFamily="34" charset="0"/>
                        </a:rPr>
                        <a:t>çü</a:t>
                      </a:r>
                      <a:r>
                        <a:rPr kumimoji="0" lang="tr-TR" sz="800" b="0" i="0" u="none" strike="noStrike" cap="none" normalizeH="0" baseline="0" smtClean="0">
                          <a:ln>
                            <a:noFill/>
                          </a:ln>
                          <a:solidFill>
                            <a:schemeClr val="tx1"/>
                          </a:solidFill>
                          <a:effectLst/>
                          <a:latin typeface="Arial Tur" charset="-94"/>
                        </a:rPr>
                        <a:t>len mali aracılık hizmetleri</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Vergi-S</a:t>
                      </a:r>
                      <a:r>
                        <a:rPr kumimoji="0" lang="tr-TR" sz="800" b="0" i="0" u="none" strike="noStrike" cap="none" normalizeH="0" baseline="0" smtClean="0">
                          <a:ln>
                            <a:noFill/>
                          </a:ln>
                          <a:solidFill>
                            <a:schemeClr val="tx1"/>
                          </a:solidFill>
                          <a:effectLst/>
                          <a:latin typeface="Calibri" pitchFamily="34" charset="0"/>
                        </a:rPr>
                        <a:t>ü</a:t>
                      </a:r>
                      <a:r>
                        <a:rPr kumimoji="0" lang="tr-TR" sz="800" b="0" i="0" u="none" strike="noStrike" cap="none" normalizeH="0" baseline="0" smtClean="0">
                          <a:ln>
                            <a:noFill/>
                          </a:ln>
                          <a:solidFill>
                            <a:schemeClr val="tx1"/>
                          </a:solidFill>
                          <a:effectLst/>
                          <a:latin typeface="Arial Tur" charset="-94"/>
                        </a:rPr>
                        <a:t>bvansiyon</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Gayri Safi Yurti</a:t>
                      </a:r>
                      <a:r>
                        <a:rPr kumimoji="0" lang="tr-TR" sz="800" b="0" i="0" u="none" strike="noStrike" cap="none" normalizeH="0" baseline="0" smtClean="0">
                          <a:ln>
                            <a:noFill/>
                          </a:ln>
                          <a:solidFill>
                            <a:schemeClr val="tx1"/>
                          </a:solidFill>
                          <a:effectLst/>
                          <a:latin typeface="Calibri" pitchFamily="34" charset="0"/>
                        </a:rPr>
                        <a:t>ç</a:t>
                      </a:r>
                      <a:r>
                        <a:rPr kumimoji="0" lang="tr-TR" sz="800" b="0" i="0" u="none" strike="noStrike" cap="none" normalizeH="0" baseline="0" smtClean="0">
                          <a:ln>
                            <a:noFill/>
                          </a:ln>
                          <a:solidFill>
                            <a:schemeClr val="tx1"/>
                          </a:solidFill>
                          <a:effectLst/>
                          <a:latin typeface="Arial Tur" charset="-94"/>
                        </a:rPr>
                        <a:t>i Hasıla (Alıcı fiyatlarıyla)</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5241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1998</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3.499.949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1.742.077</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2.819.513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1.543.824</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842.865</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1.090.449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78.665</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67.994.582</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3.518.398</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5.726.963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70.203.147</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241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1999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3.642.651</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1.643.939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2.901.319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1.568.824</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837.857</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1.105.988</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75.321</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65.974.363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Arial Tur" charset="-94"/>
                        </a:rPr>
                        <a:t>3.621.457</a:t>
                      </a:r>
                      <a:endParaRPr kumimoji="0" lang="tr-TR" sz="800" b="0" i="0" u="none" strike="noStrike" cap="none" normalizeH="0" baseline="0" dirty="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5.487.663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67.840.570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5241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3.821.380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1.681.544</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2.961.722</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1.557.939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853.718</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1.141.070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78.194</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70.292.829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3.684.508</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5.828.079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72.436.399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5241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2001</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3.966.930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1.733.821</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3.128.331</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1.628.516</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889.442</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1.171.931</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80.203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67.151.119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4.362.050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5.520.283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68.309.352</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54000">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2002</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4.105.878</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1.939.060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3.143.688</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1.703.329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960.176</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1.254.094</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89.950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70.631.336</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4.007.776</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5.896.272</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72.519.831</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5241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4.238.349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2.034.007</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3.121.709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1.706.706</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967.480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1.250.485</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92.770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73.784.049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3.721.266</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6.275.410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76.338.193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5241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2004</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4.399.668</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2.303.417</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3.217.213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1.725.186</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956.933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1.308.830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104.595</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80.860.700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4.269.825</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6.894.715</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83.485.591</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5241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2005</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4.557.269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2.539.481</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3.057.765</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1.799.854</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1.127.274</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1.377.698</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115.880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87.733.053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4.879.828</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7.646.506</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90.499.731</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5241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2006</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4.679.756</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2.859.058</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3.061.672</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1.892.693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1.170.868</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1.502.719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131.482</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94.312.936</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5.729.267</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8.154.651</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96.738.320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5241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2007</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4.779.268</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3.256.471</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3.097.712</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1.983.797</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1.190.962</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1.583.443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147.480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98.864.796</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6.245.647</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8.635.476</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101.254.625</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5241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2008</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4.889.749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3.473.201</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3.108.369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2.007.025</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1.230.213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1.611.295</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155.676</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100.110.905</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6.773.149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8.583.974</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101.921.730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5241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2009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5.018.694</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3.625.686</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3.197.580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2.047.582</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1.268.643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1.592.251</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159.180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96.553.011</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7.429.415</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7.879.518</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97.003.114</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5241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2010</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5.111.048</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3.902.456</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3.213.346</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2.059.719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1.283.421</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1.607.462</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167.832</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105.300.829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8.323.627</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8.908.442</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105.885.644</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52413">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Tur" charset="-94"/>
                        </a:rPr>
                        <a:t>2011</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5.207.797</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4.264.758</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3.339.862</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2.163.913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1.350.712</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1.634.042</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180.853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114.483.994</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9.441.173</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smtClean="0">
                          <a:ln>
                            <a:noFill/>
                          </a:ln>
                          <a:solidFill>
                            <a:schemeClr val="tx1"/>
                          </a:solidFill>
                          <a:effectLst/>
                          <a:latin typeface="Arial" pitchFamily="34" charset="0"/>
                          <a:cs typeface="Arial" pitchFamily="34" charset="0"/>
                        </a:rPr>
                        <a:t>9.831.159</a:t>
                      </a:r>
                      <a:endParaRPr kumimoji="0" lang="tr-TR" sz="800" b="0" i="0" u="none" strike="noStrike" cap="none" normalizeH="0" baseline="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800" b="0" i="0" u="none" strike="noStrike" cap="none" normalizeH="0" baseline="0" dirty="0" smtClean="0">
                          <a:ln>
                            <a:noFill/>
                          </a:ln>
                          <a:solidFill>
                            <a:schemeClr val="tx1"/>
                          </a:solidFill>
                          <a:effectLst/>
                          <a:latin typeface="Arial" pitchFamily="34" charset="0"/>
                          <a:cs typeface="Arial" pitchFamily="34" charset="0"/>
                        </a:rPr>
                        <a:t>114.873.979</a:t>
                      </a:r>
                      <a:endParaRPr kumimoji="0" lang="tr-TR" sz="800" b="0" i="0" u="none" strike="noStrike" cap="none" normalizeH="0" baseline="0" dirty="0" smtClean="0">
                        <a:ln>
                          <a:noFill/>
                        </a:ln>
                        <a:solidFill>
                          <a:schemeClr val="tx1"/>
                        </a:solidFill>
                        <a:effectLst/>
                        <a:latin typeface="Calibri" pitchFamily="34" charset="0"/>
                      </a:endParaRPr>
                    </a:p>
                  </a:txBody>
                  <a:tcPr marL="91445" marR="91445"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bl>
          </a:graphicData>
        </a:graphic>
      </p:graphicFrame>
      <p:sp>
        <p:nvSpPr>
          <p:cNvPr id="27862"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7E02C1B-B67D-42BF-8411-1F006F940DAC}" type="slidenum">
              <a:rPr lang="tr-TR" altLang="tr-TR">
                <a:solidFill>
                  <a:schemeClr val="tx2"/>
                </a:solidFill>
              </a:rPr>
              <a:pPr eaLnBrk="1" hangingPunct="1"/>
              <a:t>3</a:t>
            </a:fld>
            <a:endParaRPr lang="tr-TR" altLang="tr-TR">
              <a:solidFill>
                <a:schemeClr val="tx2"/>
              </a:solidFill>
            </a:endParaRPr>
          </a:p>
        </p:txBody>
      </p:sp>
    </p:spTree>
    <p:extLst>
      <p:ext uri="{BB962C8B-B14F-4D97-AF65-F5344CB8AC3E}">
        <p14:creationId xmlns:p14="http://schemas.microsoft.com/office/powerpoint/2010/main" val="12423716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992" name="Group 392"/>
          <p:cNvGraphicFramePr>
            <a:graphicFrameLocks noGrp="1"/>
          </p:cNvGraphicFramePr>
          <p:nvPr/>
        </p:nvGraphicFramePr>
        <p:xfrm>
          <a:off x="1708150" y="938213"/>
          <a:ext cx="8712200" cy="4667490"/>
        </p:xfrm>
        <a:graphic>
          <a:graphicData uri="http://schemas.openxmlformats.org/drawingml/2006/table">
            <a:tbl>
              <a:tblPr/>
              <a:tblGrid>
                <a:gridCol w="381000">
                  <a:extLst>
                    <a:ext uri="{9D8B030D-6E8A-4147-A177-3AD203B41FA5}">
                      <a16:colId xmlns:a16="http://schemas.microsoft.com/office/drawing/2014/main" val="20000"/>
                    </a:ext>
                  </a:extLst>
                </a:gridCol>
                <a:gridCol w="357188">
                  <a:extLst>
                    <a:ext uri="{9D8B030D-6E8A-4147-A177-3AD203B41FA5}">
                      <a16:colId xmlns:a16="http://schemas.microsoft.com/office/drawing/2014/main" val="20001"/>
                    </a:ext>
                  </a:extLst>
                </a:gridCol>
                <a:gridCol w="409575">
                  <a:extLst>
                    <a:ext uri="{9D8B030D-6E8A-4147-A177-3AD203B41FA5}">
                      <a16:colId xmlns:a16="http://schemas.microsoft.com/office/drawing/2014/main" val="20002"/>
                    </a:ext>
                  </a:extLst>
                </a:gridCol>
                <a:gridCol w="415925">
                  <a:extLst>
                    <a:ext uri="{9D8B030D-6E8A-4147-A177-3AD203B41FA5}">
                      <a16:colId xmlns:a16="http://schemas.microsoft.com/office/drawing/2014/main" val="20003"/>
                    </a:ext>
                  </a:extLst>
                </a:gridCol>
                <a:gridCol w="381000">
                  <a:extLst>
                    <a:ext uri="{9D8B030D-6E8A-4147-A177-3AD203B41FA5}">
                      <a16:colId xmlns:a16="http://schemas.microsoft.com/office/drawing/2014/main" val="20004"/>
                    </a:ext>
                  </a:extLst>
                </a:gridCol>
                <a:gridCol w="431800">
                  <a:extLst>
                    <a:ext uri="{9D8B030D-6E8A-4147-A177-3AD203B41FA5}">
                      <a16:colId xmlns:a16="http://schemas.microsoft.com/office/drawing/2014/main" val="20005"/>
                    </a:ext>
                  </a:extLst>
                </a:gridCol>
                <a:gridCol w="381000">
                  <a:extLst>
                    <a:ext uri="{9D8B030D-6E8A-4147-A177-3AD203B41FA5}">
                      <a16:colId xmlns:a16="http://schemas.microsoft.com/office/drawing/2014/main" val="20006"/>
                    </a:ext>
                  </a:extLst>
                </a:gridCol>
                <a:gridCol w="381000">
                  <a:extLst>
                    <a:ext uri="{9D8B030D-6E8A-4147-A177-3AD203B41FA5}">
                      <a16:colId xmlns:a16="http://schemas.microsoft.com/office/drawing/2014/main" val="20007"/>
                    </a:ext>
                  </a:extLst>
                </a:gridCol>
                <a:gridCol w="381000">
                  <a:extLst>
                    <a:ext uri="{9D8B030D-6E8A-4147-A177-3AD203B41FA5}">
                      <a16:colId xmlns:a16="http://schemas.microsoft.com/office/drawing/2014/main" val="20008"/>
                    </a:ext>
                  </a:extLst>
                </a:gridCol>
                <a:gridCol w="381000">
                  <a:extLst>
                    <a:ext uri="{9D8B030D-6E8A-4147-A177-3AD203B41FA5}">
                      <a16:colId xmlns:a16="http://schemas.microsoft.com/office/drawing/2014/main" val="20009"/>
                    </a:ext>
                  </a:extLst>
                </a:gridCol>
                <a:gridCol w="415925">
                  <a:extLst>
                    <a:ext uri="{9D8B030D-6E8A-4147-A177-3AD203B41FA5}">
                      <a16:colId xmlns:a16="http://schemas.microsoft.com/office/drawing/2014/main" val="20010"/>
                    </a:ext>
                  </a:extLst>
                </a:gridCol>
                <a:gridCol w="346075">
                  <a:extLst>
                    <a:ext uri="{9D8B030D-6E8A-4147-A177-3AD203B41FA5}">
                      <a16:colId xmlns:a16="http://schemas.microsoft.com/office/drawing/2014/main" val="20011"/>
                    </a:ext>
                  </a:extLst>
                </a:gridCol>
                <a:gridCol w="381000">
                  <a:extLst>
                    <a:ext uri="{9D8B030D-6E8A-4147-A177-3AD203B41FA5}">
                      <a16:colId xmlns:a16="http://schemas.microsoft.com/office/drawing/2014/main" val="20012"/>
                    </a:ext>
                  </a:extLst>
                </a:gridCol>
                <a:gridCol w="406400">
                  <a:extLst>
                    <a:ext uri="{9D8B030D-6E8A-4147-A177-3AD203B41FA5}">
                      <a16:colId xmlns:a16="http://schemas.microsoft.com/office/drawing/2014/main" val="20013"/>
                    </a:ext>
                  </a:extLst>
                </a:gridCol>
                <a:gridCol w="457200">
                  <a:extLst>
                    <a:ext uri="{9D8B030D-6E8A-4147-A177-3AD203B41FA5}">
                      <a16:colId xmlns:a16="http://schemas.microsoft.com/office/drawing/2014/main" val="20014"/>
                    </a:ext>
                  </a:extLst>
                </a:gridCol>
                <a:gridCol w="328612">
                  <a:extLst>
                    <a:ext uri="{9D8B030D-6E8A-4147-A177-3AD203B41FA5}">
                      <a16:colId xmlns:a16="http://schemas.microsoft.com/office/drawing/2014/main" val="20015"/>
                    </a:ext>
                  </a:extLst>
                </a:gridCol>
                <a:gridCol w="381000">
                  <a:extLst>
                    <a:ext uri="{9D8B030D-6E8A-4147-A177-3AD203B41FA5}">
                      <a16:colId xmlns:a16="http://schemas.microsoft.com/office/drawing/2014/main" val="20016"/>
                    </a:ext>
                  </a:extLst>
                </a:gridCol>
                <a:gridCol w="381000">
                  <a:extLst>
                    <a:ext uri="{9D8B030D-6E8A-4147-A177-3AD203B41FA5}">
                      <a16:colId xmlns:a16="http://schemas.microsoft.com/office/drawing/2014/main" val="20017"/>
                    </a:ext>
                  </a:extLst>
                </a:gridCol>
                <a:gridCol w="444500">
                  <a:extLst>
                    <a:ext uri="{9D8B030D-6E8A-4147-A177-3AD203B41FA5}">
                      <a16:colId xmlns:a16="http://schemas.microsoft.com/office/drawing/2014/main" val="20018"/>
                    </a:ext>
                  </a:extLst>
                </a:gridCol>
                <a:gridCol w="552450">
                  <a:extLst>
                    <a:ext uri="{9D8B030D-6E8A-4147-A177-3AD203B41FA5}">
                      <a16:colId xmlns:a16="http://schemas.microsoft.com/office/drawing/2014/main" val="20019"/>
                    </a:ext>
                  </a:extLst>
                </a:gridCol>
                <a:gridCol w="311150">
                  <a:extLst>
                    <a:ext uri="{9D8B030D-6E8A-4147-A177-3AD203B41FA5}">
                      <a16:colId xmlns:a16="http://schemas.microsoft.com/office/drawing/2014/main" val="20020"/>
                    </a:ext>
                  </a:extLst>
                </a:gridCol>
                <a:gridCol w="406400">
                  <a:extLst>
                    <a:ext uri="{9D8B030D-6E8A-4147-A177-3AD203B41FA5}">
                      <a16:colId xmlns:a16="http://schemas.microsoft.com/office/drawing/2014/main" val="20021"/>
                    </a:ext>
                  </a:extLst>
                </a:gridCol>
              </a:tblGrid>
              <a:tr h="198093">
                <a:tc gridSpan="14">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Sabit fiyatlarla sekt</a:t>
                      </a:r>
                      <a:r>
                        <a:rPr kumimoji="0" lang="tr-TR" sz="700" b="1" i="0" u="none" strike="noStrike" cap="none" normalizeH="0" baseline="0" smtClean="0">
                          <a:ln>
                            <a:noFill/>
                          </a:ln>
                          <a:solidFill>
                            <a:schemeClr val="tx1"/>
                          </a:solidFill>
                          <a:effectLst/>
                          <a:latin typeface="Calibri" pitchFamily="34" charset="0"/>
                        </a:rPr>
                        <a:t>ö</a:t>
                      </a:r>
                      <a:r>
                        <a:rPr kumimoji="0" lang="tr-TR" sz="700" b="1" i="0" u="none" strike="noStrike" cap="none" normalizeH="0" baseline="0" smtClean="0">
                          <a:ln>
                            <a:noFill/>
                          </a:ln>
                          <a:solidFill>
                            <a:schemeClr val="tx1"/>
                          </a:solidFill>
                          <a:effectLst/>
                          <a:latin typeface="Arial Tur" charset="-94"/>
                        </a:rPr>
                        <a:t>rlerin gayri safi yurti</a:t>
                      </a:r>
                      <a:r>
                        <a:rPr kumimoji="0" lang="tr-TR" sz="700" b="1" i="0" u="none" strike="noStrike" cap="none" normalizeH="0" baseline="0" smtClean="0">
                          <a:ln>
                            <a:noFill/>
                          </a:ln>
                          <a:solidFill>
                            <a:schemeClr val="tx1"/>
                          </a:solidFill>
                          <a:effectLst/>
                          <a:latin typeface="Calibri" pitchFamily="34" charset="0"/>
                        </a:rPr>
                        <a:t>ç</a:t>
                      </a:r>
                      <a:r>
                        <a:rPr kumimoji="0" lang="tr-TR" sz="700" b="1" i="0" u="none" strike="noStrike" cap="none" normalizeH="0" baseline="0" smtClean="0">
                          <a:ln>
                            <a:noFill/>
                          </a:ln>
                          <a:solidFill>
                            <a:schemeClr val="tx1"/>
                          </a:solidFill>
                          <a:effectLst/>
                          <a:latin typeface="Arial Tur" charset="-94"/>
                        </a:rPr>
                        <a:t>i hasıla i</a:t>
                      </a:r>
                      <a:r>
                        <a:rPr kumimoji="0" lang="tr-TR" sz="700" b="1" i="0" u="none" strike="noStrike" cap="none" normalizeH="0" baseline="0" smtClean="0">
                          <a:ln>
                            <a:noFill/>
                          </a:ln>
                          <a:solidFill>
                            <a:schemeClr val="tx1"/>
                          </a:solidFill>
                          <a:effectLst/>
                          <a:latin typeface="Calibri" pitchFamily="34" charset="0"/>
                        </a:rPr>
                        <a:t>ç</a:t>
                      </a:r>
                      <a:r>
                        <a:rPr kumimoji="0" lang="tr-TR" sz="700" b="1" i="0" u="none" strike="noStrike" cap="none" normalizeH="0" baseline="0" smtClean="0">
                          <a:ln>
                            <a:noFill/>
                          </a:ln>
                          <a:solidFill>
                            <a:schemeClr val="tx1"/>
                          </a:solidFill>
                          <a:effectLst/>
                          <a:latin typeface="Arial Tur" charset="-94"/>
                        </a:rPr>
                        <a:t>indeki payları-İktisadi faaliyet kollarına ve 1998 temel fiyatlarına g</a:t>
                      </a:r>
                      <a:r>
                        <a:rPr kumimoji="0" lang="tr-TR" sz="700" b="1" i="0" u="none" strike="noStrike" cap="none" normalizeH="0" baseline="0" smtClean="0">
                          <a:ln>
                            <a:noFill/>
                          </a:ln>
                          <a:solidFill>
                            <a:schemeClr val="tx1"/>
                          </a:solidFill>
                          <a:effectLst/>
                          <a:latin typeface="Calibri" pitchFamily="34" charset="0"/>
                        </a:rPr>
                        <a:t>ö</a:t>
                      </a:r>
                      <a:r>
                        <a:rPr kumimoji="0" lang="tr-TR" sz="700" b="1" i="0" u="none" strike="noStrike" cap="none" normalizeH="0" baseline="0" smtClean="0">
                          <a:ln>
                            <a:noFill/>
                          </a:ln>
                          <a:solidFill>
                            <a:schemeClr val="tx1"/>
                          </a:solidFill>
                          <a:effectLst/>
                          <a:latin typeface="Arial Tur" charset="-94"/>
                        </a:rPr>
                        <a:t>re</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Arial" pitchFamily="34" charset="0"/>
                        <a:buNone/>
                        <a:tabLst/>
                      </a:pP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691407">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D</a:t>
                      </a:r>
                      <a:r>
                        <a:rPr kumimoji="0" lang="tr-TR" sz="700" b="1" i="0" u="none" strike="noStrike" cap="none" normalizeH="0" baseline="0" smtClean="0">
                          <a:ln>
                            <a:noFill/>
                          </a:ln>
                          <a:solidFill>
                            <a:schemeClr val="tx1"/>
                          </a:solidFill>
                          <a:effectLst/>
                          <a:latin typeface="Calibri" pitchFamily="34" charset="0"/>
                        </a:rPr>
                        <a:t>ö</a:t>
                      </a:r>
                      <a:r>
                        <a:rPr kumimoji="0" lang="tr-TR" sz="700" b="1" i="0" u="none" strike="noStrike" cap="none" normalizeH="0" baseline="0" smtClean="0">
                          <a:ln>
                            <a:noFill/>
                          </a:ln>
                          <a:solidFill>
                            <a:schemeClr val="tx1"/>
                          </a:solidFill>
                          <a:effectLst/>
                          <a:latin typeface="Arial Tur" charset="-94"/>
                        </a:rPr>
                        <a:t>nem/İktisadi faaliyet kolları</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Tarım, avcılık ve ormancılık</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Balık</a:t>
                      </a:r>
                      <a:r>
                        <a:rPr kumimoji="0" lang="tr-TR" sz="700" b="1" i="0" u="none" strike="noStrike" cap="none" normalizeH="0" baseline="0" smtClean="0">
                          <a:ln>
                            <a:noFill/>
                          </a:ln>
                          <a:solidFill>
                            <a:schemeClr val="tx1"/>
                          </a:solidFill>
                          <a:effectLst/>
                          <a:latin typeface="Calibri" pitchFamily="34" charset="0"/>
                        </a:rPr>
                        <a:t>ç</a:t>
                      </a:r>
                      <a:r>
                        <a:rPr kumimoji="0" lang="tr-TR" sz="700" b="1" i="0" u="none" strike="noStrike" cap="none" normalizeH="0" baseline="0" smtClean="0">
                          <a:ln>
                            <a:noFill/>
                          </a:ln>
                          <a:solidFill>
                            <a:schemeClr val="tx1"/>
                          </a:solidFill>
                          <a:effectLst/>
                          <a:latin typeface="Arial Tur" charset="-94"/>
                        </a:rPr>
                        <a:t>ılık</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Madencilik ve Taşocak</a:t>
                      </a:r>
                      <a:r>
                        <a:rPr kumimoji="0" lang="tr-TR" sz="700" b="1" i="0" u="none" strike="noStrike" cap="none" normalizeH="0" baseline="0" smtClean="0">
                          <a:ln>
                            <a:noFill/>
                          </a:ln>
                          <a:solidFill>
                            <a:schemeClr val="tx1"/>
                          </a:solidFill>
                          <a:effectLst/>
                          <a:latin typeface="Calibri" pitchFamily="34" charset="0"/>
                        </a:rPr>
                        <a:t>ç</a:t>
                      </a:r>
                      <a:r>
                        <a:rPr kumimoji="0" lang="tr-TR" sz="700" b="1" i="0" u="none" strike="noStrike" cap="none" normalizeH="0" baseline="0" smtClean="0">
                          <a:ln>
                            <a:noFill/>
                          </a:ln>
                          <a:solidFill>
                            <a:schemeClr val="tx1"/>
                          </a:solidFill>
                          <a:effectLst/>
                          <a:latin typeface="Arial Tur" charset="-94"/>
                        </a:rPr>
                        <a:t>ılığı</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İmalat Sanayi</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Elektrik, gaz, buhar ve sıcak su </a:t>
                      </a:r>
                      <a:r>
                        <a:rPr kumimoji="0" lang="tr-TR" sz="700" b="1" i="0" u="none" strike="noStrike" cap="none" normalizeH="0" baseline="0" smtClean="0">
                          <a:ln>
                            <a:noFill/>
                          </a:ln>
                          <a:solidFill>
                            <a:schemeClr val="tx1"/>
                          </a:solidFill>
                          <a:effectLst/>
                          <a:latin typeface="Calibri" pitchFamily="34" charset="0"/>
                        </a:rPr>
                        <a:t>ü</a:t>
                      </a:r>
                      <a:r>
                        <a:rPr kumimoji="0" lang="tr-TR" sz="700" b="1" i="0" u="none" strike="noStrike" cap="none" normalizeH="0" baseline="0" smtClean="0">
                          <a:ln>
                            <a:noFill/>
                          </a:ln>
                          <a:solidFill>
                            <a:schemeClr val="tx1"/>
                          </a:solidFill>
                          <a:effectLst/>
                          <a:latin typeface="Arial Tur" charset="-94"/>
                        </a:rPr>
                        <a:t>retimi ve dağıtımı</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İnşaat</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Toptan ve perakende ticaret</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Oteller ve Lokantalar</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Ulaştırma, depolama ve haberleşme</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Mali aracı kuruluşların faaliyetleri</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Konut Sahipliği</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Gayrimenkul, kiralama ve iş faaliyetleri</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Kamu y</a:t>
                      </a:r>
                      <a:r>
                        <a:rPr kumimoji="0" lang="tr-TR" sz="700" b="1" i="0" u="none" strike="noStrike" cap="none" normalizeH="0" baseline="0" smtClean="0">
                          <a:ln>
                            <a:noFill/>
                          </a:ln>
                          <a:solidFill>
                            <a:schemeClr val="tx1"/>
                          </a:solidFill>
                          <a:effectLst/>
                          <a:latin typeface="Calibri" pitchFamily="34" charset="0"/>
                        </a:rPr>
                        <a:t>ö</a:t>
                      </a:r>
                      <a:r>
                        <a:rPr kumimoji="0" lang="tr-TR" sz="700" b="1" i="0" u="none" strike="noStrike" cap="none" normalizeH="0" baseline="0" smtClean="0">
                          <a:ln>
                            <a:noFill/>
                          </a:ln>
                          <a:solidFill>
                            <a:schemeClr val="tx1"/>
                          </a:solidFill>
                          <a:effectLst/>
                          <a:latin typeface="Arial Tur" charset="-94"/>
                        </a:rPr>
                        <a:t>netimi ve savunma, zorunlı sosyal g</a:t>
                      </a:r>
                      <a:r>
                        <a:rPr kumimoji="0" lang="tr-TR" sz="700" b="1" i="0" u="none" strike="noStrike" cap="none" normalizeH="0" baseline="0" smtClean="0">
                          <a:ln>
                            <a:noFill/>
                          </a:ln>
                          <a:solidFill>
                            <a:schemeClr val="tx1"/>
                          </a:solidFill>
                          <a:effectLst/>
                          <a:latin typeface="Calibri" pitchFamily="34" charset="0"/>
                        </a:rPr>
                        <a:t>ü</a:t>
                      </a:r>
                      <a:r>
                        <a:rPr kumimoji="0" lang="tr-TR" sz="700" b="1" i="0" u="none" strike="noStrike" cap="none" normalizeH="0" baseline="0" smtClean="0">
                          <a:ln>
                            <a:noFill/>
                          </a:ln>
                          <a:solidFill>
                            <a:schemeClr val="tx1"/>
                          </a:solidFill>
                          <a:effectLst/>
                          <a:latin typeface="Arial Tur" charset="-94"/>
                        </a:rPr>
                        <a:t>venlik</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Eğitim</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Sağlık işleri ve sosyal hizmetler</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Diğer sosyal, toplumsal ve kişisel hizmet faaliyetleri</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Evi</a:t>
                      </a:r>
                      <a:r>
                        <a:rPr kumimoji="0" lang="tr-TR" sz="700" b="1" i="0" u="none" strike="noStrike" cap="none" normalizeH="0" baseline="0" smtClean="0">
                          <a:ln>
                            <a:noFill/>
                          </a:ln>
                          <a:solidFill>
                            <a:schemeClr val="tx1"/>
                          </a:solidFill>
                          <a:effectLst/>
                          <a:latin typeface="Calibri" pitchFamily="34" charset="0"/>
                        </a:rPr>
                        <a:t>ç</a:t>
                      </a:r>
                      <a:r>
                        <a:rPr kumimoji="0" lang="tr-TR" sz="700" b="1" i="0" u="none" strike="noStrike" cap="none" normalizeH="0" baseline="0" smtClean="0">
                          <a:ln>
                            <a:noFill/>
                          </a:ln>
                          <a:solidFill>
                            <a:schemeClr val="tx1"/>
                          </a:solidFill>
                          <a:effectLst/>
                          <a:latin typeface="Arial Tur" charset="-94"/>
                        </a:rPr>
                        <a:t>i personel </a:t>
                      </a:r>
                      <a:r>
                        <a:rPr kumimoji="0" lang="tr-TR" sz="700" b="1" i="0" u="none" strike="noStrike" cap="none" normalizeH="0" baseline="0" smtClean="0">
                          <a:ln>
                            <a:noFill/>
                          </a:ln>
                          <a:solidFill>
                            <a:schemeClr val="tx1"/>
                          </a:solidFill>
                          <a:effectLst/>
                          <a:latin typeface="Calibri" pitchFamily="34" charset="0"/>
                        </a:rPr>
                        <a:t>ç</a:t>
                      </a:r>
                      <a:r>
                        <a:rPr kumimoji="0" lang="tr-TR" sz="700" b="1" i="0" u="none" strike="noStrike" cap="none" normalizeH="0" baseline="0" smtClean="0">
                          <a:ln>
                            <a:noFill/>
                          </a:ln>
                          <a:solidFill>
                            <a:schemeClr val="tx1"/>
                          </a:solidFill>
                          <a:effectLst/>
                          <a:latin typeface="Arial Tur" charset="-94"/>
                        </a:rPr>
                        <a:t>alıştıran hanehalkları</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Sekt</a:t>
                      </a:r>
                      <a:r>
                        <a:rPr kumimoji="0" lang="tr-TR" sz="700" b="1" i="0" u="none" strike="noStrike" cap="none" normalizeH="0" baseline="0" smtClean="0">
                          <a:ln>
                            <a:noFill/>
                          </a:ln>
                          <a:solidFill>
                            <a:schemeClr val="tx1"/>
                          </a:solidFill>
                          <a:effectLst/>
                          <a:latin typeface="Calibri" pitchFamily="34" charset="0"/>
                        </a:rPr>
                        <a:t>ö</a:t>
                      </a:r>
                      <a:r>
                        <a:rPr kumimoji="0" lang="tr-TR" sz="700" b="1" i="0" u="none" strike="noStrike" cap="none" normalizeH="0" baseline="0" smtClean="0">
                          <a:ln>
                            <a:noFill/>
                          </a:ln>
                          <a:solidFill>
                            <a:schemeClr val="tx1"/>
                          </a:solidFill>
                          <a:effectLst/>
                          <a:latin typeface="Arial Tur" charset="-94"/>
                        </a:rPr>
                        <a:t>rler Toplamı</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Dolaylı </a:t>
                      </a:r>
                      <a:r>
                        <a:rPr kumimoji="0" lang="tr-TR" sz="700" b="1" i="0" u="none" strike="noStrike" cap="none" normalizeH="0" baseline="0" smtClean="0">
                          <a:ln>
                            <a:noFill/>
                          </a:ln>
                          <a:solidFill>
                            <a:schemeClr val="tx1"/>
                          </a:solidFill>
                          <a:effectLst/>
                          <a:latin typeface="Calibri" pitchFamily="34" charset="0"/>
                        </a:rPr>
                        <a:t>ö</a:t>
                      </a:r>
                      <a:r>
                        <a:rPr kumimoji="0" lang="tr-TR" sz="700" b="1" i="0" u="none" strike="noStrike" cap="none" normalizeH="0" baseline="0" smtClean="0">
                          <a:ln>
                            <a:noFill/>
                          </a:ln>
                          <a:solidFill>
                            <a:schemeClr val="tx1"/>
                          </a:solidFill>
                          <a:effectLst/>
                          <a:latin typeface="Arial Tur" charset="-94"/>
                        </a:rPr>
                        <a:t>l</a:t>
                      </a:r>
                      <a:r>
                        <a:rPr kumimoji="0" lang="tr-TR" sz="700" b="1" i="0" u="none" strike="noStrike" cap="none" normalizeH="0" baseline="0" smtClean="0">
                          <a:ln>
                            <a:noFill/>
                          </a:ln>
                          <a:solidFill>
                            <a:schemeClr val="tx1"/>
                          </a:solidFill>
                          <a:effectLst/>
                          <a:latin typeface="Calibri" pitchFamily="34" charset="0"/>
                        </a:rPr>
                        <a:t>çü</a:t>
                      </a:r>
                      <a:r>
                        <a:rPr kumimoji="0" lang="tr-TR" sz="700" b="1" i="0" u="none" strike="noStrike" cap="none" normalizeH="0" baseline="0" smtClean="0">
                          <a:ln>
                            <a:noFill/>
                          </a:ln>
                          <a:solidFill>
                            <a:schemeClr val="tx1"/>
                          </a:solidFill>
                          <a:effectLst/>
                          <a:latin typeface="Arial Tur" charset="-94"/>
                        </a:rPr>
                        <a:t>len mali aracılık hizmetleri</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Vergi-S</a:t>
                      </a:r>
                      <a:r>
                        <a:rPr kumimoji="0" lang="tr-TR" sz="700" b="1" i="0" u="none" strike="noStrike" cap="none" normalizeH="0" baseline="0" smtClean="0">
                          <a:ln>
                            <a:noFill/>
                          </a:ln>
                          <a:solidFill>
                            <a:schemeClr val="tx1"/>
                          </a:solidFill>
                          <a:effectLst/>
                          <a:latin typeface="Calibri" pitchFamily="34" charset="0"/>
                        </a:rPr>
                        <a:t>ü</a:t>
                      </a:r>
                      <a:r>
                        <a:rPr kumimoji="0" lang="tr-TR" sz="700" b="1" i="0" u="none" strike="noStrike" cap="none" normalizeH="0" baseline="0" smtClean="0">
                          <a:ln>
                            <a:noFill/>
                          </a:ln>
                          <a:solidFill>
                            <a:schemeClr val="tx1"/>
                          </a:solidFill>
                          <a:effectLst/>
                          <a:latin typeface="Arial Tur" charset="-94"/>
                        </a:rPr>
                        <a:t>bvansiyon</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Gayri Safi Yurti</a:t>
                      </a:r>
                      <a:r>
                        <a:rPr kumimoji="0" lang="tr-TR" sz="700" b="1" i="0" u="none" strike="noStrike" cap="none" normalizeH="0" baseline="0" smtClean="0">
                          <a:ln>
                            <a:noFill/>
                          </a:ln>
                          <a:solidFill>
                            <a:schemeClr val="tx1"/>
                          </a:solidFill>
                          <a:effectLst/>
                          <a:latin typeface="Calibri" pitchFamily="34" charset="0"/>
                        </a:rPr>
                        <a:t>ç</a:t>
                      </a:r>
                      <a:r>
                        <a:rPr kumimoji="0" lang="tr-TR" sz="700" b="1" i="0" u="none" strike="noStrike" cap="none" normalizeH="0" baseline="0" smtClean="0">
                          <a:ln>
                            <a:noFill/>
                          </a:ln>
                          <a:solidFill>
                            <a:schemeClr val="tx1"/>
                          </a:solidFill>
                          <a:effectLst/>
                          <a:latin typeface="Arial Tur" charset="-94"/>
                        </a:rPr>
                        <a:t>i Hasıla (Alıcı fiyatlarıyla)</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98411">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1998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12,1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23,9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14,0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11,0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7,6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4,0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96,9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8,2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100,0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98411">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1999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11,8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23,5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13,2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11,8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8,4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4,3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97,2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8,1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100,0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98411">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2000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11,9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23,5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13,3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12,3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8,2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4,1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97,0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8,0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100,0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98411">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2001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11,6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23,0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11,8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12,6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10,0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4,6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98,3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6,4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8,1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100,0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198411">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2002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11,9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22,3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11,9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13,3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8,9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4,3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97,4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8,1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100,0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198411">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2003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11,1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23,0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12,6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13,7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8,0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4,1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96,7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4,9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8,2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100,0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198411">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2004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10,4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23,5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13,1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13,9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8,3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3,9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96,9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8,3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100,0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198411">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2005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10,2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23,5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13,2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14,3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8,7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3,4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96,9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8,4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100,0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198411">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2006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9,7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23,8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6,4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13,1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14,3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9,3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4,8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3,0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3,2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0,1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97,5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5,9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8,4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100,0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198411">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2007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8,6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0,3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0,8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24,0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2,0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6,5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13,3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14,6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9,8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4,7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3,2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3,1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2,0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0,1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97,6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6,2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8,5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100,0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198411">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2008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9,0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0,3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0,8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23,8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2,1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5,9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13,0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14,7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10,6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4,8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3,4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3,0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2,0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0,2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98,2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6,6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8,4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100,0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198411">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2009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9,8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0,3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0,8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23,2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2,1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5,2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12,2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2,0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14,4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12,1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5,2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3,7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3,3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2,1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0,2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99,5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7,7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8,1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100,0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198411">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2010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9,2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0,3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0,8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24,2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2,1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5,7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12,7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14,6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11,8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4,8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3,7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3,0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0,2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99,4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7,9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8,4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100,0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198411">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Tur" charset="-94"/>
                        </a:rPr>
                        <a:t>2011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8,9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0,3</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0,7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24,4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2,1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5,8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13,1</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1,8</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14,9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11,9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4,5</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3,7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2,9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1,9</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1,4</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0,2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99,7</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8,2</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8,6</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100000"/>
                        </a:lnSpc>
                        <a:spcBef>
                          <a:spcPct val="0"/>
                        </a:spcBef>
                        <a:spcAft>
                          <a:spcPct val="0"/>
                        </a:spcAft>
                        <a:buClrTx/>
                        <a:buSzTx/>
                        <a:buFontTx/>
                        <a:buNone/>
                        <a:tabLst/>
                      </a:pPr>
                      <a:r>
                        <a:rPr kumimoji="0" lang="tr-TR" sz="700" b="1" i="0" u="none" strike="noStrike" cap="none" normalizeH="0" baseline="0" smtClean="0">
                          <a:ln>
                            <a:noFill/>
                          </a:ln>
                          <a:solidFill>
                            <a:schemeClr val="tx1"/>
                          </a:solidFill>
                          <a:effectLst/>
                          <a:latin typeface="Arial" pitchFamily="34" charset="0"/>
                          <a:cs typeface="Arial" pitchFamily="34" charset="0"/>
                        </a:rPr>
                        <a:t>100,0</a:t>
                      </a:r>
                      <a:endParaRPr kumimoji="0" lang="tr-TR" sz="700" b="0" i="0" u="none" strike="noStrike" cap="none" normalizeH="0" baseline="0" smtClean="0">
                        <a:ln>
                          <a:noFill/>
                        </a:ln>
                        <a:solidFill>
                          <a:schemeClr val="tx1"/>
                        </a:solidFill>
                        <a:effectLst/>
                        <a:latin typeface="Calibri" pitchFamily="34"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bl>
          </a:graphicData>
        </a:graphic>
      </p:graphicFrame>
      <p:sp>
        <p:nvSpPr>
          <p:cNvPr id="29055"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B0119CF-BA4B-4640-A12E-628EF0EB8E49}" type="slidenum">
              <a:rPr lang="tr-TR" altLang="tr-TR">
                <a:solidFill>
                  <a:schemeClr val="tx2"/>
                </a:solidFill>
              </a:rPr>
              <a:pPr eaLnBrk="1" hangingPunct="1"/>
              <a:t>4</a:t>
            </a:fld>
            <a:endParaRPr lang="tr-TR" altLang="tr-TR">
              <a:solidFill>
                <a:schemeClr val="tx2"/>
              </a:solidFill>
            </a:endParaRPr>
          </a:p>
        </p:txBody>
      </p:sp>
    </p:spTree>
    <p:extLst>
      <p:ext uri="{BB962C8B-B14F-4D97-AF65-F5344CB8AC3E}">
        <p14:creationId xmlns:p14="http://schemas.microsoft.com/office/powerpoint/2010/main" val="18802152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Başlık"/>
          <p:cNvSpPr>
            <a:spLocks noGrp="1"/>
          </p:cNvSpPr>
          <p:nvPr>
            <p:ph type="title"/>
          </p:nvPr>
        </p:nvSpPr>
        <p:spPr>
          <a:xfrm>
            <a:off x="1981200" y="333376"/>
            <a:ext cx="8229600" cy="809625"/>
          </a:xfrm>
        </p:spPr>
        <p:txBody>
          <a:bodyPr>
            <a:normAutofit fontScale="90000"/>
          </a:bodyPr>
          <a:lstStyle/>
          <a:p>
            <a:pPr eaLnBrk="1" hangingPunct="1"/>
            <a:r>
              <a:rPr lang="tr-TR" altLang="tr-TR" b="1" smtClean="0"/>
              <a:t>Kişi başına gayri safi yurtiçi hasıla</a:t>
            </a:r>
            <a:br>
              <a:rPr lang="tr-TR" altLang="tr-TR" b="1" smtClean="0"/>
            </a:br>
            <a:r>
              <a:rPr lang="tr-TR" altLang="tr-TR" b="1" smtClean="0"/>
              <a:t> </a:t>
            </a:r>
            <a:r>
              <a:rPr lang="tr-TR" altLang="tr-TR" i="1" smtClean="0"/>
              <a:t>(Per capita gross domestic product)</a:t>
            </a:r>
          </a:p>
        </p:txBody>
      </p:sp>
      <p:sp>
        <p:nvSpPr>
          <p:cNvPr id="29699" name="2 İçerik Yer Tutucusu"/>
          <p:cNvSpPr>
            <a:spLocks noGrp="1"/>
          </p:cNvSpPr>
          <p:nvPr>
            <p:ph sz="quarter" idx="1"/>
          </p:nvPr>
        </p:nvSpPr>
        <p:spPr>
          <a:xfrm>
            <a:off x="1981200" y="1484313"/>
            <a:ext cx="8229600" cy="4672012"/>
          </a:xfrm>
        </p:spPr>
        <p:txBody>
          <a:bodyPr/>
          <a:lstStyle/>
          <a:p>
            <a:pPr eaLnBrk="1" hangingPunct="1"/>
            <a:r>
              <a:rPr lang="tr-TR" altLang="tr-TR" smtClean="0"/>
              <a:t>Kişi başına GSYH hesaplamalarında cari fiyatlarla tahmin edilen gayri safi yurtiçi hasıla büyüklüğünün yıl ortası nüfus tahminine bölünmesi ile, Türk Lirası olarak kişi başına gayri safi yurtiçi hasıla sonucu elde edilir. </a:t>
            </a:r>
          </a:p>
          <a:p>
            <a:pPr eaLnBrk="1" hangingPunct="1"/>
            <a:endParaRPr lang="tr-TR" altLang="tr-TR" smtClean="0"/>
          </a:p>
          <a:p>
            <a:pPr eaLnBrk="1" hangingPunct="1"/>
            <a:r>
              <a:rPr lang="tr-TR" altLang="tr-TR" smtClean="0"/>
              <a:t>Gayri safi yurtiçi hasıla büyüklüğünün ithalat ağırlıklı ortalama dolar kuruna bölünmesi ile, dolar değeriyle kişi başına gayri safi yurtiçi hasıla değerine ulaşılmaktadır. </a:t>
            </a:r>
          </a:p>
          <a:p>
            <a:pPr eaLnBrk="1" hangingPunct="1"/>
            <a:endParaRPr lang="tr-TR" altLang="tr-TR" smtClean="0"/>
          </a:p>
        </p:txBody>
      </p:sp>
      <p:sp>
        <p:nvSpPr>
          <p:cNvPr id="29702"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AED9313-7495-41D1-B364-CC59E7DB4657}" type="slidenum">
              <a:rPr lang="tr-TR" altLang="tr-TR">
                <a:solidFill>
                  <a:schemeClr val="tx2"/>
                </a:solidFill>
              </a:rPr>
              <a:pPr eaLnBrk="1" hangingPunct="1"/>
              <a:t>5</a:t>
            </a:fld>
            <a:endParaRPr lang="tr-TR" altLang="tr-TR">
              <a:solidFill>
                <a:schemeClr val="tx2"/>
              </a:solidFill>
            </a:endParaRPr>
          </a:p>
        </p:txBody>
      </p:sp>
    </p:spTree>
    <p:extLst>
      <p:ext uri="{BB962C8B-B14F-4D97-AF65-F5344CB8AC3E}">
        <p14:creationId xmlns:p14="http://schemas.microsoft.com/office/powerpoint/2010/main" val="33686092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2619" name="Group 2203"/>
          <p:cNvGraphicFramePr>
            <a:graphicFrameLocks noGrp="1"/>
          </p:cNvGraphicFramePr>
          <p:nvPr/>
        </p:nvGraphicFramePr>
        <p:xfrm>
          <a:off x="2424113" y="620714"/>
          <a:ext cx="7632700" cy="5688021"/>
        </p:xfrm>
        <a:graphic>
          <a:graphicData uri="http://schemas.openxmlformats.org/drawingml/2006/table">
            <a:tbl>
              <a:tblPr/>
              <a:tblGrid>
                <a:gridCol w="719137">
                  <a:extLst>
                    <a:ext uri="{9D8B030D-6E8A-4147-A177-3AD203B41FA5}">
                      <a16:colId xmlns:a16="http://schemas.microsoft.com/office/drawing/2014/main" val="20000"/>
                    </a:ext>
                  </a:extLst>
                </a:gridCol>
                <a:gridCol w="1092200">
                  <a:extLst>
                    <a:ext uri="{9D8B030D-6E8A-4147-A177-3AD203B41FA5}">
                      <a16:colId xmlns:a16="http://schemas.microsoft.com/office/drawing/2014/main" val="20001"/>
                    </a:ext>
                  </a:extLst>
                </a:gridCol>
                <a:gridCol w="979488">
                  <a:extLst>
                    <a:ext uri="{9D8B030D-6E8A-4147-A177-3AD203B41FA5}">
                      <a16:colId xmlns:a16="http://schemas.microsoft.com/office/drawing/2014/main" val="20002"/>
                    </a:ext>
                  </a:extLst>
                </a:gridCol>
                <a:gridCol w="1030287">
                  <a:extLst>
                    <a:ext uri="{9D8B030D-6E8A-4147-A177-3AD203B41FA5}">
                      <a16:colId xmlns:a16="http://schemas.microsoft.com/office/drawing/2014/main" val="20003"/>
                    </a:ext>
                  </a:extLst>
                </a:gridCol>
                <a:gridCol w="979488">
                  <a:extLst>
                    <a:ext uri="{9D8B030D-6E8A-4147-A177-3AD203B41FA5}">
                      <a16:colId xmlns:a16="http://schemas.microsoft.com/office/drawing/2014/main" val="20004"/>
                    </a:ext>
                  </a:extLst>
                </a:gridCol>
                <a:gridCol w="1030287">
                  <a:extLst>
                    <a:ext uri="{9D8B030D-6E8A-4147-A177-3AD203B41FA5}">
                      <a16:colId xmlns:a16="http://schemas.microsoft.com/office/drawing/2014/main" val="20005"/>
                    </a:ext>
                  </a:extLst>
                </a:gridCol>
                <a:gridCol w="771525">
                  <a:extLst>
                    <a:ext uri="{9D8B030D-6E8A-4147-A177-3AD203B41FA5}">
                      <a16:colId xmlns:a16="http://schemas.microsoft.com/office/drawing/2014/main" val="20006"/>
                    </a:ext>
                  </a:extLst>
                </a:gridCol>
                <a:gridCol w="1030288">
                  <a:extLst>
                    <a:ext uri="{9D8B030D-6E8A-4147-A177-3AD203B41FA5}">
                      <a16:colId xmlns:a16="http://schemas.microsoft.com/office/drawing/2014/main" val="20007"/>
                    </a:ext>
                  </a:extLst>
                </a:gridCol>
              </a:tblGrid>
              <a:tr h="284163">
                <a:tc gridSpan="8">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Kişi başına gayri safi yurtiçi  hasıla</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0"/>
                  </a:ext>
                </a:extLst>
              </a:tr>
              <a:tr h="284163">
                <a:tc rowSpan="4">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Yıl</a:t>
                      </a:r>
                      <a:endParaRPr kumimoji="0" lang="tr-TR" sz="1200" b="0" i="0" u="none" strike="noStrike" cap="none" normalizeH="0" baseline="0" smtClean="0">
                        <a:ln>
                          <a:noFill/>
                        </a:ln>
                        <a:solidFill>
                          <a:schemeClr val="tx1"/>
                        </a:solidFill>
                        <a:effectLst/>
                        <a:latin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Cari fiyatlarla</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gridSpan="3">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Sabit (1998) fiyatlarla</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01"/>
                  </a:ext>
                </a:extLst>
              </a:tr>
              <a:tr h="284163">
                <a:tc vMerge="1">
                  <a:txBody>
                    <a:bodyPr/>
                    <a:lstStyle/>
                    <a:p>
                      <a:endParaRPr lang="tr-TR"/>
                    </a:p>
                  </a:txBody>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Yıl ortası</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 </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Gelişme</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 </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Gelişme</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 </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Gelişme</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85750">
                <a:tc vMerge="1">
                  <a:txBody>
                    <a:bodyPr/>
                    <a:lstStyle/>
                    <a:p>
                      <a:endParaRPr lang="tr-TR"/>
                    </a:p>
                  </a:txBody>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nüfus </a:t>
                      </a:r>
                      <a:r>
                        <a:rPr kumimoji="0" lang="tr-TR" sz="1200" b="1" i="0" u="none" strike="noStrike" cap="none" normalizeH="0" baseline="30000" smtClean="0">
                          <a:ln>
                            <a:noFill/>
                          </a:ln>
                          <a:solidFill>
                            <a:schemeClr val="tx1"/>
                          </a:solidFill>
                          <a:effectLst/>
                          <a:latin typeface="Arial" pitchFamily="34" charset="0"/>
                          <a:cs typeface="Arial" pitchFamily="34" charset="0"/>
                        </a:rPr>
                        <a:t>(1)</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hızı</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hızı</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hızı</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4163">
                <a:tc vMerge="1">
                  <a:txBody>
                    <a:bodyPr/>
                    <a:lstStyle/>
                    <a:p>
                      <a:endParaRPr lang="tr-TR"/>
                    </a:p>
                  </a:txBody>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 '000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TL</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TL</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84163">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1998</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62 464</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1 124</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4 338</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1 124</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84163">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1999</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63 364</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1 651</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46,9</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3 907</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-9,9</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1 071</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-4,7</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84163">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2000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64 252</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2 594</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57,1</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4 130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5,7</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1 127</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5,3</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84163">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2001</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65 133</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3 688</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42,2</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3 021</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-26,9</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1 049</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-7,0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85750">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2002</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66 008</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5 310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44,0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3 492</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15,6</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1 099</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4,8</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84163">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2003</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66 873</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6 801</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28,1</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4 559</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30,6</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1 142</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3,9</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84163">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2004</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67 723</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8 255</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21,4</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5 764</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26,4</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1 233</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8,0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84163">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2005</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68 566</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9 464</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14,7</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7 022</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21,8</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1 320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7,1</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r h="284163">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2006</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69 395</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10 929</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15,5</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7 586</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8,0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1 394</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5,6</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284163">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2007</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70 215</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12 009</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9,9</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9 240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21,8</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1 442</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3,4</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284163">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2008</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71 095</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13 370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11,3</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10 438</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13,0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1 434</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-0,6</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285750">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2009</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72 050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13.221</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-1,1</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8 559</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-18,0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1 346</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-6,1</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r h="284163">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2010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73 003</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15 051</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13,8</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10 022</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17,1</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1 450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7,7</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7"/>
                  </a:ext>
                </a:extLst>
              </a:tr>
              <a:tr h="284163">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2011</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73 950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17.510</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16,3</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  10 444</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4,2</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1 553</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pitchFamily="34" charset="0"/>
                          <a:cs typeface="Arial" pitchFamily="34" charset="0"/>
                        </a:rPr>
                        <a:t>7,1</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8"/>
                  </a:ext>
                </a:extLst>
              </a:tr>
              <a:tr h="284163">
                <a:tc gridSpan="8">
                  <a:txBody>
                    <a:bodyPr/>
                    <a:lstStyle/>
                    <a:p>
                      <a:pPr marL="0" marR="0" lvl="0" indent="0" algn="l" defTabSz="914400" rtl="0" eaLnBrk="0" fontAlgn="b"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pitchFamily="34" charset="0"/>
                          <a:cs typeface="Arial" pitchFamily="34" charset="0"/>
                        </a:rPr>
                        <a:t>(1) 2008 Adrese Dayalı Nüfus Kayıt Sistemine göre nüfus tahminleri </a:t>
                      </a:r>
                      <a:endParaRPr kumimoji="0" lang="tr-TR" sz="1200" b="0" i="0" u="none" strike="noStrike" cap="none" normalizeH="0" baseline="0" smtClean="0">
                        <a:ln>
                          <a:noFill/>
                        </a:ln>
                        <a:solidFill>
                          <a:schemeClr val="tx1"/>
                        </a:solidFill>
                        <a:effectLst/>
                        <a:latin typeface="Arial" pitchFamily="34"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019"/>
                  </a:ext>
                </a:extLst>
              </a:tr>
            </a:tbl>
          </a:graphicData>
        </a:graphic>
      </p:graphicFrame>
      <p:sp>
        <p:nvSpPr>
          <p:cNvPr id="30894" name="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81A18E6-C802-4252-8813-885B4A20FBCC}" type="slidenum">
              <a:rPr lang="tr-TR" altLang="tr-TR">
                <a:solidFill>
                  <a:schemeClr val="tx2"/>
                </a:solidFill>
              </a:rPr>
              <a:pPr eaLnBrk="1" hangingPunct="1"/>
              <a:t>6</a:t>
            </a:fld>
            <a:endParaRPr lang="tr-TR" altLang="tr-TR">
              <a:solidFill>
                <a:schemeClr val="tx2"/>
              </a:solidFill>
            </a:endParaRPr>
          </a:p>
        </p:txBody>
      </p:sp>
    </p:spTree>
    <p:extLst>
      <p:ext uri="{BB962C8B-B14F-4D97-AF65-F5344CB8AC3E}">
        <p14:creationId xmlns:p14="http://schemas.microsoft.com/office/powerpoint/2010/main" val="17512429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1 Başlık"/>
          <p:cNvSpPr>
            <a:spLocks noGrp="1"/>
          </p:cNvSpPr>
          <p:nvPr>
            <p:ph type="title"/>
          </p:nvPr>
        </p:nvSpPr>
        <p:spPr>
          <a:xfrm>
            <a:off x="1981200" y="152400"/>
            <a:ext cx="8229600" cy="755650"/>
          </a:xfrm>
        </p:spPr>
        <p:txBody>
          <a:bodyPr>
            <a:normAutofit/>
          </a:bodyPr>
          <a:lstStyle/>
          <a:p>
            <a:pPr>
              <a:defRPr/>
            </a:pPr>
            <a:r>
              <a:rPr lang="tr-TR" sz="2400" b="1" dirty="0"/>
              <a:t>Sınıflamalar, Uluslararası ve bölgesel yönerge, Kapsanan işlemler</a:t>
            </a:r>
            <a:endParaRPr lang="tr-TR" sz="2400" dirty="0"/>
          </a:p>
        </p:txBody>
      </p:sp>
      <p:sp>
        <p:nvSpPr>
          <p:cNvPr id="3" name="2 İçerik Yer Tutucusu"/>
          <p:cNvSpPr>
            <a:spLocks noGrp="1"/>
          </p:cNvSpPr>
          <p:nvPr>
            <p:ph sz="quarter" idx="1"/>
          </p:nvPr>
        </p:nvSpPr>
        <p:spPr>
          <a:xfrm>
            <a:off x="1981200" y="908050"/>
            <a:ext cx="8229600" cy="5761038"/>
          </a:xfrm>
        </p:spPr>
        <p:txBody>
          <a:bodyPr rtlCol="0">
            <a:normAutofit fontScale="25000" lnSpcReduction="20000"/>
          </a:bodyPr>
          <a:lstStyle/>
          <a:p>
            <a:pPr marL="274320" indent="-274320">
              <a:buFont typeface="Wingdings 3"/>
              <a:buChar char=""/>
              <a:defRPr/>
            </a:pPr>
            <a:r>
              <a:rPr lang="tr-TR" sz="4800" b="1" dirty="0"/>
              <a:t>Sınıflamalar: </a:t>
            </a:r>
            <a:r>
              <a:rPr lang="tr-TR" sz="4800" dirty="0"/>
              <a:t>Avrupa Topluluğunda Ekonomik Faaliyetlerin İstatistiki Sınıflaması NACE </a:t>
            </a:r>
            <a:r>
              <a:rPr lang="tr-TR" sz="4800" dirty="0" err="1"/>
              <a:t>Rev</a:t>
            </a:r>
            <a:r>
              <a:rPr lang="tr-TR" sz="4800" dirty="0"/>
              <a:t> 1.1 kullanılmaktadır. </a:t>
            </a:r>
          </a:p>
          <a:p>
            <a:pPr marL="274320" indent="-274320">
              <a:buFont typeface="Wingdings 3"/>
              <a:buChar char=""/>
              <a:defRPr/>
            </a:pPr>
            <a:r>
              <a:rPr lang="tr-TR" sz="4800" b="1" dirty="0"/>
              <a:t>Uluslararası ve bölgesel yönerge:</a:t>
            </a:r>
            <a:r>
              <a:rPr lang="tr-TR" sz="4800" dirty="0"/>
              <a:t> Gayri safi yurtiçi hasıla hesaplamaları Avrupa Birliği tarafından yayımlanan 1995 Avrupa Hesaplar Sistemi (ESA95) ve Birleşmiş Milletler tarafından yayımlanan 1993 Ulusal Hesaplar Sistemine (SNA93)’e göre yürütülmektedir.</a:t>
            </a:r>
          </a:p>
          <a:p>
            <a:pPr marL="274320" indent="-274320">
              <a:buFont typeface="Wingdings 3"/>
              <a:buChar char=""/>
              <a:defRPr/>
            </a:pPr>
            <a:r>
              <a:rPr lang="tr-TR" sz="4800" dirty="0"/>
              <a:t> </a:t>
            </a:r>
            <a:r>
              <a:rPr lang="tr-TR" sz="4800" b="1" dirty="0"/>
              <a:t>Kapsanan işlemler:</a:t>
            </a:r>
            <a:r>
              <a:rPr lang="tr-TR" sz="4800" dirty="0"/>
              <a:t> İktisadi faaliyet kollarına göre cari ve sabit (1998 bazlı) fiyatlarla dönemsel GSYH tahmin sonuçları, Avrupa Birliği Hesaplar Sisteminin (ESA95) önerdiği şekilde A17 ayrıntısında verilmektedir. Bu sınıflamaya göre dönemsel tahminlerde </a:t>
            </a:r>
            <a:r>
              <a:rPr lang="tr-TR" sz="4800" dirty="0" err="1"/>
              <a:t>içerilen</a:t>
            </a:r>
            <a:r>
              <a:rPr lang="tr-TR" sz="4800" dirty="0"/>
              <a:t> faaliyet kolları şu şekilde sıralanmıştır:</a:t>
            </a:r>
          </a:p>
          <a:p>
            <a:pPr marL="274320" indent="-274320">
              <a:buNone/>
              <a:defRPr/>
            </a:pPr>
            <a:r>
              <a:rPr lang="tr-TR" sz="4800" dirty="0"/>
              <a:t> ·         Tarım, avcılık ve ormancılık</a:t>
            </a:r>
          </a:p>
          <a:p>
            <a:pPr marL="274320" indent="-274320">
              <a:buNone/>
              <a:defRPr/>
            </a:pPr>
            <a:r>
              <a:rPr lang="tr-TR" sz="4800" dirty="0"/>
              <a:t>·          Balıkçılık</a:t>
            </a:r>
          </a:p>
          <a:p>
            <a:pPr marL="274320" indent="-274320">
              <a:buNone/>
              <a:defRPr/>
            </a:pPr>
            <a:r>
              <a:rPr lang="tr-TR" sz="4800" dirty="0"/>
              <a:t>·          Madencilik ve taşocakçılığı</a:t>
            </a:r>
          </a:p>
          <a:p>
            <a:pPr marL="274320" indent="-274320">
              <a:buNone/>
              <a:defRPr/>
            </a:pPr>
            <a:r>
              <a:rPr lang="tr-TR" sz="4800" dirty="0"/>
              <a:t>·          İmalat sanayi</a:t>
            </a:r>
          </a:p>
          <a:p>
            <a:pPr marL="274320" indent="-274320">
              <a:buNone/>
              <a:defRPr/>
            </a:pPr>
            <a:r>
              <a:rPr lang="tr-TR" sz="4800" dirty="0"/>
              <a:t>·          Elektrik, gaz, buhar ve sıcak su üretimi ve dağıtımı</a:t>
            </a:r>
          </a:p>
          <a:p>
            <a:pPr marL="274320" indent="-274320">
              <a:buNone/>
              <a:defRPr/>
            </a:pPr>
            <a:r>
              <a:rPr lang="tr-TR" sz="4800" dirty="0"/>
              <a:t>·          İnşaat</a:t>
            </a:r>
          </a:p>
          <a:p>
            <a:pPr marL="274320" indent="-274320">
              <a:buNone/>
              <a:defRPr/>
            </a:pPr>
            <a:r>
              <a:rPr lang="tr-TR" sz="4800" dirty="0"/>
              <a:t>·          Toptan ve perakende ticaret</a:t>
            </a:r>
          </a:p>
          <a:p>
            <a:pPr marL="274320" indent="-274320">
              <a:buNone/>
              <a:defRPr/>
            </a:pPr>
            <a:r>
              <a:rPr lang="tr-TR" sz="4800" dirty="0"/>
              <a:t>·          Oteller ve lokantalar</a:t>
            </a:r>
          </a:p>
          <a:p>
            <a:pPr marL="274320" indent="-274320">
              <a:buNone/>
              <a:defRPr/>
            </a:pPr>
            <a:r>
              <a:rPr lang="tr-TR" sz="4800" dirty="0"/>
              <a:t>·          Ulaştırma, depolama ve haberleşme</a:t>
            </a:r>
          </a:p>
          <a:p>
            <a:pPr marL="274320" indent="-274320">
              <a:buNone/>
              <a:defRPr/>
            </a:pPr>
            <a:r>
              <a:rPr lang="tr-TR" sz="4800" dirty="0"/>
              <a:t>·          Mali aracı kuruluşların faaliyetleri</a:t>
            </a:r>
          </a:p>
          <a:p>
            <a:pPr marL="274320" indent="-274320">
              <a:buNone/>
              <a:defRPr/>
            </a:pPr>
            <a:r>
              <a:rPr lang="tr-TR" sz="4800" dirty="0"/>
              <a:t>·          Konut sahipliği</a:t>
            </a:r>
          </a:p>
          <a:p>
            <a:pPr marL="274320" indent="-274320">
              <a:buNone/>
              <a:defRPr/>
            </a:pPr>
            <a:r>
              <a:rPr lang="tr-TR" sz="4800" dirty="0"/>
              <a:t>·          Gayrimenkul,  kiralama vb. iş faaliyetleri</a:t>
            </a:r>
          </a:p>
          <a:p>
            <a:pPr marL="274320" indent="-274320">
              <a:buNone/>
              <a:defRPr/>
            </a:pPr>
            <a:r>
              <a:rPr lang="tr-TR" sz="4800" dirty="0"/>
              <a:t>·          Kamu yönetimi ve savunma,  zorunlu sosyal güvenlik</a:t>
            </a:r>
          </a:p>
          <a:p>
            <a:pPr marL="274320" indent="-274320">
              <a:buNone/>
              <a:defRPr/>
            </a:pPr>
            <a:r>
              <a:rPr lang="tr-TR" sz="4800" dirty="0"/>
              <a:t>·          Eğitim</a:t>
            </a:r>
          </a:p>
          <a:p>
            <a:pPr marL="274320" indent="-274320">
              <a:buNone/>
              <a:defRPr/>
            </a:pPr>
            <a:r>
              <a:rPr lang="tr-TR" sz="4800" dirty="0"/>
              <a:t>·          Sağlık işleri ve sosyal hizmetler</a:t>
            </a:r>
          </a:p>
          <a:p>
            <a:pPr marL="274320" indent="-274320">
              <a:buNone/>
              <a:defRPr/>
            </a:pPr>
            <a:r>
              <a:rPr lang="tr-TR" sz="4800" dirty="0"/>
              <a:t>·          Diğer sosyal, toplumsal ve kişisel hizmet faaliyetleri</a:t>
            </a:r>
          </a:p>
          <a:p>
            <a:pPr marL="274320" indent="-274320">
              <a:buNone/>
              <a:defRPr/>
            </a:pPr>
            <a:r>
              <a:rPr lang="tr-TR" sz="4800" dirty="0"/>
              <a:t>·          </a:t>
            </a:r>
            <a:r>
              <a:rPr lang="tr-TR" sz="4800" dirty="0" err="1"/>
              <a:t>Eviçi</a:t>
            </a:r>
            <a:r>
              <a:rPr lang="tr-TR" sz="4800" dirty="0"/>
              <a:t> personel çalıştıran </a:t>
            </a:r>
            <a:r>
              <a:rPr lang="tr-TR" sz="4800" dirty="0" err="1"/>
              <a:t>hanehalkları</a:t>
            </a:r>
            <a:endParaRPr lang="tr-TR" sz="4800" dirty="0"/>
          </a:p>
          <a:p>
            <a:pPr marL="274320" indent="-274320">
              <a:buNone/>
              <a:defRPr/>
            </a:pPr>
            <a:r>
              <a:rPr lang="tr-TR" sz="4800" dirty="0"/>
              <a:t>·          Dolaylı ölçülen mali aracılık hizmetleri</a:t>
            </a:r>
          </a:p>
          <a:p>
            <a:pPr marL="274320" indent="-274320">
              <a:buNone/>
              <a:defRPr/>
            </a:pPr>
            <a:r>
              <a:rPr lang="tr-TR" sz="4800" dirty="0"/>
              <a:t>·          Vergi-sübvansiyon</a:t>
            </a:r>
            <a:br>
              <a:rPr lang="tr-TR" sz="4800" dirty="0"/>
            </a:br>
            <a:endParaRPr lang="tr-TR" sz="4800" dirty="0"/>
          </a:p>
          <a:p>
            <a:pPr marL="274320" indent="-274320">
              <a:buFont typeface="Wingdings 3"/>
              <a:buChar char=""/>
              <a:defRPr/>
            </a:pPr>
            <a:endParaRPr lang="tr-TR" dirty="0"/>
          </a:p>
        </p:txBody>
      </p:sp>
      <p:sp>
        <p:nvSpPr>
          <p:cNvPr id="31750"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23E8CA8-6399-41F6-9B0C-72E42B216FA5}" type="slidenum">
              <a:rPr lang="tr-TR" altLang="tr-TR">
                <a:solidFill>
                  <a:schemeClr val="tx2"/>
                </a:solidFill>
              </a:rPr>
              <a:pPr eaLnBrk="1" hangingPunct="1"/>
              <a:t>7</a:t>
            </a:fld>
            <a:endParaRPr lang="tr-TR" altLang="tr-TR">
              <a:solidFill>
                <a:schemeClr val="tx2"/>
              </a:solidFill>
            </a:endParaRPr>
          </a:p>
        </p:txBody>
      </p:sp>
    </p:spTree>
    <p:extLst>
      <p:ext uri="{BB962C8B-B14F-4D97-AF65-F5344CB8AC3E}">
        <p14:creationId xmlns:p14="http://schemas.microsoft.com/office/powerpoint/2010/main" val="34778111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Başlık"/>
          <p:cNvSpPr>
            <a:spLocks noGrp="1"/>
          </p:cNvSpPr>
          <p:nvPr>
            <p:ph type="title"/>
          </p:nvPr>
        </p:nvSpPr>
        <p:spPr>
          <a:xfrm>
            <a:off x="1981200" y="152401"/>
            <a:ext cx="8229600" cy="468313"/>
          </a:xfrm>
        </p:spPr>
        <p:txBody>
          <a:bodyPr/>
          <a:lstStyle/>
          <a:p>
            <a:pPr algn="ctr" eaLnBrk="1" hangingPunct="1"/>
            <a:r>
              <a:rPr lang="tr-TR" altLang="tr-TR" sz="2000" b="1"/>
              <a:t>Coğrafi kapsam, Değer hesaplama, Veri derleme Yöntemi</a:t>
            </a:r>
            <a:endParaRPr lang="tr-TR" altLang="tr-TR" sz="2000"/>
          </a:p>
        </p:txBody>
      </p:sp>
      <p:sp>
        <p:nvSpPr>
          <p:cNvPr id="3" name="2 İçerik Yer Tutucusu"/>
          <p:cNvSpPr>
            <a:spLocks noGrp="1"/>
          </p:cNvSpPr>
          <p:nvPr>
            <p:ph sz="quarter" idx="1"/>
          </p:nvPr>
        </p:nvSpPr>
        <p:spPr>
          <a:xfrm>
            <a:off x="2063750" y="692150"/>
            <a:ext cx="8147050" cy="5473700"/>
          </a:xfrm>
        </p:spPr>
        <p:txBody>
          <a:bodyPr>
            <a:normAutofit/>
          </a:bodyPr>
          <a:lstStyle/>
          <a:p>
            <a:pPr eaLnBrk="1" hangingPunct="1">
              <a:lnSpc>
                <a:spcPct val="80000"/>
              </a:lnSpc>
            </a:pPr>
            <a:r>
              <a:rPr lang="tr-TR" altLang="tr-TR" sz="1500" b="1" dirty="0"/>
              <a:t>Coğrafi kapsam:</a:t>
            </a:r>
            <a:r>
              <a:rPr lang="tr-TR" altLang="tr-TR" sz="1500" dirty="0"/>
              <a:t> Üçer aylık dönemler itibariyle üretim yöntemine göre GSYH tahminlerinde kapsam tüm Türkiye’dir.</a:t>
            </a:r>
          </a:p>
          <a:p>
            <a:pPr eaLnBrk="1" hangingPunct="1">
              <a:lnSpc>
                <a:spcPct val="80000"/>
              </a:lnSpc>
            </a:pPr>
            <a:r>
              <a:rPr lang="tr-TR" altLang="tr-TR" sz="1500" b="1" dirty="0"/>
              <a:t>Değer hesaplama: </a:t>
            </a:r>
            <a:r>
              <a:rPr lang="tr-TR" altLang="tr-TR" sz="1500" dirty="0"/>
              <a:t>Üretim yöntemiyle gayri safi yurtiçi hasıla değerleri cari ve 1998 sabit fiyatlarıyla hesaplanmaktadır. </a:t>
            </a:r>
          </a:p>
          <a:p>
            <a:pPr eaLnBrk="1" hangingPunct="1">
              <a:lnSpc>
                <a:spcPct val="80000"/>
              </a:lnSpc>
            </a:pPr>
            <a:r>
              <a:rPr lang="tr-TR" altLang="tr-TR" sz="1500" b="1" dirty="0"/>
              <a:t>Dönem: </a:t>
            </a:r>
            <a:r>
              <a:rPr lang="tr-TR" altLang="tr-TR" sz="1500" dirty="0"/>
              <a:t>Dönemsel hesaplamalar aşağıdaki yayın takvimine uygun olarak yayımlanmaktadır.   </a:t>
            </a:r>
          </a:p>
          <a:p>
            <a:pPr eaLnBrk="1" hangingPunct="1">
              <a:lnSpc>
                <a:spcPct val="80000"/>
              </a:lnSpc>
            </a:pPr>
            <a:r>
              <a:rPr lang="tr-TR" altLang="tr-TR" sz="1500" dirty="0"/>
              <a:t>I. Dönem : 30 Haziran</a:t>
            </a:r>
          </a:p>
          <a:p>
            <a:pPr eaLnBrk="1" hangingPunct="1">
              <a:lnSpc>
                <a:spcPct val="80000"/>
              </a:lnSpc>
            </a:pPr>
            <a:r>
              <a:rPr lang="tr-TR" altLang="tr-TR" sz="1500" dirty="0"/>
              <a:t>II. Dönem : 10 Eylül</a:t>
            </a:r>
          </a:p>
          <a:p>
            <a:pPr eaLnBrk="1" hangingPunct="1">
              <a:lnSpc>
                <a:spcPct val="80000"/>
              </a:lnSpc>
            </a:pPr>
            <a:r>
              <a:rPr lang="tr-TR" altLang="tr-TR" sz="1500" dirty="0"/>
              <a:t>III. Dönem : 10 Aralık</a:t>
            </a:r>
          </a:p>
          <a:p>
            <a:pPr eaLnBrk="1" hangingPunct="1">
              <a:lnSpc>
                <a:spcPct val="80000"/>
              </a:lnSpc>
            </a:pPr>
            <a:r>
              <a:rPr lang="tr-TR" altLang="tr-TR" sz="1500" dirty="0"/>
              <a:t>IV. Dönem :  31 Mart </a:t>
            </a:r>
          </a:p>
          <a:p>
            <a:pPr eaLnBrk="1" hangingPunct="1">
              <a:lnSpc>
                <a:spcPct val="80000"/>
              </a:lnSpc>
            </a:pPr>
            <a:endParaRPr lang="tr-TR" altLang="tr-TR" sz="700" dirty="0"/>
          </a:p>
        </p:txBody>
      </p:sp>
      <p:sp>
        <p:nvSpPr>
          <p:cNvPr id="32774" name="8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E99564E-3DE4-4688-907C-9396A52092F1}" type="slidenum">
              <a:rPr lang="tr-TR" altLang="tr-TR">
                <a:solidFill>
                  <a:schemeClr val="tx2"/>
                </a:solidFill>
              </a:rPr>
              <a:pPr eaLnBrk="1" hangingPunct="1"/>
              <a:t>8</a:t>
            </a:fld>
            <a:endParaRPr lang="tr-TR" altLang="tr-TR">
              <a:solidFill>
                <a:schemeClr val="tx2"/>
              </a:solidFill>
            </a:endParaRPr>
          </a:p>
        </p:txBody>
      </p:sp>
    </p:spTree>
    <p:extLst>
      <p:ext uri="{BB962C8B-B14F-4D97-AF65-F5344CB8AC3E}">
        <p14:creationId xmlns:p14="http://schemas.microsoft.com/office/powerpoint/2010/main" val="3479098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33168"/>
          </a:xfrm>
        </p:spPr>
        <p:txBody>
          <a:bodyPr>
            <a:noAutofit/>
          </a:bodyPr>
          <a:lstStyle/>
          <a:p>
            <a:pPr algn="l"/>
            <a:r>
              <a:rPr lang="tr-TR" altLang="tr-TR" sz="2800" b="1" dirty="0"/>
              <a:t>Veri derleme Yöntemi</a:t>
            </a:r>
            <a:r>
              <a:rPr lang="tr-TR" altLang="tr-TR" sz="2800" dirty="0"/>
              <a:t>:</a:t>
            </a:r>
            <a:endParaRPr lang="tr-TR" sz="2800" dirty="0"/>
          </a:p>
        </p:txBody>
      </p:sp>
      <p:sp>
        <p:nvSpPr>
          <p:cNvPr id="3" name="Alt Başlık 2"/>
          <p:cNvSpPr>
            <a:spLocks noGrp="1"/>
          </p:cNvSpPr>
          <p:nvPr>
            <p:ph type="subTitle" idx="1"/>
          </p:nvPr>
        </p:nvSpPr>
        <p:spPr>
          <a:xfrm>
            <a:off x="1524000" y="1755228"/>
            <a:ext cx="9144000" cy="3502572"/>
          </a:xfrm>
        </p:spPr>
        <p:txBody>
          <a:bodyPr>
            <a:normAutofit fontScale="85000" lnSpcReduction="20000"/>
          </a:bodyPr>
          <a:lstStyle/>
          <a:p>
            <a:pPr algn="l">
              <a:lnSpc>
                <a:spcPct val="80000"/>
              </a:lnSpc>
            </a:pPr>
            <a:r>
              <a:rPr lang="tr-TR" altLang="tr-TR" dirty="0" smtClean="0"/>
              <a:t>İktisadi </a:t>
            </a:r>
            <a:r>
              <a:rPr lang="tr-TR" altLang="tr-TR" dirty="0"/>
              <a:t>faaliyet kollarına göre gayri safi yurtiçi hasıla tahminlerinde Türkiye İstatistik Kurumu dışındaki kurum ve kuruluşlardan veri derlenmektedir. Bu amaçla ilgili soru kağıtları, birinci dönem için cari yılın Mayıs ayında, ikinci dönem için cari yılın Temmuz ayında, üçüncü dönem için cari yılın Eylül-Ekim aylarında ve dördüncü dönem için sonraki yılın Ocak-Şubat aylarında ilgili kurum ve kuruluşlara posta yolu ile gönderilmektedir. Daha sonra bu formlar esas alınarak faaliyetlere ilişkin hesaplamalar yapılmaktadır. </a:t>
            </a:r>
          </a:p>
          <a:p>
            <a:pPr algn="l">
              <a:lnSpc>
                <a:spcPct val="80000"/>
              </a:lnSpc>
            </a:pPr>
            <a:r>
              <a:rPr lang="tr-TR" altLang="tr-TR" dirty="0"/>
              <a:t>İktisadi faaliyet kollarına göre gayri safi yurtiçi hasıla tahminlerinde kurumun derlemiş olduğu yıllık ve dönemsel verilerden ve diğer kurumlardan derlenen verilerden yararlanılmaktadır. TÜİK dışında veri derlenen kurum ve kuruluşların bazıları şu şekilde sıralanmıştır: T.C. Merkez Bankası, Maliye Bakanlığı, Hazine Müsteşarlığı, Bankacılık Düzenleme ve Denetleme Kurumu, Gıda, Tarım ve Hayvancılık Bakanlığı, Orman ve Su İşleri Bakanlığı, Çevre ve Şehircilik Bakanlığı, DSİ, TEİAŞ, PTT Genel Müdürlüğü,  BOTAŞ,  T.C. Devlet Demir Yolları, Türk Telekom, Türkiye Denizcilik İşletmeleri, THY, özel havayolu şirketleri, bankalar, menkul değerler şirketleri, aracı kuruluşlar, sigorta şirketleri, kar amacı olmayan kuruluşlar, KİT. </a:t>
            </a:r>
          </a:p>
          <a:p>
            <a:endParaRPr lang="tr-TR" dirty="0"/>
          </a:p>
        </p:txBody>
      </p:sp>
    </p:spTree>
    <p:extLst>
      <p:ext uri="{BB962C8B-B14F-4D97-AF65-F5344CB8AC3E}">
        <p14:creationId xmlns:p14="http://schemas.microsoft.com/office/powerpoint/2010/main" val="423324325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1743</Words>
  <Application>Microsoft Office PowerPoint</Application>
  <PresentationFormat>Geniş ekran</PresentationFormat>
  <Paragraphs>1054</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Arial Tur</vt:lpstr>
      <vt:lpstr>Calibri</vt:lpstr>
      <vt:lpstr>Calibri Light</vt:lpstr>
      <vt:lpstr>Wingdings 3</vt:lpstr>
      <vt:lpstr>Office Teması</vt:lpstr>
      <vt:lpstr>PowerPoint Sunusu</vt:lpstr>
      <vt:lpstr>PowerPoint Sunusu</vt:lpstr>
      <vt:lpstr>PowerPoint Sunusu</vt:lpstr>
      <vt:lpstr>PowerPoint Sunusu</vt:lpstr>
      <vt:lpstr>Kişi başına gayri safi yurtiçi hasıla  (Per capita gross domestic product)</vt:lpstr>
      <vt:lpstr>PowerPoint Sunusu</vt:lpstr>
      <vt:lpstr>Sınıflamalar, Uluslararası ve bölgesel yönerge, Kapsanan işlemler</vt:lpstr>
      <vt:lpstr>Coğrafi kapsam, Değer hesaplama, Veri derleme Yöntemi</vt:lpstr>
      <vt:lpstr>Veri derleme Yöntemi:</vt:lpstr>
      <vt:lpstr> Kapsanan Dönem Veri İşleme ve Revizyon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mas</dc:creator>
  <cp:lastModifiedBy>arif şahin</cp:lastModifiedBy>
  <cp:revision>6</cp:revision>
  <dcterms:created xsi:type="dcterms:W3CDTF">2018-01-10T11:28:21Z</dcterms:created>
  <dcterms:modified xsi:type="dcterms:W3CDTF">2019-11-20T10:20:21Z</dcterms:modified>
</cp:coreProperties>
</file>