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4" r:id="rId5"/>
    <p:sldId id="263" r:id="rId6"/>
    <p:sldId id="262" r:id="rId7"/>
    <p:sldId id="261" r:id="rId8"/>
    <p:sldId id="260" r:id="rId9"/>
    <p:sldId id="258" r:id="rId10"/>
    <p:sldId id="259" r:id="rId11"/>
    <p:sldId id="266" r:id="rId12"/>
    <p:sldId id="267" r:id="rId13"/>
    <p:sldId id="268" r:id="rId14"/>
    <p:sldId id="269" r:id="rId15"/>
    <p:sldId id="270"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EEAD7F9-9024-4163-AD05-5A71360056B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DAF928-C1CC-480E-9DA5-795F3C3EB3D3}" type="slidenum">
              <a:rPr lang="tr-TR" smtClean="0"/>
              <a:t>‹#›</a:t>
            </a:fld>
            <a:endParaRPr lang="tr-TR"/>
          </a:p>
        </p:txBody>
      </p:sp>
    </p:spTree>
    <p:extLst>
      <p:ext uri="{BB962C8B-B14F-4D97-AF65-F5344CB8AC3E}">
        <p14:creationId xmlns:p14="http://schemas.microsoft.com/office/powerpoint/2010/main" val="290361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EEAD7F9-9024-4163-AD05-5A71360056B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DAF928-C1CC-480E-9DA5-795F3C3EB3D3}" type="slidenum">
              <a:rPr lang="tr-TR" smtClean="0"/>
              <a:t>‹#›</a:t>
            </a:fld>
            <a:endParaRPr lang="tr-TR"/>
          </a:p>
        </p:txBody>
      </p:sp>
    </p:spTree>
    <p:extLst>
      <p:ext uri="{BB962C8B-B14F-4D97-AF65-F5344CB8AC3E}">
        <p14:creationId xmlns:p14="http://schemas.microsoft.com/office/powerpoint/2010/main" val="1012961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EEAD7F9-9024-4163-AD05-5A71360056B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DAF928-C1CC-480E-9DA5-795F3C3EB3D3}" type="slidenum">
              <a:rPr lang="tr-TR" smtClean="0"/>
              <a:t>‹#›</a:t>
            </a:fld>
            <a:endParaRPr lang="tr-TR"/>
          </a:p>
        </p:txBody>
      </p:sp>
    </p:spTree>
    <p:extLst>
      <p:ext uri="{BB962C8B-B14F-4D97-AF65-F5344CB8AC3E}">
        <p14:creationId xmlns:p14="http://schemas.microsoft.com/office/powerpoint/2010/main" val="1891402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EEAD7F9-9024-4163-AD05-5A71360056B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DAF928-C1CC-480E-9DA5-795F3C3EB3D3}" type="slidenum">
              <a:rPr lang="tr-TR" smtClean="0"/>
              <a:t>‹#›</a:t>
            </a:fld>
            <a:endParaRPr lang="tr-TR"/>
          </a:p>
        </p:txBody>
      </p:sp>
    </p:spTree>
    <p:extLst>
      <p:ext uri="{BB962C8B-B14F-4D97-AF65-F5344CB8AC3E}">
        <p14:creationId xmlns:p14="http://schemas.microsoft.com/office/powerpoint/2010/main" val="1046449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EEAD7F9-9024-4163-AD05-5A71360056B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DAF928-C1CC-480E-9DA5-795F3C3EB3D3}" type="slidenum">
              <a:rPr lang="tr-TR" smtClean="0"/>
              <a:t>‹#›</a:t>
            </a:fld>
            <a:endParaRPr lang="tr-TR"/>
          </a:p>
        </p:txBody>
      </p:sp>
    </p:spTree>
    <p:extLst>
      <p:ext uri="{BB962C8B-B14F-4D97-AF65-F5344CB8AC3E}">
        <p14:creationId xmlns:p14="http://schemas.microsoft.com/office/powerpoint/2010/main" val="408412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EEAD7F9-9024-4163-AD05-5A71360056B9}"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3DAF928-C1CC-480E-9DA5-795F3C3EB3D3}" type="slidenum">
              <a:rPr lang="tr-TR" smtClean="0"/>
              <a:t>‹#›</a:t>
            </a:fld>
            <a:endParaRPr lang="tr-TR"/>
          </a:p>
        </p:txBody>
      </p:sp>
    </p:spTree>
    <p:extLst>
      <p:ext uri="{BB962C8B-B14F-4D97-AF65-F5344CB8AC3E}">
        <p14:creationId xmlns:p14="http://schemas.microsoft.com/office/powerpoint/2010/main" val="372455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EEAD7F9-9024-4163-AD05-5A71360056B9}"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3DAF928-C1CC-480E-9DA5-795F3C3EB3D3}" type="slidenum">
              <a:rPr lang="tr-TR" smtClean="0"/>
              <a:t>‹#›</a:t>
            </a:fld>
            <a:endParaRPr lang="tr-TR"/>
          </a:p>
        </p:txBody>
      </p:sp>
    </p:spTree>
    <p:extLst>
      <p:ext uri="{BB962C8B-B14F-4D97-AF65-F5344CB8AC3E}">
        <p14:creationId xmlns:p14="http://schemas.microsoft.com/office/powerpoint/2010/main" val="4179812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EEAD7F9-9024-4163-AD05-5A71360056B9}"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3DAF928-C1CC-480E-9DA5-795F3C3EB3D3}" type="slidenum">
              <a:rPr lang="tr-TR" smtClean="0"/>
              <a:t>‹#›</a:t>
            </a:fld>
            <a:endParaRPr lang="tr-TR"/>
          </a:p>
        </p:txBody>
      </p:sp>
    </p:spTree>
    <p:extLst>
      <p:ext uri="{BB962C8B-B14F-4D97-AF65-F5344CB8AC3E}">
        <p14:creationId xmlns:p14="http://schemas.microsoft.com/office/powerpoint/2010/main" val="1059276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EEAD7F9-9024-4163-AD05-5A71360056B9}"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3DAF928-C1CC-480E-9DA5-795F3C3EB3D3}" type="slidenum">
              <a:rPr lang="tr-TR" smtClean="0"/>
              <a:t>‹#›</a:t>
            </a:fld>
            <a:endParaRPr lang="tr-TR"/>
          </a:p>
        </p:txBody>
      </p:sp>
    </p:spTree>
    <p:extLst>
      <p:ext uri="{BB962C8B-B14F-4D97-AF65-F5344CB8AC3E}">
        <p14:creationId xmlns:p14="http://schemas.microsoft.com/office/powerpoint/2010/main" val="413916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EEAD7F9-9024-4163-AD05-5A71360056B9}"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3DAF928-C1CC-480E-9DA5-795F3C3EB3D3}" type="slidenum">
              <a:rPr lang="tr-TR" smtClean="0"/>
              <a:t>‹#›</a:t>
            </a:fld>
            <a:endParaRPr lang="tr-TR"/>
          </a:p>
        </p:txBody>
      </p:sp>
    </p:spTree>
    <p:extLst>
      <p:ext uri="{BB962C8B-B14F-4D97-AF65-F5344CB8AC3E}">
        <p14:creationId xmlns:p14="http://schemas.microsoft.com/office/powerpoint/2010/main" val="1348487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EEAD7F9-9024-4163-AD05-5A71360056B9}"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3DAF928-C1CC-480E-9DA5-795F3C3EB3D3}" type="slidenum">
              <a:rPr lang="tr-TR" smtClean="0"/>
              <a:t>‹#›</a:t>
            </a:fld>
            <a:endParaRPr lang="tr-TR"/>
          </a:p>
        </p:txBody>
      </p:sp>
    </p:spTree>
    <p:extLst>
      <p:ext uri="{BB962C8B-B14F-4D97-AF65-F5344CB8AC3E}">
        <p14:creationId xmlns:p14="http://schemas.microsoft.com/office/powerpoint/2010/main" val="2241181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EAD7F9-9024-4163-AD05-5A71360056B9}"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DAF928-C1CC-480E-9DA5-795F3C3EB3D3}" type="slidenum">
              <a:rPr lang="tr-TR" smtClean="0"/>
              <a:t>‹#›</a:t>
            </a:fld>
            <a:endParaRPr lang="tr-TR"/>
          </a:p>
        </p:txBody>
      </p:sp>
    </p:spTree>
    <p:extLst>
      <p:ext uri="{BB962C8B-B14F-4D97-AF65-F5344CB8AC3E}">
        <p14:creationId xmlns:p14="http://schemas.microsoft.com/office/powerpoint/2010/main" val="37946289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Osmanlı Toplumunun Sınıflandırılması ve </a:t>
            </a:r>
            <a:r>
              <a:rPr lang="tr-TR" dirty="0" err="1"/>
              <a:t>Reâyâdan</a:t>
            </a:r>
            <a:r>
              <a:rPr lang="tr-TR" dirty="0"/>
              <a:t> Alınan Vergiler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234183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err="1"/>
              <a:t>Resm</a:t>
            </a:r>
            <a:r>
              <a:rPr lang="tr-TR" dirty="0"/>
              <a:t>-i İspenç</a:t>
            </a:r>
          </a:p>
          <a:p>
            <a:r>
              <a:rPr lang="tr-TR" dirty="0"/>
              <a:t>Osmanlı İmparatorluğunun Müslüman olmayan reayadan topraklı, topraksız, evli veya bekar olup olmadıklarına bakılmaksızın alınan bu vergi, Müslümanlardan alınan çift resminin bir karşılığıdır. Bu vergiyi veren gayrimüslimlerden çift resmi ve </a:t>
            </a:r>
            <a:r>
              <a:rPr lang="tr-TR" dirty="0" err="1"/>
              <a:t>bennak</a:t>
            </a:r>
            <a:r>
              <a:rPr lang="tr-TR" dirty="0"/>
              <a:t> gibi vergiler alınmıyordu.</a:t>
            </a:r>
          </a:p>
          <a:p>
            <a:r>
              <a:rPr lang="tr-TR" dirty="0" err="1"/>
              <a:t>Resm</a:t>
            </a:r>
            <a:r>
              <a:rPr lang="tr-TR" dirty="0"/>
              <a:t>-i </a:t>
            </a:r>
            <a:r>
              <a:rPr lang="tr-TR" dirty="0" err="1"/>
              <a:t>Dühan</a:t>
            </a:r>
            <a:endParaRPr lang="tr-TR" dirty="0"/>
          </a:p>
          <a:p>
            <a:r>
              <a:rPr lang="tr-TR" dirty="0"/>
              <a:t>Bu vergiyi vermekle yükümlü olanlar, sipahinin toprağına geçici bir süre için, genellikle kışı geçirmek amacıyla yerleşen ve tarımla uğraşmayan, </a:t>
            </a:r>
            <a:r>
              <a:rPr lang="tr-TR" dirty="0" err="1"/>
              <a:t>haric</a:t>
            </a:r>
            <a:r>
              <a:rPr lang="tr-TR" dirty="0"/>
              <a:t> </a:t>
            </a:r>
            <a:r>
              <a:rPr lang="tr-TR" dirty="0" err="1"/>
              <a:t>raiyyet</a:t>
            </a:r>
            <a:r>
              <a:rPr lang="tr-TR" dirty="0"/>
              <a:t> olarak adlandırılan kimselerdir. Bunlar, genellikle geçimlerini sağlayabilmek amacıyla durmadan gezen ve belirli bir yerde sürekli olarak ikamet etmeyen kimselerdir. Bu vergiyi ödemekle yükümlü tutulanlar, geçici bir süre için oturdukları köyde üç yıl veya daha fazla ikamet ederlerse, </a:t>
            </a:r>
            <a:r>
              <a:rPr lang="tr-TR" dirty="0" err="1"/>
              <a:t>resm</a:t>
            </a:r>
            <a:r>
              <a:rPr lang="tr-TR" dirty="0"/>
              <a:t>-i </a:t>
            </a:r>
            <a:r>
              <a:rPr lang="tr-TR" dirty="0" err="1"/>
              <a:t>dühan</a:t>
            </a:r>
            <a:r>
              <a:rPr lang="tr-TR" dirty="0"/>
              <a:t> yerine </a:t>
            </a:r>
            <a:r>
              <a:rPr lang="tr-TR" dirty="0" err="1"/>
              <a:t>bennak</a:t>
            </a:r>
            <a:r>
              <a:rPr lang="tr-TR" dirty="0"/>
              <a:t> vergisi öderlerdi. Bunlar ayrıca arazi tasarruf edip elde ettikleri ürünün öşrünü verirlerse o zaman da </a:t>
            </a:r>
            <a:r>
              <a:rPr lang="tr-TR" dirty="0" err="1"/>
              <a:t>resm</a:t>
            </a:r>
            <a:r>
              <a:rPr lang="tr-TR" dirty="0"/>
              <a:t>-i </a:t>
            </a:r>
            <a:r>
              <a:rPr lang="tr-TR" dirty="0" err="1"/>
              <a:t>dühan</a:t>
            </a:r>
            <a:r>
              <a:rPr lang="tr-TR" dirty="0"/>
              <a:t> vergisini ödemezlerdi.</a:t>
            </a:r>
            <a:r>
              <a:rPr lang="tr-TR" baseline="30000" dirty="0"/>
              <a:t>,</a:t>
            </a:r>
            <a:endParaRPr lang="tr-TR" dirty="0"/>
          </a:p>
          <a:p>
            <a:r>
              <a:rPr lang="tr-TR" dirty="0" err="1"/>
              <a:t>Resm</a:t>
            </a:r>
            <a:r>
              <a:rPr lang="tr-TR" dirty="0"/>
              <a:t>-i Çift Bozan</a:t>
            </a:r>
          </a:p>
          <a:p>
            <a:r>
              <a:rPr lang="tr-TR" dirty="0"/>
              <a:t>Çok geniş topraklara sahip olan Osmanlı İmparatorluğu’nda, tarımla uğraşmak, öncelikli olarak köylünün hakkı olarak kabul edilmektedir. Bu durum ekonomik hayatın bir gereğiydi. Bu nedenle, devlet tarafından kendisine arazi tahsis edilen kişilerin bu araziyi herhangi bir neden olmadan terk etmesi belirli bir para cezasını gerektirmekteydi. Bu ceza, </a:t>
            </a:r>
            <a:r>
              <a:rPr lang="tr-TR" dirty="0" err="1"/>
              <a:t>resm</a:t>
            </a:r>
            <a:r>
              <a:rPr lang="tr-TR" dirty="0"/>
              <a:t>-i çift bozan adıyla anılan bir vergi olarak literatürde yer almıştır. Bu vergi, ekilip ürün elde edilebilecek bir yerin, boş bırakılarak ekilip biçilmemesi nedeniyle uğranılacak zararın karşılığı olarak kabul edilmektedir. Arazinin ekilmeyerek boş bırakılması, aynı zamanda devletin askeri anlamda zaafa uğramasına da neden olmaktaydı.</a:t>
            </a:r>
          </a:p>
          <a:p>
            <a:r>
              <a:rPr lang="tr-TR" dirty="0" err="1"/>
              <a:t>Resm</a:t>
            </a:r>
            <a:r>
              <a:rPr lang="tr-TR" dirty="0"/>
              <a:t>-i </a:t>
            </a:r>
            <a:r>
              <a:rPr lang="tr-TR" dirty="0" err="1"/>
              <a:t>Cürm</a:t>
            </a:r>
            <a:r>
              <a:rPr lang="tr-TR" dirty="0"/>
              <a:t> ü Cinayet</a:t>
            </a:r>
          </a:p>
          <a:p>
            <a:r>
              <a:rPr lang="tr-TR" dirty="0"/>
              <a:t>Bu vergi, devlet tarafından tımara verilmiş bulunan topraklarda işlenen bir takım tarımsal suçlardan dolayı alınıyordu. Çok az yerde uygulanan ve niyabet olarak da adlandırılan bu ceza, her yerin teamülüne göre farklı miktarlarda alınmaktaydı. Bu konuda işlenen suçlardan dolayı vergi alma/ceza kesme yetkisi, tımarın serbest olup olmamasına bağlıydı.</a:t>
            </a:r>
          </a:p>
          <a:p>
            <a:r>
              <a:rPr lang="tr-TR" b="1" dirty="0"/>
              <a:t> </a:t>
            </a:r>
            <a:endParaRPr lang="tr-TR" dirty="0"/>
          </a:p>
          <a:p>
            <a:endParaRPr lang="tr-TR" dirty="0"/>
          </a:p>
        </p:txBody>
      </p:sp>
    </p:spTree>
    <p:extLst>
      <p:ext uri="{BB962C8B-B14F-4D97-AF65-F5344CB8AC3E}">
        <p14:creationId xmlns:p14="http://schemas.microsoft.com/office/powerpoint/2010/main" val="342360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b="1" dirty="0"/>
              <a:t>Örfi Vergiler ( </a:t>
            </a:r>
            <a:r>
              <a:rPr lang="tr-TR" b="1" dirty="0" err="1"/>
              <a:t>Rüsûm</a:t>
            </a:r>
            <a:r>
              <a:rPr lang="tr-TR" b="1" dirty="0"/>
              <a:t>-ı Örfiye)</a:t>
            </a:r>
            <a:endParaRPr lang="tr-TR" dirty="0"/>
          </a:p>
          <a:p>
            <a:r>
              <a:rPr lang="tr-TR" dirty="0"/>
              <a:t>Padişahın vergilendirme yetkisini kullanması sonucu konulan yani hükümdarın iradesi ile tarh olunan çok sayıda Örfî vergilerin (tekalif-i örfiye) </a:t>
            </a:r>
            <a:r>
              <a:rPr lang="tr-TR" dirty="0" err="1"/>
              <a:t>başlıcaları</a:t>
            </a:r>
            <a:r>
              <a:rPr lang="tr-TR" dirty="0"/>
              <a:t> ise yapılan idare ve yargı hizmetleri karşılığı bu hizmetlerden yararlananlardan alınan Rüsum-ı Örfiye ve devletin savaş gibi ani masraf gerektiren veya sonraları acil ihtiyaç duyulan hallerde </a:t>
            </a:r>
            <a:r>
              <a:rPr lang="tr-TR" dirty="0" err="1"/>
              <a:t>imdadiye</a:t>
            </a:r>
            <a:r>
              <a:rPr lang="tr-TR" dirty="0"/>
              <a:t>-i seferiye ve </a:t>
            </a:r>
            <a:r>
              <a:rPr lang="tr-TR" dirty="0" err="1"/>
              <a:t>imdadiye</a:t>
            </a:r>
            <a:r>
              <a:rPr lang="tr-TR" dirty="0"/>
              <a:t>-i hazariye gibi adlarla hane reislerine tarh ettiği Tekalif-i Divaniye (</a:t>
            </a:r>
            <a:r>
              <a:rPr lang="tr-TR" dirty="0" err="1"/>
              <a:t>avârız</a:t>
            </a:r>
            <a:r>
              <a:rPr lang="tr-TR" dirty="0"/>
              <a:t>-ı divaniye, ya da </a:t>
            </a:r>
            <a:r>
              <a:rPr lang="tr-TR" dirty="0" err="1"/>
              <a:t>avârız</a:t>
            </a:r>
            <a:r>
              <a:rPr lang="tr-TR" dirty="0"/>
              <a:t> vergileri) adlarını taşıyan vergiler idi.</a:t>
            </a:r>
          </a:p>
          <a:p>
            <a:r>
              <a:rPr lang="tr-TR" dirty="0" err="1"/>
              <a:t>İmdadiye</a:t>
            </a:r>
            <a:endParaRPr lang="tr-TR" dirty="0"/>
          </a:p>
          <a:p>
            <a:r>
              <a:rPr lang="tr-TR" dirty="0"/>
              <a:t>a) İ m d a d i y </a:t>
            </a:r>
            <a:r>
              <a:rPr lang="tr-TR" dirty="0" err="1"/>
              <a:t>y</a:t>
            </a:r>
            <a:r>
              <a:rPr lang="tr-TR" dirty="0"/>
              <a:t> e – i  s e f e r i y </a:t>
            </a:r>
            <a:r>
              <a:rPr lang="tr-TR" dirty="0" err="1"/>
              <a:t>y</a:t>
            </a:r>
            <a:r>
              <a:rPr lang="tr-TR" dirty="0"/>
              <a:t> e : Sefer ve harplere bağlı olarak tarh ve </a:t>
            </a:r>
            <a:r>
              <a:rPr lang="tr-TR" dirty="0" err="1"/>
              <a:t>cibayet</a:t>
            </a:r>
            <a:r>
              <a:rPr lang="tr-TR" dirty="0"/>
              <a:t> edilen bu vergi kalemi, muharebe masraflarını karşılamak maksadıyla tebaadan alınan bir vergidir. Bu vergi, Osmanlı devletinin sürekli savaş halinde olması sebebiyle mali külfeti kaldıramaması yüzünden koyulmuştur.</a:t>
            </a:r>
          </a:p>
          <a:p>
            <a:endParaRPr lang="tr-TR" dirty="0"/>
          </a:p>
        </p:txBody>
      </p:sp>
    </p:spTree>
    <p:extLst>
      <p:ext uri="{BB962C8B-B14F-4D97-AF65-F5344CB8AC3E}">
        <p14:creationId xmlns:p14="http://schemas.microsoft.com/office/powerpoint/2010/main" val="3266900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b) </a:t>
            </a:r>
            <a:r>
              <a:rPr lang="tr-TR" dirty="0" err="1"/>
              <a:t>İmdadiye</a:t>
            </a:r>
            <a:r>
              <a:rPr lang="tr-TR" dirty="0"/>
              <a:t>-i </a:t>
            </a:r>
            <a:r>
              <a:rPr lang="tr-TR" dirty="0" err="1"/>
              <a:t>hazariyye</a:t>
            </a:r>
            <a:r>
              <a:rPr lang="tr-TR" dirty="0"/>
              <a:t>:</a:t>
            </a:r>
          </a:p>
          <a:p>
            <a:r>
              <a:rPr lang="tr-TR" dirty="0"/>
              <a:t>Bu vergi de, isminden de anlaşılacağı (harp yardımı) üzere, harpler yüzünden devletin düştüğü </a:t>
            </a:r>
            <a:r>
              <a:rPr lang="tr-TR" dirty="0" err="1"/>
              <a:t>masraflan</a:t>
            </a:r>
            <a:r>
              <a:rPr lang="tr-TR" dirty="0"/>
              <a:t> azaltmak ve harp giderlerine az da olsa tebaayı ortak etmek gibi bir gayeye matuf olarak, her yerin mali imkanları göz önüne alınarak tevzi edilen bir mükellefiyettir. Bu vergi kaleminin miktarı zaman ve duruma göre değişiklik göstermektedir.</a:t>
            </a:r>
          </a:p>
          <a:p>
            <a:r>
              <a:rPr lang="tr-TR" dirty="0" err="1"/>
              <a:t>İâne</a:t>
            </a:r>
            <a:r>
              <a:rPr lang="tr-TR" dirty="0"/>
              <a:t>-i </a:t>
            </a:r>
            <a:r>
              <a:rPr lang="tr-TR" dirty="0" err="1"/>
              <a:t>Cihadiyye</a:t>
            </a:r>
            <a:endParaRPr lang="tr-TR" dirty="0"/>
          </a:p>
          <a:p>
            <a:r>
              <a:rPr lang="tr-TR" dirty="0"/>
              <a:t>Bu vergi de, isminden de anlaşılacağı (harp yardımı) üzere, harpler yüzünden devletin düştüğü </a:t>
            </a:r>
            <a:r>
              <a:rPr lang="tr-TR" dirty="0" err="1"/>
              <a:t>masraflan</a:t>
            </a:r>
            <a:r>
              <a:rPr lang="tr-TR" dirty="0"/>
              <a:t> azaltmak ve harp giderlerine az da olsa tebaayı ortak etmek gibi bir gayeye matuf olarak, her yerin mali imkanları göz önüne alınarak </a:t>
            </a:r>
            <a:r>
              <a:rPr lang="tr-TR" dirty="0" err="1"/>
              <a:t>tevz</a:t>
            </a:r>
            <a:r>
              <a:rPr lang="tr-TR" dirty="0"/>
              <a:t>' edilen bir mükellefiyettir. Bu vergi kaleminin miktarı zaman ve duruma göre değişiklik göstermektedir.</a:t>
            </a:r>
          </a:p>
          <a:p>
            <a:r>
              <a:rPr lang="tr-TR" dirty="0"/>
              <a:t>Avarız</a:t>
            </a:r>
          </a:p>
          <a:p>
            <a:r>
              <a:rPr lang="tr-TR" dirty="0"/>
              <a:t>Osmanlı devletinde, olağanüstü zamanlarda tebaaya yüklenen bedeni, mali ve ayni bir vergidir. Avarız-ı divaniye adı ile de anılan bu vergi, devlet masraflarının memleket nüfusuna tevzi ve taksimi neticesi ortaya çıkmıştır. Çok eski bir vergi olmakla beraber, ne zaman ihdas olunduğu kesin olarak bilinmemektedir. Bununla beraber, bu verginin, Osmanlılardan önce Anadolu beyliklerindeki mevcudiyetinden bazı vesikalar sayesinde haberdar olmaktayız.</a:t>
            </a:r>
          </a:p>
          <a:p>
            <a:endParaRPr lang="tr-TR" dirty="0"/>
          </a:p>
        </p:txBody>
      </p:sp>
    </p:spTree>
    <p:extLst>
      <p:ext uri="{BB962C8B-B14F-4D97-AF65-F5344CB8AC3E}">
        <p14:creationId xmlns:p14="http://schemas.microsoft.com/office/powerpoint/2010/main" val="2096217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err="1"/>
              <a:t>Resm</a:t>
            </a:r>
            <a:r>
              <a:rPr lang="tr-TR" dirty="0"/>
              <a:t>-i </a:t>
            </a:r>
            <a:r>
              <a:rPr lang="tr-TR" dirty="0" smtClean="0"/>
              <a:t>Sürsat </a:t>
            </a:r>
          </a:p>
          <a:p>
            <a:r>
              <a:rPr lang="tr-TR" dirty="0" smtClean="0"/>
              <a:t>0smanlı </a:t>
            </a:r>
            <a:r>
              <a:rPr lang="tr-TR" dirty="0"/>
              <a:t>devletinin, örfi vergi adı ile </a:t>
            </a:r>
            <a:r>
              <a:rPr lang="tr-TR" dirty="0" err="1"/>
              <a:t>tebeadan</a:t>
            </a:r>
            <a:r>
              <a:rPr lang="tr-TR" dirty="0"/>
              <a:t> aldığı </a:t>
            </a:r>
            <a:r>
              <a:rPr lang="tr-TR" dirty="0" err="1" smtClean="0"/>
              <a:t>vergilirdenbiri</a:t>
            </a:r>
            <a:r>
              <a:rPr lang="tr-TR" dirty="0" smtClean="0"/>
              <a:t> </a:t>
            </a:r>
            <a:r>
              <a:rPr lang="tr-TR" dirty="0"/>
              <a:t>de, </a:t>
            </a:r>
            <a:r>
              <a:rPr lang="tr-TR" dirty="0" err="1"/>
              <a:t>sürrat'tır</a:t>
            </a:r>
            <a:r>
              <a:rPr lang="tr-TR" dirty="0"/>
              <a:t>. Bu vergi </a:t>
            </a:r>
            <a:r>
              <a:rPr lang="tr-TR" dirty="0" err="1"/>
              <a:t>kalerni</a:t>
            </a:r>
            <a:r>
              <a:rPr lang="tr-TR" dirty="0"/>
              <a:t>, daha önce sözü edilen </a:t>
            </a:r>
            <a:r>
              <a:rPr lang="tr-TR" dirty="0" err="1"/>
              <a:t>recm</a:t>
            </a:r>
            <a:r>
              <a:rPr lang="tr-TR" dirty="0"/>
              <a:t> </a:t>
            </a:r>
            <a:r>
              <a:rPr lang="tr-TR" dirty="0" err="1" smtClean="0"/>
              <a:t>inüzul</a:t>
            </a:r>
            <a:r>
              <a:rPr lang="tr-TR" dirty="0" smtClean="0"/>
              <a:t> </a:t>
            </a:r>
            <a:r>
              <a:rPr lang="tr-TR" dirty="0"/>
              <a:t>gibi, tam bir mükellefiyet değildir. O, belli ve tayin </a:t>
            </a:r>
            <a:r>
              <a:rPr lang="tr-TR" dirty="0" smtClean="0"/>
              <a:t>edilmiş </a:t>
            </a:r>
            <a:r>
              <a:rPr lang="tr-TR" dirty="0"/>
              <a:t>bir bedel mukabilinde un, ekmek, arpa, koyun, yağ, bal, </a:t>
            </a:r>
            <a:r>
              <a:rPr lang="tr-TR" dirty="0" err="1" smtClean="0"/>
              <a:t>odun,saman</a:t>
            </a:r>
            <a:r>
              <a:rPr lang="tr-TR" dirty="0" smtClean="0"/>
              <a:t> </a:t>
            </a:r>
            <a:r>
              <a:rPr lang="tr-TR" dirty="0"/>
              <a:t>vs. gibi muayyen bir erzakı belli bir yere getirip orduya satmasıdır.</a:t>
            </a:r>
          </a:p>
          <a:p>
            <a:r>
              <a:rPr lang="tr-TR" dirty="0"/>
              <a:t>Cizye</a:t>
            </a:r>
          </a:p>
          <a:p>
            <a:r>
              <a:rPr lang="tr-TR" dirty="0"/>
              <a:t>Yeni memleketlerin fethi ve İslamiyet’i kabul etmeyen yabancı milletlerin taht-ı </a:t>
            </a:r>
            <a:r>
              <a:rPr lang="tr-TR" dirty="0" smtClean="0"/>
              <a:t>itaate alınması</a:t>
            </a:r>
            <a:r>
              <a:rPr lang="tr-TR" dirty="0"/>
              <a:t>, bir Müslüman’ın, İmparatorluğun hudutları içinde, başka </a:t>
            </a:r>
            <a:r>
              <a:rPr lang="tr-TR" dirty="0" smtClean="0"/>
              <a:t>itikattan bulananlara </a:t>
            </a:r>
            <a:r>
              <a:rPr lang="tr-TR" dirty="0"/>
              <a:t>karşı, dini ve hukuki münasebette ne tarzda hareket etmesi icap </a:t>
            </a:r>
            <a:r>
              <a:rPr lang="tr-TR" dirty="0" smtClean="0"/>
              <a:t>ettiği sualini </a:t>
            </a:r>
            <a:r>
              <a:rPr lang="tr-TR" dirty="0"/>
              <a:t>de birlikte getirdi. Farklı dinden olan insanların ödediği baş vergisine </a:t>
            </a:r>
            <a:r>
              <a:rPr lang="tr-TR" dirty="0" smtClean="0"/>
              <a:t>denilen cizye </a:t>
            </a:r>
            <a:r>
              <a:rPr lang="tr-TR" dirty="0"/>
              <a:t>daha sonra imparatorluk içindeki </a:t>
            </a:r>
            <a:r>
              <a:rPr lang="tr-TR" dirty="0" err="1"/>
              <a:t>ehl</a:t>
            </a:r>
            <a:r>
              <a:rPr lang="tr-TR" dirty="0"/>
              <a:t>-i kitaptan olanlara </a:t>
            </a:r>
            <a:r>
              <a:rPr lang="tr-TR" dirty="0" smtClean="0"/>
              <a:t>uygulandı. Cizye </a:t>
            </a:r>
            <a:r>
              <a:rPr lang="tr-TR" dirty="0"/>
              <a:t>zaman içinde pek çok değişikliğe uğramış nihayet 1909 yılında </a:t>
            </a:r>
            <a:r>
              <a:rPr lang="tr-TR" dirty="0" smtClean="0"/>
              <a:t>tamamen kaldırılmıştır</a:t>
            </a:r>
            <a:r>
              <a:rPr lang="tr-TR" dirty="0"/>
              <a:t>.</a:t>
            </a:r>
          </a:p>
          <a:p>
            <a:endParaRPr lang="tr-TR" dirty="0"/>
          </a:p>
          <a:p>
            <a:endParaRPr lang="tr-TR" dirty="0"/>
          </a:p>
        </p:txBody>
      </p:sp>
    </p:spTree>
    <p:extLst>
      <p:ext uri="{BB962C8B-B14F-4D97-AF65-F5344CB8AC3E}">
        <p14:creationId xmlns:p14="http://schemas.microsoft.com/office/powerpoint/2010/main" val="3177133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Haraç:</a:t>
            </a:r>
            <a:endParaRPr lang="tr-TR" dirty="0"/>
          </a:p>
          <a:p>
            <a:r>
              <a:rPr lang="tr-TR" dirty="0"/>
              <a:t> </a:t>
            </a:r>
            <a:r>
              <a:rPr lang="tr-TR" dirty="0" smtClean="0"/>
              <a:t>Arapça </a:t>
            </a:r>
            <a:r>
              <a:rPr lang="tr-TR" dirty="0" err="1"/>
              <a:t>harc</a:t>
            </a:r>
            <a:r>
              <a:rPr lang="tr-TR" dirty="0"/>
              <a:t> kökünden gelen ve sözlük anlamı “ topraktan çıkan şey” olan </a:t>
            </a:r>
            <a:r>
              <a:rPr lang="tr-TR" dirty="0" smtClean="0"/>
              <a:t>haraç kelimesinin </a:t>
            </a:r>
            <a:r>
              <a:rPr lang="tr-TR" dirty="0" err="1"/>
              <a:t>Arapça’ya</a:t>
            </a:r>
            <a:r>
              <a:rPr lang="tr-TR" dirty="0"/>
              <a:t> </a:t>
            </a:r>
            <a:r>
              <a:rPr lang="tr-TR" dirty="0" err="1"/>
              <a:t>Akkadca</a:t>
            </a:r>
            <a:r>
              <a:rPr lang="tr-TR" dirty="0"/>
              <a:t> veya </a:t>
            </a:r>
            <a:r>
              <a:rPr lang="tr-TR" dirty="0" err="1"/>
              <a:t>Aramice’den</a:t>
            </a:r>
            <a:r>
              <a:rPr lang="tr-TR" dirty="0"/>
              <a:t> yahut Süryanice </a:t>
            </a:r>
            <a:r>
              <a:rPr lang="tr-TR" dirty="0" smtClean="0"/>
              <a:t>aracılığıyla </a:t>
            </a:r>
            <a:r>
              <a:rPr lang="tr-TR" dirty="0" err="1" smtClean="0"/>
              <a:t>Grekçe’den</a:t>
            </a:r>
            <a:r>
              <a:rPr lang="tr-TR" dirty="0" smtClean="0"/>
              <a:t> </a:t>
            </a:r>
            <a:r>
              <a:rPr lang="tr-TR" dirty="0"/>
              <a:t>geçtiğine dair farklı görüşler vardır. </a:t>
            </a:r>
            <a:r>
              <a:rPr lang="tr-TR" dirty="0" err="1"/>
              <a:t>Talmut’ta</a:t>
            </a:r>
            <a:r>
              <a:rPr lang="tr-TR" dirty="0"/>
              <a:t> “ baş vergisi</a:t>
            </a:r>
            <a:r>
              <a:rPr lang="tr-TR" dirty="0" smtClean="0"/>
              <a:t>”,</a:t>
            </a:r>
            <a:r>
              <a:rPr lang="tr-TR" dirty="0" err="1" smtClean="0"/>
              <a:t>Pehlevice’de</a:t>
            </a:r>
            <a:r>
              <a:rPr lang="tr-TR" dirty="0" smtClean="0"/>
              <a:t> </a:t>
            </a:r>
            <a:r>
              <a:rPr lang="tr-TR" dirty="0"/>
              <a:t>“vergi” ve </a:t>
            </a:r>
            <a:r>
              <a:rPr lang="tr-TR" dirty="0" err="1"/>
              <a:t>Aramice’de</a:t>
            </a:r>
            <a:r>
              <a:rPr lang="tr-TR" dirty="0"/>
              <a:t> yine “ vergi” anlamlarına gelen </a:t>
            </a:r>
            <a:r>
              <a:rPr lang="tr-TR" dirty="0" smtClean="0"/>
              <a:t>söylenişleri birbirine </a:t>
            </a:r>
            <a:r>
              <a:rPr lang="tr-TR" dirty="0"/>
              <a:t>yakın kelimelere rastlanmaktadır. İslam fütuhatından önce </a:t>
            </a:r>
            <a:r>
              <a:rPr lang="tr-TR" dirty="0" err="1"/>
              <a:t>Arapça’da</a:t>
            </a:r>
            <a:r>
              <a:rPr lang="tr-TR" dirty="0"/>
              <a:t> </a:t>
            </a:r>
            <a:r>
              <a:rPr lang="tr-TR" dirty="0" smtClean="0"/>
              <a:t>yer aldığı </a:t>
            </a:r>
            <a:r>
              <a:rPr lang="tr-TR" dirty="0"/>
              <a:t>bilinen kelimeye toprak, bina, hayvan, köle gibi kaynakların ürün, kira, </a:t>
            </a:r>
            <a:r>
              <a:rPr lang="tr-TR" dirty="0" smtClean="0"/>
              <a:t>ücret türü </a:t>
            </a:r>
            <a:r>
              <a:rPr lang="tr-TR" dirty="0"/>
              <a:t>getirileri ve devlet gelirleri olmak üzere birbiriyle alakalı çeşitli </a:t>
            </a:r>
            <a:r>
              <a:rPr lang="tr-TR" dirty="0" smtClean="0"/>
              <a:t>anlamlar yüklenmiştir</a:t>
            </a:r>
            <a:r>
              <a:rPr lang="tr-TR" dirty="0"/>
              <a:t>. Genel olarak tebaanın mal varlığından alınan vergileri ifade eden </a:t>
            </a:r>
            <a:r>
              <a:rPr lang="tr-TR" dirty="0" smtClean="0"/>
              <a:t>haraç zaman </a:t>
            </a:r>
            <a:r>
              <a:rPr lang="tr-TR" dirty="0"/>
              <a:t>içinde özellikle toprak vergisi için kullanılmıştır.</a:t>
            </a:r>
          </a:p>
          <a:p>
            <a:endParaRPr lang="tr-TR" dirty="0"/>
          </a:p>
        </p:txBody>
      </p:sp>
    </p:spTree>
    <p:extLst>
      <p:ext uri="{BB962C8B-B14F-4D97-AF65-F5344CB8AC3E}">
        <p14:creationId xmlns:p14="http://schemas.microsoft.com/office/powerpoint/2010/main" val="1295972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1 – </a:t>
            </a:r>
            <a:r>
              <a:rPr lang="tr-TR" dirty="0" err="1"/>
              <a:t>Harac</a:t>
            </a:r>
            <a:r>
              <a:rPr lang="tr-TR"/>
              <a:t>-ı </a:t>
            </a:r>
            <a:r>
              <a:rPr lang="tr-TR" smtClean="0"/>
              <a:t>muvazzaf</a:t>
            </a:r>
            <a:r>
              <a:rPr lang="tr-TR" dirty="0"/>
              <a:t>: Bu haraç çeşidinde devlet </a:t>
            </a:r>
            <a:r>
              <a:rPr lang="tr-TR" dirty="0" smtClean="0"/>
              <a:t>başkanı ekilebilir </a:t>
            </a:r>
            <a:r>
              <a:rPr lang="tr-TR" dirty="0"/>
              <a:t>arazilerin alanına ve mahsulün cinsine göre maktu bir vergi koyar. Bu </a:t>
            </a:r>
            <a:r>
              <a:rPr lang="tr-TR" dirty="0" smtClean="0"/>
              <a:t>usul, çiftçiyi </a:t>
            </a:r>
            <a:r>
              <a:rPr lang="tr-TR" dirty="0"/>
              <a:t>ekime zorlayarak devlet gelirlerinin azalmasını önlemeye yöneliktir</a:t>
            </a:r>
            <a:r>
              <a:rPr lang="tr-TR" dirty="0" smtClean="0"/>
              <a:t>.</a:t>
            </a:r>
            <a:endParaRPr lang="tr-TR" dirty="0"/>
          </a:p>
          <a:p>
            <a:r>
              <a:rPr lang="tr-TR" dirty="0"/>
              <a:t>2 – </a:t>
            </a:r>
            <a:r>
              <a:rPr lang="tr-TR" dirty="0" err="1" smtClean="0"/>
              <a:t>Harac</a:t>
            </a:r>
            <a:r>
              <a:rPr lang="tr-TR" dirty="0" smtClean="0"/>
              <a:t>-ı </a:t>
            </a:r>
            <a:r>
              <a:rPr lang="tr-TR" dirty="0" err="1"/>
              <a:t>Mukaseme</a:t>
            </a:r>
            <a:r>
              <a:rPr lang="tr-TR" dirty="0"/>
              <a:t>: Miktarı ne olursa olsun mahsulün dörtte bir, beşte bir </a:t>
            </a:r>
            <a:r>
              <a:rPr lang="tr-TR" dirty="0" smtClean="0"/>
              <a:t>gibi belli </a:t>
            </a:r>
            <a:r>
              <a:rPr lang="tr-TR" dirty="0"/>
              <a:t>oranının tahsilinden ibarettir. Bu usule göre topraktan ürün alınamadığında </a:t>
            </a:r>
            <a:r>
              <a:rPr lang="tr-TR" dirty="0" smtClean="0"/>
              <a:t>vergi de </a:t>
            </a:r>
            <a:r>
              <a:rPr lang="tr-TR" dirty="0"/>
              <a:t>tahsil edilmemekte, buna karşılık yıl içinde tekrarlanacak her hasat için vergi tahakkuku söz konusu olmaktadır.</a:t>
            </a:r>
          </a:p>
          <a:p>
            <a:endParaRPr lang="tr-TR" dirty="0"/>
          </a:p>
        </p:txBody>
      </p:sp>
    </p:spTree>
    <p:extLst>
      <p:ext uri="{BB962C8B-B14F-4D97-AF65-F5344CB8AC3E}">
        <p14:creationId xmlns:p14="http://schemas.microsoft.com/office/powerpoint/2010/main" val="2681737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Osmanlı toplumu hukuki olarak </a:t>
            </a:r>
            <a:r>
              <a:rPr lang="tr-TR" i="1" dirty="0"/>
              <a:t>askerî sınıf (</a:t>
            </a:r>
            <a:r>
              <a:rPr lang="tr-TR" i="1" dirty="0" err="1"/>
              <a:t>berâyâ</a:t>
            </a:r>
            <a:r>
              <a:rPr lang="tr-TR" i="1" dirty="0"/>
              <a:t>)</a:t>
            </a:r>
            <a:r>
              <a:rPr lang="tr-TR" dirty="0"/>
              <a:t> ve </a:t>
            </a:r>
            <a:r>
              <a:rPr lang="tr-TR" i="1" dirty="0" err="1"/>
              <a:t>reâyâ</a:t>
            </a:r>
            <a:r>
              <a:rPr lang="tr-TR" dirty="0"/>
              <a:t> olmak üzere iki sınıftan oluşmaktaydı. Osmanlı devletinde en üst dereceden en alt dereceye kadar her kesimden bütün devlet görevlileri ve askerler askeri sınıf içinde yer alırdı. Yönetim ve askerlikle ilgili devlet görevlerini, hizmet ve yükümlülüklerini yerine getirdikleri için başta avarız-ı divaniye olmak üzere bir takım vergilerden muaf tutulan bu sınıf tüketici konumundaydı. </a:t>
            </a:r>
            <a:r>
              <a:rPr lang="tr-TR" dirty="0" err="1"/>
              <a:t>Ehl</a:t>
            </a:r>
            <a:r>
              <a:rPr lang="tr-TR" dirty="0"/>
              <a:t>-i örf veya </a:t>
            </a:r>
            <a:r>
              <a:rPr lang="tr-TR" dirty="0" err="1"/>
              <a:t>ehl</a:t>
            </a:r>
            <a:r>
              <a:rPr lang="tr-TR" dirty="0"/>
              <a:t>-i </a:t>
            </a:r>
            <a:r>
              <a:rPr lang="tr-TR" dirty="0" err="1"/>
              <a:t>seyf</a:t>
            </a:r>
            <a:r>
              <a:rPr lang="tr-TR" dirty="0"/>
              <a:t> (örfiye veya seyfiye), </a:t>
            </a:r>
            <a:r>
              <a:rPr lang="tr-TR" dirty="0" err="1"/>
              <a:t>ehl</a:t>
            </a:r>
            <a:r>
              <a:rPr lang="tr-TR" dirty="0"/>
              <a:t>-i ilim (ilmiye) ve </a:t>
            </a:r>
            <a:r>
              <a:rPr lang="tr-TR" dirty="0" err="1"/>
              <a:t>ehl</a:t>
            </a:r>
            <a:r>
              <a:rPr lang="tr-TR" dirty="0"/>
              <a:t>-i kalem (</a:t>
            </a:r>
            <a:r>
              <a:rPr lang="tr-TR" dirty="0" err="1"/>
              <a:t>kalemiye</a:t>
            </a:r>
            <a:r>
              <a:rPr lang="tr-TR" dirty="0"/>
              <a:t>) sınıflarına mensup bütün devlet görevlileri ve askerler askerî sınıf içinde yer alırlardı. Örfiye sınıfı yürütme ve askerlik, ilmiye sınıfı kaza (yargı), tedris (öğretim) ve </a:t>
            </a:r>
            <a:r>
              <a:rPr lang="tr-TR" dirty="0" err="1"/>
              <a:t>iftâ</a:t>
            </a:r>
            <a:r>
              <a:rPr lang="tr-TR" dirty="0"/>
              <a:t> (fetva), </a:t>
            </a:r>
            <a:r>
              <a:rPr lang="tr-TR" dirty="0" err="1"/>
              <a:t>kalemiye</a:t>
            </a:r>
            <a:r>
              <a:rPr lang="tr-TR" dirty="0"/>
              <a:t> sınıfı ise bürokrasi ve maliye ile ilgili işleri yürütürlerdi. Bu üç grup içerisinde yer alan bütün devlet görevlileri ve askerler askeri statüye sahiplerdi ve vergi muafiyetine sahiplerdi.</a:t>
            </a:r>
          </a:p>
          <a:p>
            <a:endParaRPr lang="tr-TR" dirty="0"/>
          </a:p>
        </p:txBody>
      </p:sp>
    </p:spTree>
    <p:extLst>
      <p:ext uri="{BB962C8B-B14F-4D97-AF65-F5344CB8AC3E}">
        <p14:creationId xmlns:p14="http://schemas.microsoft.com/office/powerpoint/2010/main" val="68974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Osmanlı toplumunun büyük çoğunluğunu oluşturan </a:t>
            </a:r>
            <a:r>
              <a:rPr lang="tr-TR" dirty="0" err="1"/>
              <a:t>reâyâ</a:t>
            </a:r>
            <a:r>
              <a:rPr lang="tr-TR" dirty="0"/>
              <a:t> ise üretici konumunda olan ve yaptıkları işlerden ve ürettiklerinden dolayı devlete bir takım vergileri ödemekle mükellef tutulan Müslim ve Gayrimüslim yönetilen geniş halk kesimine denirdi. Şehir ve kasabalarda oturan </a:t>
            </a:r>
            <a:r>
              <a:rPr lang="tr-TR" dirty="0" err="1"/>
              <a:t>reâyâ</a:t>
            </a:r>
            <a:r>
              <a:rPr lang="tr-TR" dirty="0"/>
              <a:t> yaşam tarzlarına uygun olarak ticaret, esnaflık, el </a:t>
            </a:r>
            <a:r>
              <a:rPr lang="tr-TR" dirty="0" err="1"/>
              <a:t>zenaatları</a:t>
            </a:r>
            <a:r>
              <a:rPr lang="tr-TR" dirty="0"/>
              <a:t>, hizmet sektörü gibi tarım ve hayvancılık dışındaki işleri yaparak geçimlerini sağlarlar ve bunlara dayalı vergileri devlete öderlerdi. Yerleşik hayata geçmiş olan ve köylerde ikamet eden köylüler, yaşam tarzlarına uygun olarak tarımla uğraşırlar, esas itibariyle çiftçilik yaparlardı ve yaptıkları işe uygun olarak daha çok devlete tarımla ilgili vergileri öderlerdi. Köylüler esas itibariyle tarım ve </a:t>
            </a:r>
            <a:r>
              <a:rPr lang="tr-TR" dirty="0" err="1"/>
              <a:t>ziraatle</a:t>
            </a:r>
            <a:r>
              <a:rPr lang="tr-TR" dirty="0"/>
              <a:t> uğraşırlar, ancak küçük çapta hayvancılık da yaparlardı. Osmanlı toplumunun büyük bir kesimini yerleşik hayata geçmiş ve tarımla uğraşan köylüler oluştururdu. </a:t>
            </a:r>
            <a:r>
              <a:rPr lang="tr-TR" dirty="0" err="1"/>
              <a:t>Reâyâ</a:t>
            </a:r>
            <a:r>
              <a:rPr lang="tr-TR" dirty="0"/>
              <a:t> sınıfı içerisinde yer alan üçüncü grubu ise henüz yerleşik hayata geçmemiş konar-göçerler oluşturmaktaydı. Yaylak ve kışlakları arasında sürekli hareket halinde olan konar- göçer cemaat ve aşiretler yaşam tarzlarına uygun olarak daha ziyade hayvancılık yaparak geçimlerini sağlarlar ve devlete hayvancılığa dayalı olarak başta âdet-i </a:t>
            </a:r>
            <a:r>
              <a:rPr lang="tr-TR" dirty="0" err="1"/>
              <a:t>agnâm</a:t>
            </a:r>
            <a:r>
              <a:rPr lang="tr-TR" dirty="0"/>
              <a:t> vergisi olmak üzere bir takım vergileri öderlerdi.  Bunların geçimlerini karşılamak için yaptıkları esas işleri hayvancılık olmakla birlikte kendi ihtiyaçlarını karşılamak için küçük çapta basit tarım da yaparlardı. Devlet konar-göçer cemaatleri denetim ve kontrol altında tutabilmek ve bunlardan en az kaçak ve en üst seviyede vergi toplayabilmek için muhtelif tarihlerde gerek sürgün ve </a:t>
            </a:r>
            <a:r>
              <a:rPr lang="tr-TR" dirty="0" err="1"/>
              <a:t>icbâr</a:t>
            </a:r>
            <a:r>
              <a:rPr lang="tr-TR" dirty="0"/>
              <a:t> gerekse  teşvik ve vergi muafiyetleri sağlamak suretiyle özendirme yoluyla konar-göçerleri yerleşik hayata geçirmek için çaba </a:t>
            </a:r>
            <a:r>
              <a:rPr lang="tr-TR" dirty="0" err="1"/>
              <a:t>sarfetmiş</a:t>
            </a:r>
            <a:r>
              <a:rPr lang="tr-TR" dirty="0"/>
              <a:t> ve politikalar üretmiştir.</a:t>
            </a:r>
          </a:p>
          <a:p>
            <a:endParaRPr lang="tr-TR" dirty="0"/>
          </a:p>
        </p:txBody>
      </p:sp>
    </p:spTree>
    <p:extLst>
      <p:ext uri="{BB962C8B-B14F-4D97-AF65-F5344CB8AC3E}">
        <p14:creationId xmlns:p14="http://schemas.microsoft.com/office/powerpoint/2010/main" val="3609200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b="1" dirty="0"/>
              <a:t>Osmanlı Devleti’nde Vergi Sistemi ve Reayadan Alınan Vergiler</a:t>
            </a:r>
            <a:endParaRPr lang="tr-TR" dirty="0"/>
          </a:p>
          <a:p>
            <a:r>
              <a:rPr lang="tr-TR" dirty="0"/>
              <a:t>Osmanlı Devleti’nde vergi, devletin devamlılığını sağlamak için, devletin ihtiyaçlarına paralel olarak veya olağanüstü durumlar için padişah tarafından konulan yükümlülüklerdir. Osmanlı Devleti’nde ekonominin temeli zirai üretime dayanmaktaydı ve devlet harcamalarının ana finansman kaynağı olan vergiler ağırlıklı olarak zirai üretimden elde ediliyordu. Osmanlı Devleti’nin mali ve denetim teşkilatı merkez maliyesi, tımar sistemi ve vakıflar şeklinde oluşturulmuştu. Osmanlı Devleti’nin kuruluşundan Tanzimat’ın ilan edildiği zamana kadar geçen yaklaşık beş buçuk asırlık dönemde mali teşkilatın gelir kısmının ana unsurunu teşkil eden vergilendirmeyle ilgili iki önemli ayrım söz konusu olmuştur. Bunlar şer’i ve örfi vergilerdir.</a:t>
            </a:r>
          </a:p>
          <a:p>
            <a:endParaRPr lang="tr-TR" dirty="0"/>
          </a:p>
        </p:txBody>
      </p:sp>
    </p:spTree>
    <p:extLst>
      <p:ext uri="{BB962C8B-B14F-4D97-AF65-F5344CB8AC3E}">
        <p14:creationId xmlns:p14="http://schemas.microsoft.com/office/powerpoint/2010/main" val="1911854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b="1" dirty="0"/>
              <a:t>Şer’i Vergiler (</a:t>
            </a:r>
            <a:r>
              <a:rPr lang="tr-TR" b="1" dirty="0" err="1"/>
              <a:t>Rüsûm</a:t>
            </a:r>
            <a:r>
              <a:rPr lang="tr-TR" b="1" dirty="0"/>
              <a:t>-ı </a:t>
            </a:r>
            <a:r>
              <a:rPr lang="tr-TR" b="1" dirty="0" err="1"/>
              <a:t>Şer’iye</a:t>
            </a:r>
            <a:r>
              <a:rPr lang="tr-TR" b="1" dirty="0"/>
              <a:t>)</a:t>
            </a:r>
            <a:endParaRPr lang="tr-TR" dirty="0"/>
          </a:p>
          <a:p>
            <a:r>
              <a:rPr lang="tr-TR" dirty="0"/>
              <a:t>Osmanlı İmparatorluğu’nda şer’i vergilerin temelini oluşturan vergilerin konması, toplanması ve nerelere harcanacağı gibi konular fıkıh kaynaklarında ayrıntılı olarak açıklanmıştır. Uygulamada da buna uyulduğu söylenebilir. Yine de yönetim sınırları içinde farklı din, dil ve milliyetlere mensup halkları barındıran Osmanlı toplumunda, tekalif-i </a:t>
            </a:r>
            <a:r>
              <a:rPr lang="tr-TR" dirty="0" err="1"/>
              <a:t>şer’iye</a:t>
            </a:r>
            <a:r>
              <a:rPr lang="tr-TR" dirty="0"/>
              <a:t> bölümüne dahil vergilerin isim ve çeşitleri de farklılıklar gösterebilmiştir. Bu bakımdan zekat, öşür, cizye ve haraç gibi temel vergilerden başka bunların bölümleri olarak seksen kadar vergi kalemi sayılabilmektedir.</a:t>
            </a:r>
          </a:p>
          <a:p>
            <a:r>
              <a:rPr lang="tr-TR" dirty="0"/>
              <a:t>Osmanlı devletinin ilk dönemlerinde şer’i vergiler, devlet hazinesine önemli oranda gelir sağlayan temel bir vergidir. Anadolu fethedilmiş memleket olduğundan bütün topraklar miri olarak kabul edilmekteydi. Toprağın gerçek sahibi devletti ve toprağı elinde bulunduran ve bizzat kendisi ekip biçen çiftçi halk ise, ister Müslüman olsun, isterse Hıristiyan olsun kiracı konumundaydı. Diğer bir ifadeyle toprağın tasarruf hakkına sahipti. Dolayısıyla kiracı olan reaya ektiği topraktan elde ettiği geliri sahibine yani devlete ödemek zorundaydı.</a:t>
            </a:r>
            <a:r>
              <a:rPr lang="tr-TR" baseline="30000" dirty="0"/>
              <a:t>,</a:t>
            </a:r>
            <a:endParaRPr lang="tr-TR" dirty="0"/>
          </a:p>
          <a:p>
            <a:endParaRPr lang="tr-TR" dirty="0"/>
          </a:p>
        </p:txBody>
      </p:sp>
    </p:spTree>
    <p:extLst>
      <p:ext uri="{BB962C8B-B14F-4D97-AF65-F5344CB8AC3E}">
        <p14:creationId xmlns:p14="http://schemas.microsoft.com/office/powerpoint/2010/main" val="3774463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1) Zekat</a:t>
            </a:r>
          </a:p>
          <a:p>
            <a:r>
              <a:rPr lang="tr-TR" dirty="0"/>
              <a:t>İslam hukukuna göre zekat, bir ihsan veya basit bir sadaka değildir. O, devlet ve toplumun birey üzerindeki hakkıdır. Bununla beraber devlet, zekat verip vermeme konusunda mükellefi serbest bırakmaz. Onun gereklerine göre toplanıp harcanmasını sağlamak zorundadır. Yeterli mal varlığına sahip bulunan ve belli şartları taşıyan her Müslüman’ın vermekle mükellef olduğu zekat, Osmanlı İmparatorluğu’nda da diğer Müslüman devletlerde olduğu gibi uygulanıyordu.</a:t>
            </a:r>
          </a:p>
          <a:p>
            <a:r>
              <a:rPr lang="tr-TR" dirty="0"/>
              <a:t>Zekata tabi malların 1/40’ı Müslüman fakirlere verilir. Verilen miktarın zekat niyeti ile verilmesi zorunludur. Vergi olarak zekat, zekata tabi mallardan ayni olarak verilebildiği gibi, değeri belirlenerek nakdi olarak da verilebilirdi.</a:t>
            </a:r>
          </a:p>
          <a:p>
            <a:r>
              <a:rPr lang="tr-TR" dirty="0"/>
              <a:t> </a:t>
            </a:r>
          </a:p>
          <a:p>
            <a:r>
              <a:rPr lang="tr-TR" dirty="0"/>
              <a:t>2) Haraç</a:t>
            </a:r>
          </a:p>
          <a:p>
            <a:r>
              <a:rPr lang="tr-TR" dirty="0"/>
              <a:t>Haraç, işgal edilen ülkelerde Müslüman olmayanlara bırakılan topraklardan alınan devlet hissesidir. İslam vergi hukukunda olduğu gibi Osmanlılarda da haraç iki kısma ayrılmaktadır. Bunlar haraç-ı muvazzaf ve haraç-ı </a:t>
            </a:r>
            <a:r>
              <a:rPr lang="tr-TR" dirty="0" err="1"/>
              <a:t>mukasem</a:t>
            </a:r>
            <a:r>
              <a:rPr lang="tr-TR" dirty="0"/>
              <a:t> olarak adlandırılmaktadır.</a:t>
            </a:r>
          </a:p>
          <a:p>
            <a:r>
              <a:rPr lang="tr-TR" dirty="0" err="1"/>
              <a:t>Harac</a:t>
            </a:r>
            <a:r>
              <a:rPr lang="tr-TR" dirty="0"/>
              <a:t>-ı Muvazzaf: Fethedilen yerlerdeki ahaliye bırakılan arazi üzerine arazi büyüklüğüne göre maktu bir şekilde konmuş bulunan bir vergi olup zaman ve bölgelere göre farklı isimler alabiliyordu. Bunların bir kısmı adeta toprağın ücreti olarak alınmaktaydı.</a:t>
            </a:r>
          </a:p>
          <a:p>
            <a:endParaRPr lang="tr-TR" dirty="0"/>
          </a:p>
        </p:txBody>
      </p:sp>
    </p:spTree>
    <p:extLst>
      <p:ext uri="{BB962C8B-B14F-4D97-AF65-F5344CB8AC3E}">
        <p14:creationId xmlns:p14="http://schemas.microsoft.com/office/powerpoint/2010/main" val="3260661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err="1"/>
              <a:t>Harac</a:t>
            </a:r>
            <a:r>
              <a:rPr lang="tr-TR" dirty="0"/>
              <a:t>-ı </a:t>
            </a:r>
            <a:r>
              <a:rPr lang="tr-TR" dirty="0" err="1"/>
              <a:t>Mukasem</a:t>
            </a:r>
            <a:r>
              <a:rPr lang="tr-TR" dirty="0"/>
              <a:t>: </a:t>
            </a:r>
            <a:r>
              <a:rPr lang="tr-TR" dirty="0" err="1"/>
              <a:t>Harac</a:t>
            </a:r>
            <a:r>
              <a:rPr lang="tr-TR" dirty="0"/>
              <a:t>-ı muvazzaf gibi maktu bir şekilde alınmayıp ekilen arazi üzerinden elde edilen ürünün belli bir oranında (1/10 ile 1/2 arasında) ve yerin verimi esasına göre alınmak üzere belirlenen bir vergidir. Diğer bir ifadeyle, haracın </a:t>
            </a:r>
            <a:r>
              <a:rPr lang="tr-TR" dirty="0" err="1"/>
              <a:t>mukasem</a:t>
            </a:r>
            <a:r>
              <a:rPr lang="tr-TR" dirty="0"/>
              <a:t> kısmı öşürdür. </a:t>
            </a:r>
            <a:r>
              <a:rPr lang="tr-TR" dirty="0" err="1"/>
              <a:t>Harac</a:t>
            </a:r>
            <a:r>
              <a:rPr lang="tr-TR" dirty="0"/>
              <a:t>-ı </a:t>
            </a:r>
            <a:r>
              <a:rPr lang="tr-TR" dirty="0" err="1"/>
              <a:t>mukasem</a:t>
            </a:r>
            <a:r>
              <a:rPr lang="tr-TR" dirty="0"/>
              <a:t> ürün üzerinden alındığı zaman, yılda kaç defa ürün alınırsa o kadar da </a:t>
            </a:r>
            <a:r>
              <a:rPr lang="tr-TR" dirty="0" err="1"/>
              <a:t>harac</a:t>
            </a:r>
            <a:r>
              <a:rPr lang="tr-TR" dirty="0"/>
              <a:t>-ı </a:t>
            </a:r>
            <a:r>
              <a:rPr lang="tr-TR" dirty="0" err="1"/>
              <a:t>mukasem</a:t>
            </a:r>
            <a:r>
              <a:rPr lang="tr-TR" dirty="0"/>
              <a:t> alınırdı. Tarımsal arazi boş kaldığı zaman vergi alınmazdı. </a:t>
            </a:r>
            <a:r>
              <a:rPr lang="tr-TR" dirty="0" err="1"/>
              <a:t>Harac</a:t>
            </a:r>
            <a:r>
              <a:rPr lang="tr-TR" dirty="0"/>
              <a:t>-ı muvazzaf ise, arazi üzerinden ve yılda sadece bir defa alınırdı. Tarıma elverişli olan arazi işlenmemiş olsa bile vergi alınırdı.</a:t>
            </a:r>
          </a:p>
          <a:p>
            <a:r>
              <a:rPr lang="tr-TR" dirty="0" err="1"/>
              <a:t>Harac</a:t>
            </a:r>
            <a:r>
              <a:rPr lang="tr-TR" dirty="0"/>
              <a:t>-ı muvazzaf grubuna giren vergiler;</a:t>
            </a:r>
          </a:p>
          <a:p>
            <a:r>
              <a:rPr lang="tr-TR" dirty="0"/>
              <a:t>- </a:t>
            </a:r>
            <a:r>
              <a:rPr lang="tr-TR" dirty="0" err="1"/>
              <a:t>Resm</a:t>
            </a:r>
            <a:r>
              <a:rPr lang="tr-TR" dirty="0"/>
              <a:t>-i Çift</a:t>
            </a:r>
          </a:p>
          <a:p>
            <a:r>
              <a:rPr lang="tr-TR" dirty="0"/>
              <a:t>- </a:t>
            </a:r>
            <a:r>
              <a:rPr lang="tr-TR" dirty="0" err="1"/>
              <a:t>Resm</a:t>
            </a:r>
            <a:r>
              <a:rPr lang="tr-TR" dirty="0"/>
              <a:t>-i Zemin</a:t>
            </a:r>
          </a:p>
          <a:p>
            <a:r>
              <a:rPr lang="tr-TR" dirty="0"/>
              <a:t>- </a:t>
            </a:r>
            <a:r>
              <a:rPr lang="tr-TR" dirty="0" err="1"/>
              <a:t>Resm</a:t>
            </a:r>
            <a:r>
              <a:rPr lang="tr-TR" dirty="0"/>
              <a:t>-i </a:t>
            </a:r>
            <a:r>
              <a:rPr lang="tr-TR" dirty="0" err="1"/>
              <a:t>Asiyab</a:t>
            </a:r>
            <a:endParaRPr lang="tr-TR" dirty="0"/>
          </a:p>
          <a:p>
            <a:r>
              <a:rPr lang="tr-TR" dirty="0"/>
              <a:t>- </a:t>
            </a:r>
            <a:r>
              <a:rPr lang="tr-TR" dirty="0" err="1"/>
              <a:t>Resm</a:t>
            </a:r>
            <a:r>
              <a:rPr lang="tr-TR" dirty="0"/>
              <a:t>-i Tapu</a:t>
            </a:r>
          </a:p>
          <a:p>
            <a:r>
              <a:rPr lang="tr-TR" dirty="0"/>
              <a:t>- </a:t>
            </a:r>
            <a:r>
              <a:rPr lang="tr-TR" dirty="0" err="1"/>
              <a:t>Resm</a:t>
            </a:r>
            <a:r>
              <a:rPr lang="tr-TR" dirty="0"/>
              <a:t>-i </a:t>
            </a:r>
            <a:r>
              <a:rPr lang="tr-TR" dirty="0" err="1"/>
              <a:t>Arus</a:t>
            </a:r>
            <a:endParaRPr lang="tr-TR" dirty="0"/>
          </a:p>
          <a:p>
            <a:r>
              <a:rPr lang="tr-TR" dirty="0"/>
              <a:t>- </a:t>
            </a:r>
            <a:r>
              <a:rPr lang="tr-TR" dirty="0" err="1"/>
              <a:t>Resm</a:t>
            </a:r>
            <a:r>
              <a:rPr lang="tr-TR" dirty="0"/>
              <a:t>-i </a:t>
            </a:r>
            <a:r>
              <a:rPr lang="tr-TR" dirty="0" err="1"/>
              <a:t>Bennak</a:t>
            </a:r>
            <a:r>
              <a:rPr lang="tr-TR" dirty="0"/>
              <a:t> ve </a:t>
            </a:r>
            <a:r>
              <a:rPr lang="tr-TR" dirty="0" err="1"/>
              <a:t>Resm</a:t>
            </a:r>
            <a:r>
              <a:rPr lang="tr-TR" dirty="0"/>
              <a:t>-i </a:t>
            </a:r>
            <a:r>
              <a:rPr lang="tr-TR" dirty="0" err="1"/>
              <a:t>Mücerred</a:t>
            </a:r>
            <a:endParaRPr lang="tr-TR" dirty="0"/>
          </a:p>
          <a:p>
            <a:r>
              <a:rPr lang="tr-TR" dirty="0"/>
              <a:t>- </a:t>
            </a:r>
            <a:r>
              <a:rPr lang="tr-TR" dirty="0" err="1"/>
              <a:t>Resm</a:t>
            </a:r>
            <a:r>
              <a:rPr lang="tr-TR" dirty="0"/>
              <a:t>-i İspenç</a:t>
            </a:r>
          </a:p>
          <a:p>
            <a:r>
              <a:rPr lang="tr-TR" dirty="0"/>
              <a:t>- </a:t>
            </a:r>
            <a:r>
              <a:rPr lang="tr-TR" dirty="0" err="1"/>
              <a:t>Resm</a:t>
            </a:r>
            <a:r>
              <a:rPr lang="tr-TR" dirty="0"/>
              <a:t>-i </a:t>
            </a:r>
            <a:r>
              <a:rPr lang="tr-TR" dirty="0" err="1"/>
              <a:t>Dühan</a:t>
            </a:r>
            <a:r>
              <a:rPr lang="tr-TR" baseline="30000" dirty="0"/>
              <a:t>,</a:t>
            </a:r>
            <a:endParaRPr lang="tr-TR" dirty="0"/>
          </a:p>
          <a:p>
            <a:endParaRPr lang="tr-TR" dirty="0"/>
          </a:p>
        </p:txBody>
      </p:sp>
    </p:spTree>
    <p:extLst>
      <p:ext uri="{BB962C8B-B14F-4D97-AF65-F5344CB8AC3E}">
        <p14:creationId xmlns:p14="http://schemas.microsoft.com/office/powerpoint/2010/main" val="3158718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err="1"/>
              <a:t>Resm</a:t>
            </a:r>
            <a:r>
              <a:rPr lang="tr-TR" dirty="0"/>
              <a:t>-i Çift</a:t>
            </a:r>
          </a:p>
          <a:p>
            <a:r>
              <a:rPr lang="tr-TR" dirty="0"/>
              <a:t>İmparatorluğun pek çok bölgesinde, özellikle de daha önceden feodal üretim ilişkilerinin yaygın olduğu Rumeli’de çift resmi, devlet mülkiyetindeki toprağın kullanım hakkı karşılığında reayanın sipahiye sunmakla yükümlü olduğu emek hizmetlerinin bir bölümüyle, döğen hizmeti, boyunduruk resmi, ot, odun gibi yükümlülüklerin paraya çevrilmiş biçimi olarak ortaya çıkmıştı.</a:t>
            </a:r>
          </a:p>
          <a:p>
            <a:r>
              <a:rPr lang="tr-TR" dirty="0"/>
              <a:t>Bu vergi Osmanlı İmparatorluğu’nun tahrir defterlerinde, </a:t>
            </a:r>
            <a:r>
              <a:rPr lang="tr-TR" dirty="0" err="1"/>
              <a:t>raiyyet</a:t>
            </a:r>
            <a:r>
              <a:rPr lang="tr-TR" dirty="0"/>
              <a:t> kaydedilmiş bulunan Müslüman reayadan tam veya </a:t>
            </a:r>
            <a:r>
              <a:rPr lang="tr-TR" dirty="0" err="1"/>
              <a:t>nîm</a:t>
            </a:r>
            <a:r>
              <a:rPr lang="tr-TR" dirty="0"/>
              <a:t> (yarım) çiftlik yer karşılığı olarak alınmaktadır. </a:t>
            </a:r>
            <a:r>
              <a:rPr lang="tr-TR" dirty="0" err="1"/>
              <a:t>Raiyyete</a:t>
            </a:r>
            <a:r>
              <a:rPr lang="tr-TR" dirty="0"/>
              <a:t> ait yerleri ekip biçen, toprağa bağlı olmayan göçebe </a:t>
            </a:r>
            <a:r>
              <a:rPr lang="tr-TR" dirty="0" err="1"/>
              <a:t>yörük</a:t>
            </a:r>
            <a:r>
              <a:rPr lang="tr-TR" dirty="0"/>
              <a:t> bile olsa, o sancağın tahrir defterinde yazılı bulunan miktarı vermek zorundadır.</a:t>
            </a:r>
          </a:p>
          <a:p>
            <a:r>
              <a:rPr lang="tr-TR" dirty="0" err="1"/>
              <a:t>Resm</a:t>
            </a:r>
            <a:r>
              <a:rPr lang="tr-TR" dirty="0"/>
              <a:t>-i Zemin (</a:t>
            </a:r>
            <a:r>
              <a:rPr lang="tr-TR" dirty="0" err="1"/>
              <a:t>Resm</a:t>
            </a:r>
            <a:r>
              <a:rPr lang="tr-TR" dirty="0"/>
              <a:t>-i Dönüm)</a:t>
            </a:r>
          </a:p>
          <a:p>
            <a:r>
              <a:rPr lang="tr-TR" dirty="0" err="1"/>
              <a:t>Resm</a:t>
            </a:r>
            <a:r>
              <a:rPr lang="tr-TR" dirty="0"/>
              <a:t>-i zemin, kendisine tımar tahsis edilen sipahinin, </a:t>
            </a:r>
            <a:r>
              <a:rPr lang="tr-TR" dirty="0" err="1"/>
              <a:t>sahib</a:t>
            </a:r>
            <a:r>
              <a:rPr lang="tr-TR" dirty="0"/>
              <a:t>-i arz statüsünde olduğu durumlarda alınan bir vergidir. </a:t>
            </a:r>
            <a:r>
              <a:rPr lang="tr-TR" dirty="0" err="1"/>
              <a:t>Sahib</a:t>
            </a:r>
            <a:r>
              <a:rPr lang="tr-TR" dirty="0"/>
              <a:t>-i arz statüsündeki sipahiye ait bir toprak parçasına yerleşik reayanın işlemediği boş toprağın başka yerden gelen hariç reaya tarafından işlenmesi halinde, bunlardan bu toprakları işlemeleri hakkı karşılığında alınan  bir vergidir.</a:t>
            </a:r>
          </a:p>
          <a:p>
            <a:r>
              <a:rPr lang="tr-TR" dirty="0" err="1"/>
              <a:t>Resm</a:t>
            </a:r>
            <a:r>
              <a:rPr lang="tr-TR" dirty="0"/>
              <a:t>-i </a:t>
            </a:r>
            <a:r>
              <a:rPr lang="tr-TR" dirty="0" err="1"/>
              <a:t>Asiyab</a:t>
            </a:r>
            <a:endParaRPr lang="tr-TR" dirty="0"/>
          </a:p>
          <a:p>
            <a:r>
              <a:rPr lang="tr-TR" dirty="0"/>
              <a:t>Değirmen resmi olarak da adlandırılan bu vergi, su veya rüzgar ile çalışan un değirmenleri ile zeytinyağı imalathanelerinden alınırdı. Bu vergi, su veya rüzgar ile çalışan un değirmenleri ile zeytinyağı imalathanelerinden alınmaktaydı.</a:t>
            </a:r>
          </a:p>
          <a:p>
            <a:r>
              <a:rPr lang="tr-TR" dirty="0" err="1"/>
              <a:t>Resm</a:t>
            </a:r>
            <a:r>
              <a:rPr lang="tr-TR" dirty="0"/>
              <a:t>-i Tapu</a:t>
            </a:r>
          </a:p>
          <a:p>
            <a:r>
              <a:rPr lang="tr-TR" dirty="0"/>
              <a:t>Bu vergi, üzerine bina yapılan veya koru, harman yeri, oyun yeri, ticaret yeri yapmak suretiyle arazinin tarımsal faaliyetten alıkonması karşılığı alınmaktaydı. Bu verginin miktarı, tarımsal faaliyetten alıkonan yerin içinde bulunduğu arazinin verimliliğine göre belirlenmekteydi. Eğer bu yer tarıma elverişli ve verimliliği yüksek (âlâ) ise bu durumda 50 akçe, orta verimli (</a:t>
            </a:r>
            <a:r>
              <a:rPr lang="tr-TR" dirty="0" err="1"/>
              <a:t>evsat</a:t>
            </a:r>
            <a:r>
              <a:rPr lang="tr-TR" dirty="0"/>
              <a:t>) ise 30 veya 40 akçe, daha düşük bir verimliliğe sahipse (</a:t>
            </a:r>
            <a:r>
              <a:rPr lang="tr-TR" dirty="0" err="1"/>
              <a:t>ednâ</a:t>
            </a:r>
            <a:r>
              <a:rPr lang="tr-TR" dirty="0"/>
              <a:t>) </a:t>
            </a:r>
            <a:r>
              <a:rPr lang="tr-TR" dirty="0" err="1"/>
              <a:t>resm</a:t>
            </a:r>
            <a:r>
              <a:rPr lang="tr-TR" dirty="0"/>
              <a:t>-i tapu 20 akçe olarak alınırdı.</a:t>
            </a:r>
          </a:p>
          <a:p>
            <a:endParaRPr lang="tr-TR" dirty="0"/>
          </a:p>
        </p:txBody>
      </p:sp>
    </p:spTree>
    <p:extLst>
      <p:ext uri="{BB962C8B-B14F-4D97-AF65-F5344CB8AC3E}">
        <p14:creationId xmlns:p14="http://schemas.microsoft.com/office/powerpoint/2010/main" val="1610433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err="1"/>
              <a:t>Resm</a:t>
            </a:r>
            <a:r>
              <a:rPr lang="tr-TR" dirty="0"/>
              <a:t>-i </a:t>
            </a:r>
            <a:r>
              <a:rPr lang="tr-TR" dirty="0" err="1"/>
              <a:t>Arus</a:t>
            </a:r>
            <a:r>
              <a:rPr lang="tr-TR" dirty="0"/>
              <a:t> (</a:t>
            </a:r>
            <a:r>
              <a:rPr lang="tr-TR" dirty="0" err="1"/>
              <a:t>Resm</a:t>
            </a:r>
            <a:r>
              <a:rPr lang="tr-TR" dirty="0"/>
              <a:t>-i Düğün veya </a:t>
            </a:r>
            <a:r>
              <a:rPr lang="tr-TR" dirty="0" err="1"/>
              <a:t>Resm</a:t>
            </a:r>
            <a:r>
              <a:rPr lang="tr-TR" dirty="0"/>
              <a:t>-i Gerdek)</a:t>
            </a:r>
          </a:p>
          <a:p>
            <a:r>
              <a:rPr lang="tr-TR" dirty="0"/>
              <a:t>Tımarında bulunan kadınların evlenmeleri esnasında kocalarından alınan </a:t>
            </a:r>
            <a:r>
              <a:rPr lang="tr-TR" dirty="0" err="1"/>
              <a:t>resm</a:t>
            </a:r>
            <a:r>
              <a:rPr lang="tr-TR" dirty="0"/>
              <a:t>-i </a:t>
            </a:r>
            <a:r>
              <a:rPr lang="tr-TR" dirty="0" err="1"/>
              <a:t>arus</a:t>
            </a:r>
            <a:r>
              <a:rPr lang="tr-TR" dirty="0"/>
              <a:t> vergisi, sipahi adına alınan maktu bir vergidir. Bu vergiyi sadece tımar sahibi alabilir. Subaşı ve sancakbeyi bu vergiyi alamaz. Osmanlı İmparatorluğu miri arazi sisteminde yüzyıllar boyunca alınan bu vergiyi sadece reaya ödememektedir. Kendisine </a:t>
            </a:r>
            <a:r>
              <a:rPr lang="tr-TR" dirty="0" err="1"/>
              <a:t>resm</a:t>
            </a:r>
            <a:r>
              <a:rPr lang="tr-TR" dirty="0"/>
              <a:t>-i </a:t>
            </a:r>
            <a:r>
              <a:rPr lang="tr-TR" dirty="0" err="1"/>
              <a:t>arus</a:t>
            </a:r>
            <a:r>
              <a:rPr lang="tr-TR" dirty="0"/>
              <a:t> geliri kaydedilen sipahi ile </a:t>
            </a:r>
            <a:r>
              <a:rPr lang="tr-TR" dirty="0" err="1"/>
              <a:t>zaimler</a:t>
            </a:r>
            <a:r>
              <a:rPr lang="tr-TR" dirty="0"/>
              <a:t>, avcılar ve kale erleri de bu vergiyi ödüyorlardı.</a:t>
            </a:r>
          </a:p>
          <a:p>
            <a:r>
              <a:rPr lang="tr-TR" dirty="0" err="1"/>
              <a:t>Resm</a:t>
            </a:r>
            <a:r>
              <a:rPr lang="tr-TR" dirty="0"/>
              <a:t>-i </a:t>
            </a:r>
            <a:r>
              <a:rPr lang="tr-TR" dirty="0" err="1"/>
              <a:t>Bennak</a:t>
            </a:r>
            <a:r>
              <a:rPr lang="tr-TR" dirty="0"/>
              <a:t> ve </a:t>
            </a:r>
            <a:r>
              <a:rPr lang="tr-TR" dirty="0" err="1"/>
              <a:t>Resm</a:t>
            </a:r>
            <a:r>
              <a:rPr lang="tr-TR" dirty="0"/>
              <a:t>-i </a:t>
            </a:r>
            <a:r>
              <a:rPr lang="tr-TR" dirty="0" err="1"/>
              <a:t>Mücerred</a:t>
            </a:r>
            <a:endParaRPr lang="tr-TR" dirty="0"/>
          </a:p>
          <a:p>
            <a:r>
              <a:rPr lang="tr-TR" dirty="0" err="1"/>
              <a:t>Resm</a:t>
            </a:r>
            <a:r>
              <a:rPr lang="tr-TR" dirty="0"/>
              <a:t>-i </a:t>
            </a:r>
            <a:r>
              <a:rPr lang="tr-TR" dirty="0" err="1"/>
              <a:t>bennak</a:t>
            </a:r>
            <a:r>
              <a:rPr lang="tr-TR" dirty="0"/>
              <a:t> vergisinin ödenme şartı evliliktir. Evlenen erkek vergi mükellefi olur. </a:t>
            </a:r>
            <a:r>
              <a:rPr lang="tr-TR" dirty="0" err="1"/>
              <a:t>Bennak</a:t>
            </a:r>
            <a:r>
              <a:rPr lang="tr-TR" dirty="0"/>
              <a:t>, yarım çiftten (nim-çift) az toprağa sahip olan köylüdür. Eğer yarım çiftten az toprak tasarruf ediyorsa </a:t>
            </a:r>
            <a:r>
              <a:rPr lang="tr-TR" dirty="0" err="1"/>
              <a:t>ekinlü</a:t>
            </a:r>
            <a:r>
              <a:rPr lang="tr-TR" dirty="0"/>
              <a:t> </a:t>
            </a:r>
            <a:r>
              <a:rPr lang="tr-TR" dirty="0" err="1"/>
              <a:t>bennak</a:t>
            </a:r>
            <a:r>
              <a:rPr lang="tr-TR" dirty="0"/>
              <a:t>, hiç toprağı yoksa caba </a:t>
            </a:r>
            <a:r>
              <a:rPr lang="tr-TR" dirty="0" err="1"/>
              <a:t>bennak</a:t>
            </a:r>
            <a:r>
              <a:rPr lang="tr-TR" dirty="0"/>
              <a:t> adını alırdı. Caba </a:t>
            </a:r>
            <a:r>
              <a:rPr lang="tr-TR" dirty="0" err="1"/>
              <a:t>bennaklar</a:t>
            </a:r>
            <a:r>
              <a:rPr lang="tr-TR" dirty="0"/>
              <a:t>, tapu ile tasarruf edilmiş toprağı bulunmayan ve başkasının tapulu toprağında işçi olarak çalışan evli reaya idi.</a:t>
            </a:r>
          </a:p>
          <a:p>
            <a:r>
              <a:rPr lang="tr-TR" dirty="0" err="1"/>
              <a:t>Mücerred</a:t>
            </a:r>
            <a:r>
              <a:rPr lang="tr-TR" dirty="0"/>
              <a:t> ise, babasının yanında yaşayan bekar yetişkin çocuktur. </a:t>
            </a:r>
            <a:r>
              <a:rPr lang="tr-TR" dirty="0" err="1"/>
              <a:t>Mücerred</a:t>
            </a:r>
            <a:r>
              <a:rPr lang="tr-TR" dirty="0"/>
              <a:t> resminin miktarı 6 akçe olup babasının yanında yaşayan, gelir elde etmeye gücü yeten (</a:t>
            </a:r>
            <a:r>
              <a:rPr lang="tr-TR" dirty="0" err="1"/>
              <a:t>kisbe</a:t>
            </a:r>
            <a:r>
              <a:rPr lang="tr-TR" dirty="0"/>
              <a:t> kâdir) yani sakatlığı, hastalığı olmayan erkeklerden alınan bir vergidir.</a:t>
            </a:r>
          </a:p>
          <a:p>
            <a:endParaRPr lang="tr-TR" dirty="0"/>
          </a:p>
        </p:txBody>
      </p:sp>
    </p:spTree>
    <p:extLst>
      <p:ext uri="{BB962C8B-B14F-4D97-AF65-F5344CB8AC3E}">
        <p14:creationId xmlns:p14="http://schemas.microsoft.com/office/powerpoint/2010/main" val="386294602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2223</Words>
  <Application>Microsoft Office PowerPoint</Application>
  <PresentationFormat>Geniş ekran</PresentationFormat>
  <Paragraphs>66</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Calibri Light</vt:lpstr>
      <vt:lpstr>Office Teması</vt:lpstr>
      <vt:lpstr>Osmanlı Toplumunun Sınıflandırılması ve Reâyâdan Alınan Vergiler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Latif</dc:creator>
  <cp:lastModifiedBy>Latif</cp:lastModifiedBy>
  <cp:revision>2</cp:revision>
  <dcterms:created xsi:type="dcterms:W3CDTF">2019-11-21T10:40:45Z</dcterms:created>
  <dcterms:modified xsi:type="dcterms:W3CDTF">2019-11-21T11:10:31Z</dcterms:modified>
</cp:coreProperties>
</file>