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46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17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54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32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08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1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225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10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31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3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61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848F-053F-4E49-9554-35C37A6475C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150FF-53B3-40E6-8356-F148E63BB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97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860550" y="288926"/>
            <a:ext cx="8534400" cy="758825"/>
          </a:xfrm>
        </p:spPr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Continuous Monitoring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In some particular cases, information about the various populations of the population can be kept constant and regularly. This information can range from milk yields of animals in a business, to lesions seen in a slaughtered animal, or to control the disease in a country for control of a disease nationwide.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A23895-E3D4-4F66-BFBE-0F3BA21212C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49100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25625" y="1524001"/>
            <a:ext cx="4040188" cy="733425"/>
          </a:xfrm>
        </p:spPr>
        <p:txBody>
          <a:bodyPr/>
          <a:lstStyle/>
          <a:p>
            <a:pPr>
              <a:defRPr/>
            </a:pPr>
            <a:r>
              <a:rPr lang="tr-TR" err="1"/>
              <a:t>Continuous</a:t>
            </a:r>
            <a:r>
              <a:rPr lang="tr-TR"/>
              <a:t> </a:t>
            </a:r>
            <a:r>
              <a:rPr lang="tr-TR" err="1"/>
              <a:t>recording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6315076" y="1524000"/>
            <a:ext cx="4041775" cy="731838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Intensive</a:t>
            </a:r>
            <a:r>
              <a:rPr lang="tr-TR" dirty="0"/>
              <a:t> </a:t>
            </a:r>
            <a:r>
              <a:rPr lang="tr-TR" dirty="0" err="1" smtClean="0"/>
              <a:t>monitoring</a:t>
            </a:r>
            <a:endParaRPr lang="en-US" dirty="0"/>
          </a:p>
        </p:txBody>
      </p:sp>
      <p:sp>
        <p:nvSpPr>
          <p:cNvPr id="28676" name="Content Placeholder 3"/>
          <p:cNvSpPr>
            <a:spLocks noGrp="1"/>
          </p:cNvSpPr>
          <p:nvPr>
            <p:ph sz="quarter" idx="2"/>
          </p:nvPr>
        </p:nvSpPr>
        <p:spPr>
          <a:xfrm>
            <a:off x="1825626" y="2471739"/>
            <a:ext cx="4041775" cy="381793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a particular event related to animal health or a specific disease can be recorded continuously in a certain population.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324600" y="2471738"/>
            <a:ext cx="4038600" cy="3821112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tr-TR" dirty="0" smtClean="0">
                <a:solidFill>
                  <a:srgbClr val="C00000"/>
                </a:solidFill>
              </a:rPr>
              <a:t>(surveillance) </a:t>
            </a:r>
            <a:r>
              <a:rPr lang="en-US" dirty="0">
                <a:solidFill>
                  <a:srgbClr val="C00000"/>
                </a:solidFill>
              </a:rPr>
              <a:t>refers to the continuous collection of information about a healthy or specific disease in the large animal populations and the continuous monitoring of the disease.</a:t>
            </a:r>
            <a:endParaRPr lang="tr-TR" dirty="0" smtClean="0">
              <a:solidFill>
                <a:srgbClr val="C00000"/>
              </a:solidFill>
            </a:endParaRPr>
          </a:p>
        </p:txBody>
      </p:sp>
      <p:sp>
        <p:nvSpPr>
          <p:cNvPr id="2867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1"/>
                </a:solidFill>
              </a:rPr>
              <a:t>Continuous Monitoring</a:t>
            </a:r>
            <a:endParaRPr lang="en-US" altLang="tr-TR" smtClean="0">
              <a:solidFill>
                <a:schemeClr val="accent1"/>
              </a:solidFill>
            </a:endParaRPr>
          </a:p>
        </p:txBody>
      </p:sp>
      <p:sp>
        <p:nvSpPr>
          <p:cNvPr id="2867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B99667-55E6-45C6-9FCB-F025F599B2A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5411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92426" y="2743201"/>
            <a:ext cx="6480175" cy="1673225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/>
              <a:defRPr/>
            </a:pPr>
            <a:r>
              <a:rPr lang="tr-TR" sz="3600" dirty="0" err="1">
                <a:solidFill>
                  <a:schemeClr val="accent1"/>
                </a:solidFill>
              </a:rPr>
              <a:t>Purpose</a:t>
            </a:r>
            <a:r>
              <a:rPr lang="tr-TR" sz="3600" dirty="0">
                <a:solidFill>
                  <a:schemeClr val="accent1"/>
                </a:solidFill>
              </a:rPr>
              <a:t> </a:t>
            </a:r>
            <a:r>
              <a:rPr lang="tr-TR" sz="3600" dirty="0" err="1">
                <a:solidFill>
                  <a:schemeClr val="accent1"/>
                </a:solidFill>
              </a:rPr>
              <a:t>and</a:t>
            </a:r>
            <a:r>
              <a:rPr lang="tr-TR" sz="3600" dirty="0">
                <a:solidFill>
                  <a:schemeClr val="accent1"/>
                </a:solidFill>
              </a:rPr>
              <a:t> data </a:t>
            </a:r>
            <a:r>
              <a:rPr lang="tr-TR" sz="3600" dirty="0" err="1">
                <a:solidFill>
                  <a:schemeClr val="accent1"/>
                </a:solidFill>
              </a:rPr>
              <a:t>collection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2969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Epidemiological research stages</a:t>
            </a:r>
            <a:endParaRPr lang="en-US" altLang="tr-TR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6E3D22-C3DF-40F5-A890-4031347A897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971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3"/>
          <p:cNvSpPr>
            <a:spLocks noGrp="1"/>
          </p:cNvSpPr>
          <p:nvPr>
            <p:ph sz="quarter" idx="1"/>
          </p:nvPr>
        </p:nvSpPr>
        <p:spPr>
          <a:xfrm>
            <a:off x="2286000" y="2057400"/>
            <a:ext cx="8001000" cy="2362200"/>
          </a:xfrm>
        </p:spPr>
        <p:txBody>
          <a:bodyPr/>
          <a:lstStyle/>
          <a:p>
            <a:pPr eaLnBrk="1" hangingPunct="1"/>
            <a:r>
              <a:rPr lang="en-US" altLang="tr-TR" sz="4800" b="1">
                <a:solidFill>
                  <a:srgbClr val="C00000"/>
                </a:solidFill>
              </a:rPr>
              <a:t>Purpose and design of research</a:t>
            </a:r>
          </a:p>
        </p:txBody>
      </p:sp>
      <p:sp>
        <p:nvSpPr>
          <p:cNvPr id="30723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99F775-F80E-4A6B-855C-031765186DF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91109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828800" y="336551"/>
            <a:ext cx="8534400" cy="758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tr-TR" sz="2700" b="1">
                <a:solidFill>
                  <a:schemeClr val="accent1"/>
                </a:solidFill>
              </a:rPr>
              <a:t>The exact boundaries of the purpose are determined by a hypothesis</a:t>
            </a:r>
            <a:endParaRPr lang="en-US" altLang="tr-TR" smtClean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5625" y="1371600"/>
            <a:ext cx="4038600" cy="4681538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buNone/>
              <a:defRPr/>
            </a:pPr>
            <a:endParaRPr lang="tr-TR" sz="2400" dirty="0"/>
          </a:p>
          <a:p>
            <a:pPr marL="274320" indent="-274320">
              <a:buNone/>
              <a:defRPr/>
            </a:pPr>
            <a:endParaRPr lang="tr-TR" sz="2400" dirty="0"/>
          </a:p>
          <a:p>
            <a:pPr marL="274320" indent="-274320">
              <a:buNone/>
              <a:defRPr/>
            </a:pPr>
            <a:r>
              <a:rPr lang="tr-TR" sz="4300" dirty="0">
                <a:solidFill>
                  <a:srgbClr val="FF0000"/>
                </a:solidFill>
              </a:rPr>
              <a:t>  </a:t>
            </a:r>
            <a:r>
              <a:rPr lang="en-US" sz="4300" dirty="0">
                <a:solidFill>
                  <a:srgbClr val="FF0000"/>
                </a:solidFill>
              </a:rPr>
              <a:t>An epidemiological hypothesis should have the following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371600"/>
            <a:ext cx="4038600" cy="4681538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i="1" dirty="0"/>
              <a:t>Population to work</a:t>
            </a:r>
          </a:p>
          <a:p>
            <a:pPr marL="274320" indent="-274320">
              <a:buFont typeface="Wingdings 2"/>
              <a:buChar char=""/>
              <a:defRPr/>
            </a:pPr>
            <a:endParaRPr lang="en-US" i="1" dirty="0"/>
          </a:p>
          <a:p>
            <a:pPr marL="274320" indent="-274320">
              <a:buFont typeface="Wingdings 2"/>
              <a:buChar char=""/>
              <a:defRPr/>
            </a:pPr>
            <a:r>
              <a:rPr lang="en-US" i="1" dirty="0"/>
              <a:t>The determinants to be considered</a:t>
            </a:r>
          </a:p>
          <a:p>
            <a:pPr marL="274320" indent="-274320">
              <a:buFont typeface="Wingdings 2"/>
              <a:buChar char=""/>
              <a:defRPr/>
            </a:pPr>
            <a:endParaRPr lang="en-US" i="1" dirty="0"/>
          </a:p>
          <a:p>
            <a:pPr marL="274320" indent="-274320">
              <a:buFont typeface="Wingdings 2"/>
              <a:buChar char=""/>
              <a:defRPr/>
            </a:pPr>
            <a:r>
              <a:rPr lang="en-US" i="1" dirty="0"/>
              <a:t>Considered diseases or diseases</a:t>
            </a:r>
          </a:p>
          <a:p>
            <a:pPr marL="274320" indent="-274320">
              <a:buFont typeface="Wingdings 2"/>
              <a:buChar char=""/>
              <a:defRPr/>
            </a:pPr>
            <a:endParaRPr lang="en-US" i="1" dirty="0"/>
          </a:p>
          <a:p>
            <a:pPr marL="274320" indent="-274320">
              <a:buFont typeface="Wingdings 2"/>
              <a:buChar char=""/>
              <a:defRPr/>
            </a:pPr>
            <a:r>
              <a:rPr lang="en-US" i="1" dirty="0"/>
              <a:t>Effect of determinants on disease frequency</a:t>
            </a:r>
          </a:p>
          <a:p>
            <a:pPr marL="274320" indent="-274320">
              <a:buFont typeface="Wingdings 2"/>
              <a:buChar char=""/>
              <a:defRPr/>
            </a:pPr>
            <a:endParaRPr lang="en-US" i="1" dirty="0"/>
          </a:p>
          <a:p>
            <a:pPr marL="274320" indent="-274320">
              <a:buFont typeface="Wingdings 2"/>
              <a:buChar char=""/>
              <a:defRPr/>
            </a:pPr>
            <a:r>
              <a:rPr lang="en-US" i="1" dirty="0"/>
              <a:t>Biological logic</a:t>
            </a:r>
            <a:endParaRPr lang="tr-TR" dirty="0" smtClean="0"/>
          </a:p>
          <a:p>
            <a:pPr marL="274320" indent="-274320"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EB7E0F-A171-4BE7-AE2A-41060FE5F51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11810"/>
      </p:ext>
    </p:extLst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Quality of data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Some of the various measures that determine the quality of data to be used in epidemiological investigations include: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:-</a:t>
            </a:r>
            <a:endParaRPr lang="tr-TR" b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rgbClr val="C00000"/>
                </a:solidFill>
              </a:rPr>
              <a:t>The name used in disease name and classification epidemiological studies primarily includes a disease name. The name given to a disease is related to the way the disease is classified. The diseases can be classified in three directions;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rgbClr val="C00000"/>
                </a:solidFill>
              </a:rPr>
              <a:t>          1) according to the specific cause.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rgbClr val="C00000"/>
                </a:solidFill>
              </a:rPr>
              <a:t>          2) according to lesions or function impaired.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rgbClr val="C00000"/>
                </a:solidFill>
              </a:rPr>
              <a:t>          3) according to the emerging clinical indication.</a:t>
            </a:r>
            <a:endParaRPr lang="en-US" sz="1900" b="1" dirty="0">
              <a:solidFill>
                <a:srgbClr val="C00000"/>
              </a:solidFill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4EC162-8A3B-4DE1-9A02-4A231E79A6B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83444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Geniş ekran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Continuous Monitoring</vt:lpstr>
      <vt:lpstr>Continuous Monitoring</vt:lpstr>
      <vt:lpstr>Epidemiological research stages</vt:lpstr>
      <vt:lpstr>PowerPoint Sunusu</vt:lpstr>
      <vt:lpstr>The exact boundaries of the purpose are determined by a hypothesis</vt:lpstr>
      <vt:lpstr>Quality of data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Monitoring</dc:title>
  <dc:creator>Inci Basak Kaya</dc:creator>
  <cp:lastModifiedBy>Inci Basak Kaya</cp:lastModifiedBy>
  <cp:revision>1</cp:revision>
  <dcterms:created xsi:type="dcterms:W3CDTF">2018-02-16T10:59:19Z</dcterms:created>
  <dcterms:modified xsi:type="dcterms:W3CDTF">2018-02-16T10:59:28Z</dcterms:modified>
</cp:coreProperties>
</file>