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36"/>
  </p:notesMasterIdLst>
  <p:sldIdLst>
    <p:sldId id="256" r:id="rId2"/>
    <p:sldId id="259" r:id="rId3"/>
    <p:sldId id="258" r:id="rId4"/>
    <p:sldId id="260" r:id="rId5"/>
    <p:sldId id="273" r:id="rId6"/>
    <p:sldId id="274" r:id="rId7"/>
    <p:sldId id="275" r:id="rId8"/>
    <p:sldId id="264" r:id="rId9"/>
    <p:sldId id="276" r:id="rId10"/>
    <p:sldId id="261" r:id="rId11"/>
    <p:sldId id="267" r:id="rId12"/>
    <p:sldId id="277" r:id="rId13"/>
    <p:sldId id="272" r:id="rId14"/>
    <p:sldId id="262" r:id="rId15"/>
    <p:sldId id="268"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1" r:id="rId29"/>
    <p:sldId id="292" r:id="rId30"/>
    <p:sldId id="293" r:id="rId31"/>
    <p:sldId id="294" r:id="rId32"/>
    <p:sldId id="295" r:id="rId33"/>
    <p:sldId id="296" r:id="rId34"/>
    <p:sldId id="298" r:id="rId35"/>
  </p:sldIdLst>
  <p:sldSz cx="9144000" cy="5143500" type="screen16x9"/>
  <p:notesSz cx="6858000" cy="9144000"/>
  <p:embeddedFontLst>
    <p:embeddedFont>
      <p:font typeface="Inconsolata" panose="020B0604020202020204" charset="-94"/>
      <p:regular r:id="rId37"/>
    </p:embeddedFont>
    <p:embeddedFont>
      <p:font typeface="Pangolin"/>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9A4FF7-B127-42C8-9306-0B6809203F59}">
  <a:tblStyle styleId="{7F9A4FF7-B127-42C8-9306-0B6809203F59}"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557546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10019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1288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8154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614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1266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1969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6203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91224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3757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974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046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41728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5642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1233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8132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3580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15250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6315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52994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92660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12373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9841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96578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85934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80442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94885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61740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822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2993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8954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7476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5386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25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0326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703525" y="1735750"/>
            <a:ext cx="3486300" cy="1159800"/>
          </a:xfrm>
          <a:prstGeom prst="rect">
            <a:avLst/>
          </a:prstGeom>
        </p:spPr>
        <p:txBody>
          <a:bodyPr spcFirstLastPara="1" wrap="square" lIns="91425" tIns="91425" rIns="91425" bIns="91425" anchor="b" anchorCtr="0"/>
          <a:lstStyle>
            <a:lvl1pPr lvl="0"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13" name="Shape 13"/>
          <p:cNvSpPr txBox="1">
            <a:spLocks noGrp="1"/>
          </p:cNvSpPr>
          <p:nvPr>
            <p:ph type="subTitle" idx="1"/>
          </p:nvPr>
        </p:nvSpPr>
        <p:spPr>
          <a:xfrm>
            <a:off x="2703525" y="2763852"/>
            <a:ext cx="3486300" cy="784800"/>
          </a:xfrm>
          <a:prstGeom prst="rect">
            <a:avLst/>
          </a:prstGeom>
        </p:spPr>
        <p:txBody>
          <a:bodyPr spcFirstLastPara="1" wrap="square" lIns="91425" tIns="91425" rIns="91425" bIns="91425" anchor="t" anchorCtr="0"/>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962850" y="876850"/>
            <a:ext cx="4955700" cy="819900"/>
          </a:xfrm>
          <a:prstGeom prst="rect">
            <a:avLst/>
          </a:prstGeom>
        </p:spPr>
        <p:txBody>
          <a:bodyPr spcFirstLastPara="1" wrap="square" lIns="91425" tIns="91425" rIns="91425" bIns="91425" anchor="t" anchorCtr="0"/>
          <a:lstStyle>
            <a:lvl1pPr marL="457200" lvl="0" indent="-419100" rtl="0">
              <a:lnSpc>
                <a:spcPct val="130000"/>
              </a:lnSpc>
              <a:spcBef>
                <a:spcPts val="0"/>
              </a:spcBef>
              <a:spcAft>
                <a:spcPts val="0"/>
              </a:spcAft>
              <a:buSzPts val="3000"/>
              <a:buChar char="✗"/>
              <a:defRPr sz="3000" i="1"/>
            </a:lvl1pPr>
            <a:lvl2pPr marL="914400" lvl="1" indent="-419100" rtl="0">
              <a:lnSpc>
                <a:spcPct val="130000"/>
              </a:lnSpc>
              <a:spcBef>
                <a:spcPts val="0"/>
              </a:spcBef>
              <a:spcAft>
                <a:spcPts val="0"/>
              </a:spcAft>
              <a:buSzPts val="3000"/>
              <a:buChar char="✗"/>
              <a:defRPr sz="3000" i="1"/>
            </a:lvl2pPr>
            <a:lvl3pPr marL="1371600" lvl="2" indent="-419100" rtl="0">
              <a:lnSpc>
                <a:spcPct val="130000"/>
              </a:lnSpc>
              <a:spcBef>
                <a:spcPts val="0"/>
              </a:spcBef>
              <a:spcAft>
                <a:spcPts val="0"/>
              </a:spcAft>
              <a:buSzPts val="3000"/>
              <a:buChar char="✗"/>
              <a:defRPr sz="3000" i="1"/>
            </a:lvl3pPr>
            <a:lvl4pPr marL="1828800" lvl="3" indent="-419100" rtl="0">
              <a:lnSpc>
                <a:spcPct val="130000"/>
              </a:lnSpc>
              <a:spcBef>
                <a:spcPts val="0"/>
              </a:spcBef>
              <a:spcAft>
                <a:spcPts val="0"/>
              </a:spcAft>
              <a:buSzPts val="3000"/>
              <a:buChar char="✗"/>
              <a:defRPr sz="3000" i="1"/>
            </a:lvl4pPr>
            <a:lvl5pPr marL="2286000" lvl="4" indent="-419100" rtl="0">
              <a:lnSpc>
                <a:spcPct val="130000"/>
              </a:lnSpc>
              <a:spcBef>
                <a:spcPts val="0"/>
              </a:spcBef>
              <a:spcAft>
                <a:spcPts val="0"/>
              </a:spcAft>
              <a:buSzPts val="3000"/>
              <a:buChar char="✗"/>
              <a:defRPr sz="3000" i="1"/>
            </a:lvl5pPr>
            <a:lvl6pPr marL="2743200" lvl="5" indent="-419100" rtl="0">
              <a:lnSpc>
                <a:spcPct val="130000"/>
              </a:lnSpc>
              <a:spcBef>
                <a:spcPts val="0"/>
              </a:spcBef>
              <a:spcAft>
                <a:spcPts val="0"/>
              </a:spcAft>
              <a:buSzPts val="3000"/>
              <a:buChar char="✗"/>
              <a:defRPr sz="3000" i="1"/>
            </a:lvl6pPr>
            <a:lvl7pPr marL="3200400" lvl="6" indent="-419100" rtl="0">
              <a:lnSpc>
                <a:spcPct val="130000"/>
              </a:lnSpc>
              <a:spcBef>
                <a:spcPts val="0"/>
              </a:spcBef>
              <a:spcAft>
                <a:spcPts val="0"/>
              </a:spcAft>
              <a:buSzPts val="3000"/>
              <a:buChar char="✗"/>
              <a:defRPr sz="3000" i="1"/>
            </a:lvl7pPr>
            <a:lvl8pPr marL="3657600" lvl="7" indent="-419100" rtl="0">
              <a:lnSpc>
                <a:spcPct val="130000"/>
              </a:lnSpc>
              <a:spcBef>
                <a:spcPts val="0"/>
              </a:spcBef>
              <a:spcAft>
                <a:spcPts val="0"/>
              </a:spcAft>
              <a:buSzPts val="3000"/>
              <a:buChar char="✗"/>
              <a:defRPr sz="3000" i="1"/>
            </a:lvl8pPr>
            <a:lvl9pPr marL="4114800" lvl="8" indent="-419100">
              <a:lnSpc>
                <a:spcPct val="130000"/>
              </a:lnSpc>
              <a:spcBef>
                <a:spcPts val="0"/>
              </a:spcBef>
              <a:spcAft>
                <a:spcPts val="0"/>
              </a:spcAft>
              <a:buSzPts val="3000"/>
              <a:buChar char="✗"/>
              <a:defRPr sz="3000" i="1"/>
            </a:lvl9pPr>
          </a:lstStyle>
          <a:p>
            <a:endParaRPr/>
          </a:p>
        </p:txBody>
      </p:sp>
      <p:sp>
        <p:nvSpPr>
          <p:cNvPr id="16" name="Shape 1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Shape 19"/>
          <p:cNvSpPr txBox="1">
            <a:spLocks noGrp="1"/>
          </p:cNvSpPr>
          <p:nvPr>
            <p:ph type="body" idx="1"/>
          </p:nvPr>
        </p:nvSpPr>
        <p:spPr>
          <a:xfrm>
            <a:off x="866375" y="1304543"/>
            <a:ext cx="5626200" cy="3063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Shape 2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1 column + imag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Shape 23"/>
          <p:cNvSpPr txBox="1">
            <a:spLocks noGrp="1"/>
          </p:cNvSpPr>
          <p:nvPr>
            <p:ph type="body" idx="1"/>
          </p:nvPr>
        </p:nvSpPr>
        <p:spPr>
          <a:xfrm>
            <a:off x="866375" y="1609350"/>
            <a:ext cx="3966600" cy="28335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4" name="Shape 2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66375" y="358375"/>
            <a:ext cx="7567800" cy="857400"/>
          </a:xfrm>
          <a:prstGeom prst="rect">
            <a:avLst/>
          </a:prstGeom>
        </p:spPr>
        <p:txBody>
          <a:bodyPr spcFirstLastPara="1" wrap="square" lIns="91425" tIns="91425" rIns="91425" bIns="91425" anchor="b"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Shape 32"/>
          <p:cNvSpPr txBox="1">
            <a:spLocks noGrp="1"/>
          </p:cNvSpPr>
          <p:nvPr>
            <p:ph type="body" idx="1"/>
          </p:nvPr>
        </p:nvSpPr>
        <p:spPr>
          <a:xfrm>
            <a:off x="866375"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3" name="Shape 33"/>
          <p:cNvSpPr txBox="1">
            <a:spLocks noGrp="1"/>
          </p:cNvSpPr>
          <p:nvPr>
            <p:ph type="body" idx="2"/>
          </p:nvPr>
        </p:nvSpPr>
        <p:spPr>
          <a:xfrm>
            <a:off x="3430687"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4" name="Shape 34"/>
          <p:cNvSpPr txBox="1">
            <a:spLocks noGrp="1"/>
          </p:cNvSpPr>
          <p:nvPr>
            <p:ph type="body" idx="3"/>
          </p:nvPr>
        </p:nvSpPr>
        <p:spPr>
          <a:xfrm>
            <a:off x="5994999"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5" name="Shape 3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Shape 3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osti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big posti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1pPr>
            <a:lvl2pPr lvl="1">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2pPr>
            <a:lvl3pPr lvl="2">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3pPr>
            <a:lvl4pPr lvl="3">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4pPr>
            <a:lvl5pPr lvl="4">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5pPr>
            <a:lvl6pPr lvl="5">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6pPr>
            <a:lvl7pPr lvl="6">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7pPr>
            <a:lvl8pPr lvl="7">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8pPr>
            <a:lvl9pPr lvl="8">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9pPr>
          </a:lstStyle>
          <a:p>
            <a:endParaRPr/>
          </a:p>
        </p:txBody>
      </p:sp>
      <p:sp>
        <p:nvSpPr>
          <p:cNvPr id="7" name="Shape 7"/>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lstStyle>
            <a:lvl1pPr marL="457200" lvl="0"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1pPr>
            <a:lvl2pPr marL="914400" lvl="1"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2pPr>
            <a:lvl3pPr marL="1371600" lvl="2"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3pPr>
            <a:lvl4pPr marL="1828800" lvl="3"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4pPr>
            <a:lvl5pPr marL="2286000" lvl="4"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5pPr>
            <a:lvl6pPr marL="2743200" lvl="5"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6pPr>
            <a:lvl7pPr marL="3200400" lvl="6"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7pPr>
            <a:lvl8pPr marL="3657600" lvl="7"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8pPr>
            <a:lvl9pPr marL="4114800" lvl="8"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9pPr>
          </a:lstStyle>
          <a:p>
            <a:endParaRPr/>
          </a:p>
        </p:txBody>
      </p:sp>
      <p:sp>
        <p:nvSpPr>
          <p:cNvPr id="8" name="Shape 8"/>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lvl="0" algn="ctr">
              <a:spcBef>
                <a:spcPts val="0"/>
              </a:spcBef>
              <a:buNone/>
              <a:defRPr sz="1300">
                <a:solidFill>
                  <a:srgbClr val="7F6000"/>
                </a:solidFill>
                <a:latin typeface="Inconsolata"/>
                <a:ea typeface="Inconsolata"/>
                <a:cs typeface="Inconsolata"/>
                <a:sym typeface="Inconsolata"/>
              </a:defRPr>
            </a:lvl1pPr>
            <a:lvl2pPr lvl="1" algn="ctr">
              <a:spcBef>
                <a:spcPts val="0"/>
              </a:spcBef>
              <a:buNone/>
              <a:defRPr sz="1300">
                <a:solidFill>
                  <a:srgbClr val="7F6000"/>
                </a:solidFill>
                <a:latin typeface="Inconsolata"/>
                <a:ea typeface="Inconsolata"/>
                <a:cs typeface="Inconsolata"/>
                <a:sym typeface="Inconsolata"/>
              </a:defRPr>
            </a:lvl2pPr>
            <a:lvl3pPr lvl="2" algn="ctr">
              <a:spcBef>
                <a:spcPts val="0"/>
              </a:spcBef>
              <a:buNone/>
              <a:defRPr sz="1300">
                <a:solidFill>
                  <a:srgbClr val="7F6000"/>
                </a:solidFill>
                <a:latin typeface="Inconsolata"/>
                <a:ea typeface="Inconsolata"/>
                <a:cs typeface="Inconsolata"/>
                <a:sym typeface="Inconsolata"/>
              </a:defRPr>
            </a:lvl3pPr>
            <a:lvl4pPr lvl="3" algn="ctr">
              <a:spcBef>
                <a:spcPts val="0"/>
              </a:spcBef>
              <a:buNone/>
              <a:defRPr sz="1300">
                <a:solidFill>
                  <a:srgbClr val="7F6000"/>
                </a:solidFill>
                <a:latin typeface="Inconsolata"/>
                <a:ea typeface="Inconsolata"/>
                <a:cs typeface="Inconsolata"/>
                <a:sym typeface="Inconsolata"/>
              </a:defRPr>
            </a:lvl4pPr>
            <a:lvl5pPr lvl="4" algn="ctr">
              <a:spcBef>
                <a:spcPts val="0"/>
              </a:spcBef>
              <a:buNone/>
              <a:defRPr sz="1300">
                <a:solidFill>
                  <a:srgbClr val="7F6000"/>
                </a:solidFill>
                <a:latin typeface="Inconsolata"/>
                <a:ea typeface="Inconsolata"/>
                <a:cs typeface="Inconsolata"/>
                <a:sym typeface="Inconsolata"/>
              </a:defRPr>
            </a:lvl5pPr>
            <a:lvl6pPr lvl="5" algn="ctr">
              <a:spcBef>
                <a:spcPts val="0"/>
              </a:spcBef>
              <a:buNone/>
              <a:defRPr sz="1300">
                <a:solidFill>
                  <a:srgbClr val="7F6000"/>
                </a:solidFill>
                <a:latin typeface="Inconsolata"/>
                <a:ea typeface="Inconsolata"/>
                <a:cs typeface="Inconsolata"/>
                <a:sym typeface="Inconsolata"/>
              </a:defRPr>
            </a:lvl6pPr>
            <a:lvl7pPr lvl="6" algn="ctr">
              <a:spcBef>
                <a:spcPts val="0"/>
              </a:spcBef>
              <a:buNone/>
              <a:defRPr sz="1300">
                <a:solidFill>
                  <a:srgbClr val="7F6000"/>
                </a:solidFill>
                <a:latin typeface="Inconsolata"/>
                <a:ea typeface="Inconsolata"/>
                <a:cs typeface="Inconsolata"/>
                <a:sym typeface="Inconsolata"/>
              </a:defRPr>
            </a:lvl7pPr>
            <a:lvl8pPr lvl="7" algn="ctr">
              <a:spcBef>
                <a:spcPts val="0"/>
              </a:spcBef>
              <a:buNone/>
              <a:defRPr sz="1300">
                <a:solidFill>
                  <a:srgbClr val="7F6000"/>
                </a:solidFill>
                <a:latin typeface="Inconsolata"/>
                <a:ea typeface="Inconsolata"/>
                <a:cs typeface="Inconsolata"/>
                <a:sym typeface="Inconsolata"/>
              </a:defRPr>
            </a:lvl8pPr>
            <a:lvl9pPr lvl="8" algn="ctr">
              <a:spcBef>
                <a:spcPts val="0"/>
              </a:spcBef>
              <a:buNone/>
              <a:defRPr sz="1300">
                <a:solidFill>
                  <a:srgbClr val="7F6000"/>
                </a:solidFill>
                <a:latin typeface="Inconsolata"/>
                <a:ea typeface="Inconsolata"/>
                <a:cs typeface="Inconsolata"/>
                <a:sym typeface="Inconsolat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tr-TR" dirty="0" smtClean="0"/>
              <a:t>DBB 404</a:t>
            </a:r>
            <a:br>
              <a:rPr lang="tr-TR" dirty="0" smtClean="0"/>
            </a:br>
            <a:r>
              <a:rPr lang="tr-TR" dirty="0" smtClean="0"/>
              <a:t>Yabancı Dil Öğretimi</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p>
            <a:pPr lvl="0"/>
            <a:r>
              <a:rPr lang="tr-TR" sz="2400" b="1" dirty="0"/>
              <a:t>Ortak Gönderim Düzeyleri Ölçeği</a:t>
            </a:r>
            <a:endParaRPr lang="tr-TR" sz="2400" dirty="0"/>
          </a:p>
        </p:txBody>
      </p:sp>
      <p:sp>
        <p:nvSpPr>
          <p:cNvPr id="94" name="Shape 94"/>
          <p:cNvSpPr txBox="1">
            <a:spLocks noGrp="1"/>
          </p:cNvSpPr>
          <p:nvPr>
            <p:ph type="body" idx="1"/>
          </p:nvPr>
        </p:nvSpPr>
        <p:spPr>
          <a:xfrm>
            <a:off x="762000" y="1304543"/>
            <a:ext cx="5730575" cy="3063000"/>
          </a:xfrm>
          <a:prstGeom prst="rect">
            <a:avLst/>
          </a:prstGeom>
        </p:spPr>
        <p:txBody>
          <a:bodyPr spcFirstLastPara="1" wrap="square" lIns="91425" tIns="91425" rIns="91425" bIns="91425" anchor="t" anchorCtr="0">
            <a:noAutofit/>
          </a:bodyPr>
          <a:lstStyle/>
          <a:p>
            <a:pPr marL="139700" indent="0">
              <a:buNone/>
            </a:pPr>
            <a:r>
              <a:rPr lang="tr-TR" dirty="0"/>
              <a:t>Avrupa Dilleri için hazırlanan çizelgedeki ortak ölçütler, Avrupa’da dil öğretim programlarının ve sınavların hazırlanması için ortak bir temel sunma amacıyla ortaya konmuştur. Bu ölçütlerde, dil öğrenim sürecinin etkili olabilmesi için hangi bilgi ve becerilerin geliştirilmesi gerektiği betimlenmektedir. Ayrıca, bu ölçütler aracılığıyla dilin kullanıldığı kültürel bağlamın önemi ve öğrenicilerin yaşam boyu devam eden öğrenme sürecinin her aşamasındaki yeti düzeyleri de açıklanmaktadır.</a:t>
            </a:r>
          </a:p>
        </p:txBody>
      </p:sp>
      <p:sp>
        <p:nvSpPr>
          <p:cNvPr id="95" name="Shape 9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pic>
        <p:nvPicPr>
          <p:cNvPr id="2" name="Resim 1"/>
          <p:cNvPicPr>
            <a:picLocks noChangeAspect="1"/>
          </p:cNvPicPr>
          <p:nvPr/>
        </p:nvPicPr>
        <p:blipFill>
          <a:blip r:embed="rId3"/>
          <a:stretch>
            <a:fillRect/>
          </a:stretch>
        </p:blipFill>
        <p:spPr>
          <a:xfrm rot="193884">
            <a:off x="6732875" y="438635"/>
            <a:ext cx="1711306" cy="17318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8" name="Shape 14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pic>
        <p:nvPicPr>
          <p:cNvPr id="2" name="Resim 1"/>
          <p:cNvPicPr>
            <a:picLocks noChangeAspect="1"/>
          </p:cNvPicPr>
          <p:nvPr/>
        </p:nvPicPr>
        <p:blipFill>
          <a:blip r:embed="rId3"/>
          <a:stretch>
            <a:fillRect/>
          </a:stretch>
        </p:blipFill>
        <p:spPr>
          <a:xfrm>
            <a:off x="965189" y="2358440"/>
            <a:ext cx="5428571" cy="2200000"/>
          </a:xfrm>
          <a:prstGeom prst="rect">
            <a:avLst/>
          </a:prstGeom>
        </p:spPr>
      </p:pic>
      <p:sp>
        <p:nvSpPr>
          <p:cNvPr id="3" name="Dikdörtgen 2"/>
          <p:cNvSpPr/>
          <p:nvPr/>
        </p:nvSpPr>
        <p:spPr>
          <a:xfrm>
            <a:off x="768927" y="770471"/>
            <a:ext cx="5714999" cy="1384995"/>
          </a:xfrm>
          <a:prstGeom prst="rect">
            <a:avLst/>
          </a:prstGeom>
        </p:spPr>
        <p:txBody>
          <a:bodyPr wrap="square">
            <a:spAutoFit/>
          </a:bodyPr>
          <a:lstStyle/>
          <a:p>
            <a:r>
              <a:rPr lang="tr-TR" dirty="0"/>
              <a:t>Ölçünlü dil düzeyleri belirlenirken, yabancı dil öğrenme sürecinin öğrenicinin bireysel özelliklerinden etkilendiği unutulmamalıdır. Gerek anadil konuşucuları gerekse yabancı dil öğrenenler hiçbir zaman aynı yetilere sahip değildirler ve yetilerini aynı biçimde geliştirmezler. Yeterlik düzeylerini belirlemeye yönelik her çaba, bu bakımdan, her bilgi ve beceri alanında olduğu gibi bir ölçüde tartışmaya açıktır. </a:t>
            </a:r>
          </a:p>
        </p:txBody>
      </p:sp>
      <p:pic>
        <p:nvPicPr>
          <p:cNvPr id="4" name="Resim 3"/>
          <p:cNvPicPr>
            <a:picLocks noChangeAspect="1"/>
          </p:cNvPicPr>
          <p:nvPr/>
        </p:nvPicPr>
        <p:blipFill>
          <a:blip r:embed="rId4"/>
          <a:stretch>
            <a:fillRect/>
          </a:stretch>
        </p:blipFill>
        <p:spPr>
          <a:xfrm rot="209351">
            <a:off x="6968754" y="818403"/>
            <a:ext cx="1628641" cy="17558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8" name="Shape 14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
        <p:nvSpPr>
          <p:cNvPr id="3" name="Dikdörtgen 2"/>
          <p:cNvSpPr/>
          <p:nvPr/>
        </p:nvSpPr>
        <p:spPr>
          <a:xfrm>
            <a:off x="717226" y="770470"/>
            <a:ext cx="5714999" cy="954107"/>
          </a:xfrm>
          <a:prstGeom prst="rect">
            <a:avLst/>
          </a:prstGeom>
        </p:spPr>
        <p:txBody>
          <a:bodyPr wrap="square">
            <a:spAutoFit/>
          </a:bodyPr>
          <a:lstStyle/>
          <a:p>
            <a:r>
              <a:rPr lang="tr-TR" dirty="0"/>
              <a:t>Avrupa Dilleri Ortak Başvuru Metni kabul gördüğü tarihten bu yana, yukarıda sözü edilen altı düzey üzerinde çalışmalar yapılmış ve bu altı düzey temel olarak kabul edilmek üzere her bir düzeyi </a:t>
            </a:r>
            <a:r>
              <a:rPr lang="tr-TR" dirty="0" err="1"/>
              <a:t>ayrıntılandıran</a:t>
            </a:r>
            <a:r>
              <a:rPr lang="tr-TR" dirty="0"/>
              <a:t> on düzey kullanılması gerektiği görüşü de destek </a:t>
            </a:r>
            <a:r>
              <a:rPr lang="tr-TR" dirty="0" smtClean="0"/>
              <a:t>bulmuştur.</a:t>
            </a:r>
            <a:endParaRPr lang="tr-TR" dirty="0"/>
          </a:p>
        </p:txBody>
      </p:sp>
      <p:pic>
        <p:nvPicPr>
          <p:cNvPr id="4" name="Resim 3"/>
          <p:cNvPicPr>
            <a:picLocks noChangeAspect="1"/>
          </p:cNvPicPr>
          <p:nvPr/>
        </p:nvPicPr>
        <p:blipFill>
          <a:blip r:embed="rId3"/>
          <a:stretch>
            <a:fillRect/>
          </a:stretch>
        </p:blipFill>
        <p:spPr>
          <a:xfrm rot="209351">
            <a:off x="6968754" y="818403"/>
            <a:ext cx="1628641" cy="1755869"/>
          </a:xfrm>
          <a:prstGeom prst="rect">
            <a:avLst/>
          </a:prstGeom>
        </p:spPr>
      </p:pic>
      <p:pic>
        <p:nvPicPr>
          <p:cNvPr id="2" name="Resim 1"/>
          <p:cNvPicPr>
            <a:picLocks noChangeAspect="1"/>
          </p:cNvPicPr>
          <p:nvPr/>
        </p:nvPicPr>
        <p:blipFill>
          <a:blip r:embed="rId4"/>
          <a:stretch>
            <a:fillRect/>
          </a:stretch>
        </p:blipFill>
        <p:spPr>
          <a:xfrm>
            <a:off x="1143000" y="1819513"/>
            <a:ext cx="4972050" cy="2423874"/>
          </a:xfrm>
          <a:prstGeom prst="rect">
            <a:avLst/>
          </a:prstGeom>
        </p:spPr>
      </p:pic>
    </p:spTree>
    <p:extLst>
      <p:ext uri="{BB962C8B-B14F-4D97-AF65-F5344CB8AC3E}">
        <p14:creationId xmlns:p14="http://schemas.microsoft.com/office/powerpoint/2010/main" val="1980329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idx="4294967295"/>
          </p:nvPr>
        </p:nvSpPr>
        <p:spPr>
          <a:xfrm>
            <a:off x="866300" y="685798"/>
            <a:ext cx="5626200" cy="1082077"/>
          </a:xfrm>
          <a:prstGeom prst="rect">
            <a:avLst/>
          </a:prstGeom>
        </p:spPr>
        <p:txBody>
          <a:bodyPr spcFirstLastPara="1" wrap="square" lIns="91425" tIns="91425" rIns="91425" bIns="91425" anchor="b" anchorCtr="0">
            <a:noAutofit/>
          </a:bodyPr>
          <a:lstStyle/>
          <a:p>
            <a:pPr lvl="0"/>
            <a:r>
              <a:rPr lang="tr-TR" sz="1600" dirty="0"/>
              <a:t>Avrupa Dilleri Ortak Başvuru Metni, sınıflama ve ölçütleri belirlerken dil becerilerini </a:t>
            </a:r>
            <a:r>
              <a:rPr lang="tr-TR" sz="1600" i="1" dirty="0"/>
              <a:t>okuma</a:t>
            </a:r>
            <a:r>
              <a:rPr lang="tr-TR" sz="1600" dirty="0"/>
              <a:t>, </a:t>
            </a:r>
            <a:r>
              <a:rPr lang="tr-TR" sz="1600" i="1" dirty="0"/>
              <a:t>dinleme</a:t>
            </a:r>
            <a:r>
              <a:rPr lang="tr-TR" sz="1600" dirty="0"/>
              <a:t>, </a:t>
            </a:r>
            <a:r>
              <a:rPr lang="tr-TR" sz="1600" i="1" dirty="0"/>
              <a:t>yazma</a:t>
            </a:r>
            <a:r>
              <a:rPr lang="tr-TR" sz="1600" dirty="0"/>
              <a:t>, </a:t>
            </a:r>
            <a:r>
              <a:rPr lang="tr-TR" sz="1600" i="1" dirty="0"/>
              <a:t>sözlü anlatım</a:t>
            </a:r>
            <a:r>
              <a:rPr lang="tr-TR" sz="1600" dirty="0"/>
              <a:t> ve </a:t>
            </a:r>
            <a:r>
              <a:rPr lang="tr-TR" sz="1600" i="1" dirty="0"/>
              <a:t>karşılıklı konuşma</a:t>
            </a:r>
            <a:r>
              <a:rPr lang="tr-TR" sz="1600" dirty="0"/>
              <a:t> olmak üzere beş düzleme ayırmıştır. </a:t>
            </a:r>
            <a:endParaRPr sz="1600" dirty="0"/>
          </a:p>
        </p:txBody>
      </p:sp>
      <p:sp>
        <p:nvSpPr>
          <p:cNvPr id="197" name="Shape 197"/>
          <p:cNvSpPr/>
          <p:nvPr/>
        </p:nvSpPr>
        <p:spPr>
          <a:xfrm>
            <a:off x="810957" y="1943027"/>
            <a:ext cx="1163316" cy="2315400"/>
          </a:xfrm>
          <a:prstGeom prst="homePlate">
            <a:avLst>
              <a:gd name="adj" fmla="val 30129"/>
            </a:avLst>
          </a:prstGeom>
          <a:noFill/>
          <a:ln w="9525" cap="flat" cmpd="sng">
            <a:solidFill>
              <a:srgbClr val="0B5394"/>
            </a:solidFill>
            <a:prstDash val="dash"/>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tr-TR" sz="1200" dirty="0" smtClean="0">
                <a:solidFill>
                  <a:srgbClr val="0B5394"/>
                </a:solidFill>
                <a:latin typeface="Pangolin"/>
                <a:ea typeface="Pangolin"/>
                <a:cs typeface="Pangolin"/>
                <a:sym typeface="Pangolin"/>
              </a:rPr>
              <a:t>dinleme</a:t>
            </a:r>
            <a:endParaRPr sz="1200" dirty="0">
              <a:solidFill>
                <a:srgbClr val="0B5394"/>
              </a:solidFill>
              <a:latin typeface="Pangolin"/>
              <a:ea typeface="Pangolin"/>
              <a:cs typeface="Pangolin"/>
              <a:sym typeface="Pangolin"/>
            </a:endParaRPr>
          </a:p>
        </p:txBody>
      </p:sp>
      <p:sp>
        <p:nvSpPr>
          <p:cNvPr id="198" name="Shape 198"/>
          <p:cNvSpPr/>
          <p:nvPr/>
        </p:nvSpPr>
        <p:spPr>
          <a:xfrm>
            <a:off x="1758925" y="1949948"/>
            <a:ext cx="1697256" cy="2315400"/>
          </a:xfrm>
          <a:prstGeom prst="chevron">
            <a:avLst>
              <a:gd name="adj" fmla="val 29853"/>
            </a:avLst>
          </a:prstGeom>
          <a:noFill/>
          <a:ln w="9525" cap="flat" cmpd="sng">
            <a:solidFill>
              <a:srgbClr val="0B5394"/>
            </a:solidFill>
            <a:prstDash val="dash"/>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tr-TR" sz="1200" dirty="0">
                <a:solidFill>
                  <a:srgbClr val="0B5394"/>
                </a:solidFill>
                <a:latin typeface="Pangolin"/>
                <a:ea typeface="Pangolin"/>
                <a:cs typeface="Pangolin"/>
                <a:sym typeface="Pangolin"/>
              </a:rPr>
              <a:t>s</a:t>
            </a:r>
            <a:r>
              <a:rPr lang="tr-TR" sz="1200" dirty="0" smtClean="0">
                <a:solidFill>
                  <a:srgbClr val="0B5394"/>
                </a:solidFill>
                <a:latin typeface="Pangolin"/>
                <a:ea typeface="Pangolin"/>
                <a:cs typeface="Pangolin"/>
                <a:sym typeface="Pangolin"/>
              </a:rPr>
              <a:t>özlü anlatım</a:t>
            </a:r>
            <a:endParaRPr sz="1200" dirty="0">
              <a:solidFill>
                <a:srgbClr val="0B5394"/>
              </a:solidFill>
              <a:latin typeface="Pangolin"/>
              <a:ea typeface="Pangolin"/>
              <a:cs typeface="Pangolin"/>
              <a:sym typeface="Pangolin"/>
            </a:endParaRPr>
          </a:p>
        </p:txBody>
      </p:sp>
      <p:sp>
        <p:nvSpPr>
          <p:cNvPr id="199" name="Shape 199"/>
          <p:cNvSpPr/>
          <p:nvPr/>
        </p:nvSpPr>
        <p:spPr>
          <a:xfrm>
            <a:off x="6211338" y="1929179"/>
            <a:ext cx="1717963" cy="2315400"/>
          </a:xfrm>
          <a:prstGeom prst="chevron">
            <a:avLst>
              <a:gd name="adj" fmla="val 29853"/>
            </a:avLst>
          </a:prstGeom>
          <a:noFill/>
          <a:ln w="9525" cap="flat" cmpd="sng">
            <a:solidFill>
              <a:srgbClr val="0B5394"/>
            </a:solidFill>
            <a:prstDash val="dash"/>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tr-TR" sz="1200" dirty="0" smtClean="0">
                <a:solidFill>
                  <a:srgbClr val="0B5394"/>
                </a:solidFill>
                <a:latin typeface="Pangolin"/>
                <a:ea typeface="Pangolin"/>
                <a:cs typeface="Pangolin"/>
                <a:sym typeface="Pangolin"/>
              </a:rPr>
              <a:t>yazılı</a:t>
            </a:r>
          </a:p>
          <a:p>
            <a:pPr marL="0" lvl="0" indent="0">
              <a:spcBef>
                <a:spcPts val="0"/>
              </a:spcBef>
              <a:spcAft>
                <a:spcPts val="0"/>
              </a:spcAft>
              <a:buNone/>
            </a:pPr>
            <a:r>
              <a:rPr lang="tr-TR" sz="1200" dirty="0" smtClean="0">
                <a:solidFill>
                  <a:srgbClr val="0B5394"/>
                </a:solidFill>
                <a:latin typeface="Pangolin"/>
                <a:ea typeface="Pangolin"/>
                <a:cs typeface="Pangolin"/>
                <a:sym typeface="Pangolin"/>
              </a:rPr>
              <a:t>anlatım</a:t>
            </a:r>
            <a:endParaRPr sz="1200" dirty="0">
              <a:solidFill>
                <a:srgbClr val="0B5394"/>
              </a:solidFill>
              <a:latin typeface="Pangolin"/>
              <a:ea typeface="Pangolin"/>
              <a:cs typeface="Pangolin"/>
              <a:sym typeface="Pangolin"/>
            </a:endParaRPr>
          </a:p>
        </p:txBody>
      </p:sp>
      <p:sp>
        <p:nvSpPr>
          <p:cNvPr id="200" name="Shape 20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
        <p:nvSpPr>
          <p:cNvPr id="201" name="Shape 201"/>
          <p:cNvSpPr/>
          <p:nvPr/>
        </p:nvSpPr>
        <p:spPr>
          <a:xfrm>
            <a:off x="7129125" y="1020552"/>
            <a:ext cx="1245054" cy="1294696"/>
          </a:xfrm>
          <a:custGeom>
            <a:avLst/>
            <a:gdLst/>
            <a:ahLst/>
            <a:cxnLst/>
            <a:rect l="0" t="0" r="0" b="0"/>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198"/>
          <p:cNvSpPr/>
          <p:nvPr/>
        </p:nvSpPr>
        <p:spPr>
          <a:xfrm>
            <a:off x="3086166" y="1956869"/>
            <a:ext cx="2013279" cy="2315400"/>
          </a:xfrm>
          <a:prstGeom prst="chevron">
            <a:avLst>
              <a:gd name="adj" fmla="val 29853"/>
            </a:avLst>
          </a:prstGeom>
          <a:noFill/>
          <a:ln w="9525" cap="flat" cmpd="sng">
            <a:solidFill>
              <a:srgbClr val="0B5394"/>
            </a:solidFill>
            <a:prstDash val="dash"/>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tr-TR" sz="1200" dirty="0">
                <a:solidFill>
                  <a:srgbClr val="0B5394"/>
                </a:solidFill>
                <a:latin typeface="Pangolin"/>
                <a:ea typeface="Pangolin"/>
                <a:cs typeface="Pangolin"/>
                <a:sym typeface="Pangolin"/>
              </a:rPr>
              <a:t>k</a:t>
            </a:r>
            <a:r>
              <a:rPr lang="tr-TR" sz="1200" dirty="0" smtClean="0">
                <a:solidFill>
                  <a:srgbClr val="0B5394"/>
                </a:solidFill>
                <a:latin typeface="Pangolin"/>
                <a:ea typeface="Pangolin"/>
                <a:cs typeface="Pangolin"/>
                <a:sym typeface="Pangolin"/>
              </a:rPr>
              <a:t>arşılıklı konuşma</a:t>
            </a:r>
            <a:endParaRPr sz="1200" dirty="0">
              <a:solidFill>
                <a:srgbClr val="0B5394"/>
              </a:solidFill>
              <a:latin typeface="Pangolin"/>
              <a:ea typeface="Pangolin"/>
              <a:cs typeface="Pangolin"/>
              <a:sym typeface="Pangolin"/>
            </a:endParaRPr>
          </a:p>
        </p:txBody>
      </p:sp>
      <p:sp>
        <p:nvSpPr>
          <p:cNvPr id="9" name="Shape 198"/>
          <p:cNvSpPr/>
          <p:nvPr/>
        </p:nvSpPr>
        <p:spPr>
          <a:xfrm>
            <a:off x="4779818" y="1943024"/>
            <a:ext cx="1712682" cy="2315400"/>
          </a:xfrm>
          <a:prstGeom prst="chevron">
            <a:avLst>
              <a:gd name="adj" fmla="val 29853"/>
            </a:avLst>
          </a:prstGeom>
          <a:noFill/>
          <a:ln w="9525" cap="flat" cmpd="sng">
            <a:solidFill>
              <a:srgbClr val="0B5394"/>
            </a:solidFill>
            <a:prstDash val="dash"/>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tr-TR" sz="1200" dirty="0" smtClean="0">
                <a:solidFill>
                  <a:srgbClr val="0B5394"/>
                </a:solidFill>
                <a:latin typeface="Pangolin"/>
                <a:ea typeface="Pangolin"/>
                <a:cs typeface="Pangolin"/>
                <a:sym typeface="Pangolin"/>
              </a:rPr>
              <a:t>okuma</a:t>
            </a:r>
            <a:endParaRPr sz="1200" dirty="0">
              <a:solidFill>
                <a:srgbClr val="0B5394"/>
              </a:solidFill>
              <a:latin typeface="Pangolin"/>
              <a:ea typeface="Pangolin"/>
              <a:cs typeface="Pangolin"/>
              <a:sym typeface="Pangoli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idx="4294967295"/>
          </p:nvPr>
        </p:nvSpPr>
        <p:spPr>
          <a:xfrm>
            <a:off x="914401" y="1357745"/>
            <a:ext cx="3948796" cy="2770910"/>
          </a:xfrm>
          <a:prstGeom prst="rect">
            <a:avLst/>
          </a:prstGeom>
        </p:spPr>
        <p:txBody>
          <a:bodyPr spcFirstLastPara="1" wrap="square" lIns="91425" tIns="91425" rIns="91425" bIns="91425" anchor="t" anchorCtr="0">
            <a:noAutofit/>
          </a:bodyPr>
          <a:lstStyle/>
          <a:p>
            <a:pPr lvl="0"/>
            <a:r>
              <a:rPr lang="tr-TR" sz="1800" dirty="0"/>
              <a:t>Yabancı dil öğrenen birey, Avrupa Dilleri Ortak Başvuru </a:t>
            </a:r>
            <a:r>
              <a:rPr lang="tr-TR" sz="1800" dirty="0" err="1"/>
              <a:t>Metni’ndeki</a:t>
            </a:r>
            <a:r>
              <a:rPr lang="tr-TR" sz="1800" dirty="0"/>
              <a:t> dil düzeylerinden hangisinde olduğunu, Ortak Gönderim Düzeyleri tablosunda verilen dil betimleyicilerine göre </a:t>
            </a:r>
            <a:r>
              <a:rPr lang="tr-TR" sz="1800" dirty="0" smtClean="0"/>
              <a:t>anlayabilecektir.</a:t>
            </a:r>
            <a:endParaRPr sz="1800" dirty="0"/>
          </a:p>
        </p:txBody>
      </p:sp>
      <p:sp>
        <p:nvSpPr>
          <p:cNvPr id="103" name="Shape 103"/>
          <p:cNvSpPr/>
          <p:nvPr/>
        </p:nvSpPr>
        <p:spPr>
          <a:xfrm>
            <a:off x="6814287" y="1610574"/>
            <a:ext cx="1465647" cy="148511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0B539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4" name="Shape 104"/>
          <p:cNvSpPr/>
          <p:nvPr/>
        </p:nvSpPr>
        <p:spPr>
          <a:xfrm rot="1473029">
            <a:off x="5481677" y="2352112"/>
            <a:ext cx="856929" cy="834717"/>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0B539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5" name="Shape 105"/>
          <p:cNvSpPr/>
          <p:nvPr/>
        </p:nvSpPr>
        <p:spPr>
          <a:xfrm>
            <a:off x="6530815" y="1468646"/>
            <a:ext cx="375163" cy="36456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0B539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6" name="Shape 106"/>
          <p:cNvSpPr/>
          <p:nvPr/>
        </p:nvSpPr>
        <p:spPr>
          <a:xfrm rot="2487027">
            <a:off x="6289570" y="3122809"/>
            <a:ext cx="266888" cy="259347"/>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0B539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7" name="Shape 10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dirty="0"/>
              <a:t>Ortak Gönderim Düzeyleri</a:t>
            </a:r>
            <a:endParaRPr dirty="0"/>
          </a:p>
        </p:txBody>
      </p:sp>
      <p:graphicFrame>
        <p:nvGraphicFramePr>
          <p:cNvPr id="155" name="Shape 155"/>
          <p:cNvGraphicFramePr/>
          <p:nvPr>
            <p:extLst>
              <p:ext uri="{D42A27DB-BD31-4B8C-83A1-F6EECF244321}">
                <p14:modId xmlns:p14="http://schemas.microsoft.com/office/powerpoint/2010/main" val="2931222511"/>
              </p:ext>
            </p:extLst>
          </p:nvPr>
        </p:nvGraphicFramePr>
        <p:xfrm>
          <a:off x="803563" y="1073727"/>
          <a:ext cx="5562601" cy="3380509"/>
        </p:xfrm>
        <a:graphic>
          <a:graphicData uri="http://schemas.openxmlformats.org/drawingml/2006/table">
            <a:tbl>
              <a:tblPr>
                <a:noFill/>
                <a:tableStyleId>{7F9A4FF7-B127-42C8-9306-0B6809203F59}</a:tableStyleId>
              </a:tblPr>
              <a:tblGrid>
                <a:gridCol w="1102718">
                  <a:extLst>
                    <a:ext uri="{9D8B030D-6E8A-4147-A177-3AD203B41FA5}">
                      <a16:colId xmlns:a16="http://schemas.microsoft.com/office/drawing/2014/main" xmlns="" val="20000"/>
                    </a:ext>
                  </a:extLst>
                </a:gridCol>
                <a:gridCol w="1120937">
                  <a:extLst>
                    <a:ext uri="{9D8B030D-6E8A-4147-A177-3AD203B41FA5}">
                      <a16:colId xmlns:a16="http://schemas.microsoft.com/office/drawing/2014/main" xmlns="" val="20001"/>
                    </a:ext>
                  </a:extLst>
                </a:gridCol>
                <a:gridCol w="3338946">
                  <a:extLst>
                    <a:ext uri="{9D8B030D-6E8A-4147-A177-3AD203B41FA5}">
                      <a16:colId xmlns:a16="http://schemas.microsoft.com/office/drawing/2014/main" xmlns="" val="20002"/>
                    </a:ext>
                  </a:extLst>
                </a:gridCol>
              </a:tblGrid>
              <a:tr h="1835918">
                <a:tc rowSpan="2">
                  <a:txBody>
                    <a:bodyPr/>
                    <a:lstStyle/>
                    <a:p>
                      <a:pPr>
                        <a:spcAft>
                          <a:spcPts val="0"/>
                        </a:spcAft>
                      </a:pPr>
                      <a:r>
                        <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rPr>
                        <a:t>Temel Kullanıcı</a:t>
                      </a:r>
                    </a:p>
                    <a:p>
                      <a:pPr>
                        <a:spcAft>
                          <a:spcPts val="0"/>
                        </a:spcAft>
                      </a:pPr>
                      <a:r>
                        <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ctr">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A1</a:t>
                      </a:r>
                    </a:p>
                    <a:p>
                      <a:pPr algn="ctr">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9525" cap="flat" cmpd="sng">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Somut gereksinimlerini karşılayabilmek için bilinen, günlük ifadeleri ve çok temel deyimleri anlayabilir ve kullanabilir. </a:t>
                      </a:r>
                    </a:p>
                    <a:p>
                      <a:pPr algn="just">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Kendini ya da başkalarını tanıtabilir, bu bağlamda, nerede oturduğu, kimleri tanıdığı, sahip oldukları ve benzeri temel konulara ilişkin iletişim kurabilir. </a:t>
                      </a:r>
                    </a:p>
                    <a:p>
                      <a:pPr algn="just">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Konuştuğu kişilerin yavaş ve anlaşılır bir biçimde konuşması ve yardıma hazır olması halinde basit düzeyde iletişim kurabilir. </a:t>
                      </a:r>
                    </a:p>
                  </a:txBody>
                  <a:tcPr marL="68580" marR="68580" marT="0" marB="0" anchor="ctr">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544591">
                <a:tc vMerge="1">
                  <a:txBody>
                    <a:bodyPr/>
                    <a:lstStyle/>
                    <a:p>
                      <a:endParaRPr lang="tr-TR"/>
                    </a:p>
                  </a:txBody>
                  <a:tcPr>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ctr">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A2</a:t>
                      </a:r>
                    </a:p>
                  </a:txBody>
                  <a:tcPr marL="68580" marR="68580" marT="0" marB="0" anchor="ctr">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Kişisel konular, aile, alışveriş, iş ve yakın çevre ile ilgili konularda çok sık kullanılan temel deyimleri ve tümceleri anlayabilir</a:t>
                      </a:r>
                      <a:r>
                        <a:rPr lang="tr-TR" sz="110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tr-TR" sz="1100" smtClean="0">
                          <a:effectLst/>
                          <a:latin typeface="Times New Roman" panose="02020603050405020304" pitchFamily="18" charset="0"/>
                          <a:ea typeface="Times New Roman" panose="02020603050405020304" pitchFamily="18" charset="0"/>
                          <a:cs typeface="Times New Roman" panose="02020603050405020304" pitchFamily="18" charset="0"/>
                        </a:rPr>
                        <a:t>Bildiği, alışılmış konularda doğrudan bilgi alışverişinde bulunarak basit düzeyde iletişim kurabilir. </a:t>
                      </a:r>
                    </a:p>
                    <a:p>
                      <a:pPr algn="just">
                        <a:spcAft>
                          <a:spcPts val="0"/>
                        </a:spcAft>
                      </a:pPr>
                      <a:r>
                        <a:rPr lang="tr-TR" sz="1100" smtClean="0">
                          <a:effectLst/>
                          <a:latin typeface="Times New Roman" panose="02020603050405020304" pitchFamily="18" charset="0"/>
                          <a:ea typeface="Times New Roman" panose="02020603050405020304" pitchFamily="18" charset="0"/>
                          <a:cs typeface="Times New Roman" panose="02020603050405020304" pitchFamily="18" charset="0"/>
                        </a:rPr>
                        <a:t>Basit bir dil kullanarak kendi özgeçmişi ve yakın çevresi hakkında bilgi verebilir ve anlık gereksinimleri karşılayabilir.</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pic>
        <p:nvPicPr>
          <p:cNvPr id="2" name="Resim 1"/>
          <p:cNvPicPr>
            <a:picLocks noChangeAspect="1"/>
          </p:cNvPicPr>
          <p:nvPr/>
        </p:nvPicPr>
        <p:blipFill>
          <a:blip r:embed="rId3"/>
          <a:stretch>
            <a:fillRect/>
          </a:stretch>
        </p:blipFill>
        <p:spPr>
          <a:xfrm rot="195351">
            <a:off x="6727475" y="485813"/>
            <a:ext cx="1693914" cy="17813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dirty="0"/>
              <a:t>Ortak Gönderim Düzeyleri</a:t>
            </a:r>
            <a:endParaRPr dirty="0"/>
          </a:p>
        </p:txBody>
      </p:sp>
      <p:graphicFrame>
        <p:nvGraphicFramePr>
          <p:cNvPr id="155" name="Shape 155"/>
          <p:cNvGraphicFramePr/>
          <p:nvPr>
            <p:extLst>
              <p:ext uri="{D42A27DB-BD31-4B8C-83A1-F6EECF244321}">
                <p14:modId xmlns:p14="http://schemas.microsoft.com/office/powerpoint/2010/main" val="2856704801"/>
              </p:ext>
            </p:extLst>
          </p:nvPr>
        </p:nvGraphicFramePr>
        <p:xfrm>
          <a:off x="803563" y="1073727"/>
          <a:ext cx="5562601" cy="3388631"/>
        </p:xfrm>
        <a:graphic>
          <a:graphicData uri="http://schemas.openxmlformats.org/drawingml/2006/table">
            <a:tbl>
              <a:tblPr>
                <a:noFill/>
                <a:tableStyleId>{7F9A4FF7-B127-42C8-9306-0B6809203F59}</a:tableStyleId>
              </a:tblPr>
              <a:tblGrid>
                <a:gridCol w="803564">
                  <a:extLst>
                    <a:ext uri="{9D8B030D-6E8A-4147-A177-3AD203B41FA5}">
                      <a16:colId xmlns:a16="http://schemas.microsoft.com/office/drawing/2014/main" xmlns="" val="20000"/>
                    </a:ext>
                  </a:extLst>
                </a:gridCol>
                <a:gridCol w="1039091">
                  <a:extLst>
                    <a:ext uri="{9D8B030D-6E8A-4147-A177-3AD203B41FA5}">
                      <a16:colId xmlns:a16="http://schemas.microsoft.com/office/drawing/2014/main" xmlns="" val="20001"/>
                    </a:ext>
                  </a:extLst>
                </a:gridCol>
                <a:gridCol w="3719946">
                  <a:extLst>
                    <a:ext uri="{9D8B030D-6E8A-4147-A177-3AD203B41FA5}">
                      <a16:colId xmlns:a16="http://schemas.microsoft.com/office/drawing/2014/main" xmlns="" val="20002"/>
                    </a:ext>
                  </a:extLst>
                </a:gridCol>
              </a:tblGrid>
              <a:tr h="1835918">
                <a:tc rowSpan="2">
                  <a:txBody>
                    <a:bodyPr/>
                    <a:lstStyle/>
                    <a:p>
                      <a:pPr>
                        <a:spcAft>
                          <a:spcPts val="0"/>
                        </a:spcAft>
                      </a:pPr>
                      <a:r>
                        <a:rPr lang="tr-TR" sz="1100" b="1" dirty="0" smtClean="0">
                          <a:effectLst/>
                          <a:latin typeface="Times New Roman" panose="02020603050405020304" pitchFamily="18" charset="0"/>
                          <a:ea typeface="Times New Roman" panose="02020603050405020304" pitchFamily="18" charset="0"/>
                          <a:cs typeface="Times New Roman" panose="02020603050405020304" pitchFamily="18" charset="0"/>
                        </a:rPr>
                        <a:t>Bağımsız </a:t>
                      </a:r>
                      <a:r>
                        <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rPr>
                        <a:t>Kullanıcı</a:t>
                      </a:r>
                    </a:p>
                    <a:p>
                      <a:pPr>
                        <a:spcAft>
                          <a:spcPts val="0"/>
                        </a:spcAft>
                      </a:pPr>
                      <a:r>
                        <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ctr">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B1</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9525" cap="flat" cmpd="sng">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Günlük yaşamda, işte ya da okulda, sık karşılaştığı ve tanıdık olduğu konulara dayalı yazılı ve sözlü ifadeleri ana hatlarıyla anlayabilir. </a:t>
                      </a:r>
                    </a:p>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Yolculuklarda,  hedef dilin konuşulduğu yerlerde karşılaşılabilecek çoğu sorunun üstesinden konuşarak gelebilir.</a:t>
                      </a:r>
                    </a:p>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Kişisel ilgi alanları doğrultusunda ya da bildiği konularda, basit, ancak düşünceler arası bağlantıların oluşturulmuş olduğu metinler yoluyla kendini ifade edebilir.</a:t>
                      </a:r>
                    </a:p>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Yaşadığı olayları ve deneyimlerini aktarabilir; düşlerinden, umutlarından ve isteklerinden söz edebilir, görüşlerini ve planlarını kısaca nedenleriyle ortaya koyabilir.</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544591">
                <a:tc vMerge="1">
                  <a:txBody>
                    <a:bodyPr/>
                    <a:lstStyle/>
                    <a:p>
                      <a:endParaRPr lang="tr-TR"/>
                    </a:p>
                  </a:txBody>
                  <a:tcPr>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ctr">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B2</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Soyut ve somut konulara dayalı karmaşık metinlerin ana düşüncesini anlayabilir, kendi uzmanlık alanı olan konularda teknik tartışmalar yürütebilir. </a:t>
                      </a:r>
                      <a:endPar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Çok zorlanmadan, belli ölçüde doğal ve akıcı bir dil kullanarak anadilde konuşan birisiyle iletişim kurabilir. </a:t>
                      </a:r>
                    </a:p>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Farklı konularda, ayrıntılı ve anlaşılır bir biçimde kendini ifade edebilir ve bir konunun olumlu ve olumsuz yönlerini ortaya koyarak kendi bakış açısını yansıtabilir.</a:t>
                      </a:r>
                      <a:endPar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pic>
        <p:nvPicPr>
          <p:cNvPr id="2" name="Resim 1"/>
          <p:cNvPicPr>
            <a:picLocks noChangeAspect="1"/>
          </p:cNvPicPr>
          <p:nvPr/>
        </p:nvPicPr>
        <p:blipFill>
          <a:blip r:embed="rId3"/>
          <a:stretch>
            <a:fillRect/>
          </a:stretch>
        </p:blipFill>
        <p:spPr>
          <a:xfrm rot="161383">
            <a:off x="6732270" y="441961"/>
            <a:ext cx="1718310" cy="1718310"/>
          </a:xfrm>
          <a:prstGeom prst="rect">
            <a:avLst/>
          </a:prstGeom>
        </p:spPr>
      </p:pic>
    </p:spTree>
    <p:extLst>
      <p:ext uri="{BB962C8B-B14F-4D97-AF65-F5344CB8AC3E}">
        <p14:creationId xmlns:p14="http://schemas.microsoft.com/office/powerpoint/2010/main" val="3627256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dirty="0"/>
              <a:t>Ortak Gönderim Düzeyleri</a:t>
            </a:r>
            <a:endParaRPr dirty="0"/>
          </a:p>
        </p:txBody>
      </p:sp>
      <p:graphicFrame>
        <p:nvGraphicFramePr>
          <p:cNvPr id="155" name="Shape 155"/>
          <p:cNvGraphicFramePr/>
          <p:nvPr>
            <p:extLst>
              <p:ext uri="{D42A27DB-BD31-4B8C-83A1-F6EECF244321}">
                <p14:modId xmlns:p14="http://schemas.microsoft.com/office/powerpoint/2010/main" val="3175427431"/>
              </p:ext>
            </p:extLst>
          </p:nvPr>
        </p:nvGraphicFramePr>
        <p:xfrm>
          <a:off x="803563" y="1073727"/>
          <a:ext cx="5562601" cy="3380509"/>
        </p:xfrm>
        <a:graphic>
          <a:graphicData uri="http://schemas.openxmlformats.org/drawingml/2006/table">
            <a:tbl>
              <a:tblPr>
                <a:noFill/>
                <a:tableStyleId>{7F9A4FF7-B127-42C8-9306-0B6809203F59}</a:tableStyleId>
              </a:tblPr>
              <a:tblGrid>
                <a:gridCol w="838201">
                  <a:extLst>
                    <a:ext uri="{9D8B030D-6E8A-4147-A177-3AD203B41FA5}">
                      <a16:colId xmlns:a16="http://schemas.microsoft.com/office/drawing/2014/main" xmlns="" val="20000"/>
                    </a:ext>
                  </a:extLst>
                </a:gridCol>
                <a:gridCol w="1052945">
                  <a:extLst>
                    <a:ext uri="{9D8B030D-6E8A-4147-A177-3AD203B41FA5}">
                      <a16:colId xmlns:a16="http://schemas.microsoft.com/office/drawing/2014/main" xmlns="" val="20001"/>
                    </a:ext>
                  </a:extLst>
                </a:gridCol>
                <a:gridCol w="3671455">
                  <a:extLst>
                    <a:ext uri="{9D8B030D-6E8A-4147-A177-3AD203B41FA5}">
                      <a16:colId xmlns:a16="http://schemas.microsoft.com/office/drawing/2014/main" xmlns="" val="20002"/>
                    </a:ext>
                  </a:extLst>
                </a:gridCol>
              </a:tblGrid>
              <a:tr h="1835918">
                <a:tc rowSpan="2">
                  <a:txBody>
                    <a:bodyPr/>
                    <a:lstStyle/>
                    <a:p>
                      <a:pPr>
                        <a:spcAft>
                          <a:spcPts val="0"/>
                        </a:spcAft>
                      </a:pPr>
                      <a:r>
                        <a:rPr lang="tr-TR" sz="1100" b="1" dirty="0" smtClean="0">
                          <a:effectLst/>
                          <a:latin typeface="Times New Roman" panose="02020603050405020304" pitchFamily="18" charset="0"/>
                          <a:ea typeface="Times New Roman" panose="02020603050405020304" pitchFamily="18" charset="0"/>
                          <a:cs typeface="Times New Roman" panose="02020603050405020304" pitchFamily="18" charset="0"/>
                        </a:rPr>
                        <a:t>Yetkin Kullanıcı </a:t>
                      </a:r>
                      <a:endParaRPr lang="tr-TR"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ctr">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C1</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9525" cap="flat" cmpd="sng">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Farklı yapıya sahip uzun ve karmaşık metinleri anlayabilir ve bu metinlerdeki dolaylı anlatımları ve imaları fark edebilir.</a:t>
                      </a:r>
                    </a:p>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Gereksinim duyduğu ifadeleri fazla zorlanmadan bularak kendini doğal ve akıcı bir biçimde ifade edebilir.</a:t>
                      </a:r>
                    </a:p>
                    <a:p>
                      <a:pPr algn="just">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Dili, hem akademik amaçlar için hem de günlük yaşamda esnek ve etkili bir biçimde kullanabilir.</a:t>
                      </a:r>
                    </a:p>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Karmaşık konularda, bağlantıların ve ilişkilerin açıkça ortaya konduğu, iyi yapılandırılmış, ayrıntılar içeren metinler yoluyla kendini akıcı bir biçimde ifade edebilir.</a:t>
                      </a: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544591">
                <a:tc vMerge="1">
                  <a:txBody>
                    <a:bodyPr/>
                    <a:lstStyle/>
                    <a:p>
                      <a:endParaRPr lang="tr-TR"/>
                    </a:p>
                  </a:txBody>
                  <a:tcPr>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ctr">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C2</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1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Duyduğu ve okuduğu her şeyi kolayca anlayabilir.</a:t>
                      </a:r>
                    </a:p>
                    <a:p>
                      <a:pPr algn="just">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Farklı yazılı ya da sözlü kaynaklardan edindiği bilgiyi özetleyebilir, bu kaynaklara dayalı olarak bir tartışmayı yapılandırabilir, akıcı ve doğal bir anlatım ile sunabilir. </a:t>
                      </a:r>
                    </a:p>
                    <a:p>
                      <a:pPr algn="just">
                        <a:spcAft>
                          <a:spcPts val="0"/>
                        </a:spcAft>
                      </a:pPr>
                      <a:r>
                        <a:rPr lang="tr-TR"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Akıcı bir dil kullanarak kendini tam anlamıyla ifade edebilir. Karmaşık durumlarda bile kendini ifade ederken ince anlam farklarından yararlanabilir. </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pic>
        <p:nvPicPr>
          <p:cNvPr id="2" name="Resim 1"/>
          <p:cNvPicPr>
            <a:picLocks noChangeAspect="1"/>
          </p:cNvPicPr>
          <p:nvPr/>
        </p:nvPicPr>
        <p:blipFill>
          <a:blip r:embed="rId3"/>
          <a:stretch>
            <a:fillRect/>
          </a:stretch>
        </p:blipFill>
        <p:spPr>
          <a:xfrm rot="224924">
            <a:off x="6736079" y="440456"/>
            <a:ext cx="1714500" cy="1714500"/>
          </a:xfrm>
          <a:prstGeom prst="rect">
            <a:avLst/>
          </a:prstGeom>
        </p:spPr>
      </p:pic>
    </p:spTree>
    <p:extLst>
      <p:ext uri="{BB962C8B-B14F-4D97-AF65-F5344CB8AC3E}">
        <p14:creationId xmlns:p14="http://schemas.microsoft.com/office/powerpoint/2010/main" val="545214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idx="4294967295"/>
          </p:nvPr>
        </p:nvSpPr>
        <p:spPr>
          <a:xfrm>
            <a:off x="914401" y="1357745"/>
            <a:ext cx="3948796" cy="2770910"/>
          </a:xfrm>
          <a:prstGeom prst="rect">
            <a:avLst/>
          </a:prstGeom>
        </p:spPr>
        <p:txBody>
          <a:bodyPr spcFirstLastPara="1" wrap="square" lIns="91425" tIns="91425" rIns="91425" bIns="91425" anchor="t" anchorCtr="0">
            <a:noAutofit/>
          </a:bodyPr>
          <a:lstStyle/>
          <a:p>
            <a:pPr lvl="0"/>
            <a:r>
              <a:rPr lang="tr-TR" sz="1800" dirty="0" err="1"/>
              <a:t>ADOBM’de</a:t>
            </a:r>
            <a:r>
              <a:rPr lang="tr-TR" sz="1800" dirty="0"/>
              <a:t>, dil öğrenicisinin hedef dilde, her düzeyde dinleme, okuma, sözlü anlatım, karşılıklı konuşma ve yazma becerilerinde ne durumda olduklarını ayrıntılı olarak betimleyen ölçekler de </a:t>
            </a:r>
            <a:r>
              <a:rPr lang="tr-TR" sz="1800" dirty="0" smtClean="0"/>
              <a:t>bulunmaktadır.</a:t>
            </a:r>
            <a:endParaRPr sz="1800" dirty="0"/>
          </a:p>
        </p:txBody>
      </p:sp>
      <p:sp>
        <p:nvSpPr>
          <p:cNvPr id="103" name="Shape 103"/>
          <p:cNvSpPr/>
          <p:nvPr/>
        </p:nvSpPr>
        <p:spPr>
          <a:xfrm>
            <a:off x="6814287" y="1610574"/>
            <a:ext cx="1465647" cy="148511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0B539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4" name="Shape 104"/>
          <p:cNvSpPr/>
          <p:nvPr/>
        </p:nvSpPr>
        <p:spPr>
          <a:xfrm rot="1473029">
            <a:off x="5481677" y="2352112"/>
            <a:ext cx="856929" cy="834717"/>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0B539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5" name="Shape 105"/>
          <p:cNvSpPr/>
          <p:nvPr/>
        </p:nvSpPr>
        <p:spPr>
          <a:xfrm>
            <a:off x="6530815" y="1468646"/>
            <a:ext cx="375163" cy="36456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0B539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6" name="Shape 106"/>
          <p:cNvSpPr/>
          <p:nvPr/>
        </p:nvSpPr>
        <p:spPr>
          <a:xfrm rot="2487027">
            <a:off x="6289570" y="3122809"/>
            <a:ext cx="266888" cy="259347"/>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0B539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7" name="Shape 10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3474758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sz="2400" dirty="0"/>
              <a:t>Yabancı Dil Yeterliliği Ölçütleri</a:t>
            </a:r>
            <a:endParaRPr sz="2400" dirty="0"/>
          </a:p>
        </p:txBody>
      </p:sp>
      <p:graphicFrame>
        <p:nvGraphicFramePr>
          <p:cNvPr id="155" name="Shape 155"/>
          <p:cNvGraphicFramePr/>
          <p:nvPr>
            <p:extLst>
              <p:ext uri="{D42A27DB-BD31-4B8C-83A1-F6EECF244321}">
                <p14:modId xmlns:p14="http://schemas.microsoft.com/office/powerpoint/2010/main" val="2275243662"/>
              </p:ext>
            </p:extLst>
          </p:nvPr>
        </p:nvGraphicFramePr>
        <p:xfrm>
          <a:off x="720437" y="1073728"/>
          <a:ext cx="5881253" cy="3392680"/>
        </p:xfrm>
        <a:graphic>
          <a:graphicData uri="http://schemas.openxmlformats.org/drawingml/2006/table">
            <a:tbl>
              <a:tblPr>
                <a:noFill/>
                <a:tableStyleId>{7F9A4FF7-B127-42C8-9306-0B6809203F59}</a:tableStyleId>
              </a:tblPr>
              <a:tblGrid>
                <a:gridCol w="1032698">
                  <a:extLst>
                    <a:ext uri="{9D8B030D-6E8A-4147-A177-3AD203B41FA5}">
                      <a16:colId xmlns:a16="http://schemas.microsoft.com/office/drawing/2014/main" xmlns="" val="20000"/>
                    </a:ext>
                  </a:extLst>
                </a:gridCol>
                <a:gridCol w="2219203">
                  <a:extLst>
                    <a:ext uri="{9D8B030D-6E8A-4147-A177-3AD203B41FA5}">
                      <a16:colId xmlns:a16="http://schemas.microsoft.com/office/drawing/2014/main" xmlns="" val="20001"/>
                    </a:ext>
                  </a:extLst>
                </a:gridCol>
                <a:gridCol w="2629352">
                  <a:extLst>
                    <a:ext uri="{9D8B030D-6E8A-4147-A177-3AD203B41FA5}">
                      <a16:colId xmlns:a16="http://schemas.microsoft.com/office/drawing/2014/main" xmlns="" val="20002"/>
                    </a:ext>
                  </a:extLst>
                </a:gridCol>
              </a:tblGrid>
              <a:tr h="32702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A1</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A2</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354997318"/>
                  </a:ext>
                </a:extLst>
              </a:tr>
              <a:tr h="1471597">
                <a:tc>
                  <a:txBody>
                    <a:bodyPr/>
                    <a:lstStyle/>
                    <a:p>
                      <a:pPr algn="just">
                        <a:spcAft>
                          <a:spcPts val="0"/>
                        </a:spcAft>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DİNLEME</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Yavaş ve net konuşulduğunda kendimle, ailemle ve yakın çevremle ilgili sözcükleri ve çok temel dilbilgisi yapılarını anlayabilirim.</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Beni doğrudan ilgilendiren konularla ilişkili yapıları ve günlük dilde kullanılan, örneğin; en temel kişisel bilgiler, alışveriş, çevre ve mesleklerle ilgili sözcükleri anlayabilirim. Kısa, net, basit ileti ve duyurulardaki temel düşünceyi kavrayabilirim.</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381000">
                <a:tc>
                  <a:txBody>
                    <a:bodyPr/>
                    <a:lstStyle/>
                    <a:p>
                      <a:pPr algn="just">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OKUMA</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Katalog, duyuru ya da afiş gibi yazılı metinlerdeki bildik adları, sözcükleri ve çok basit tümceleri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2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Kısa ve basit metinleri okuyabilirim. İlanlar, kullanım kılavuzları, mönüler ve zaman çizelgeleri gibi basit günlük metinlerdeki genel bilgileri kavrayabilir ve kısa kişisel mektupları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pic>
        <p:nvPicPr>
          <p:cNvPr id="3" name="Resim 2"/>
          <p:cNvPicPr>
            <a:picLocks noChangeAspect="1"/>
          </p:cNvPicPr>
          <p:nvPr/>
        </p:nvPicPr>
        <p:blipFill>
          <a:blip r:embed="rId3"/>
          <a:stretch>
            <a:fillRect/>
          </a:stretch>
        </p:blipFill>
        <p:spPr>
          <a:xfrm rot="171618">
            <a:off x="6694008" y="425395"/>
            <a:ext cx="1737739" cy="1840233"/>
          </a:xfrm>
          <a:prstGeom prst="rect">
            <a:avLst/>
          </a:prstGeom>
        </p:spPr>
      </p:pic>
    </p:spTree>
    <p:extLst>
      <p:ext uri="{BB962C8B-B14F-4D97-AF65-F5344CB8AC3E}">
        <p14:creationId xmlns:p14="http://schemas.microsoft.com/office/powerpoint/2010/main" val="293685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2703525" y="1735750"/>
            <a:ext cx="3486300" cy="1159800"/>
          </a:xfrm>
          <a:prstGeom prst="rect">
            <a:avLst/>
          </a:prstGeom>
        </p:spPr>
        <p:txBody>
          <a:bodyPr spcFirstLastPara="1" wrap="square" lIns="91425" tIns="91425" rIns="91425" bIns="91425" anchor="b" anchorCtr="0">
            <a:noAutofit/>
          </a:bodyPr>
          <a:lstStyle/>
          <a:p>
            <a:pPr lvl="0"/>
            <a:r>
              <a:rPr lang="tr-TR" dirty="0"/>
              <a:t>Avrupa Dilleri Ortak Başvuru Metni</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sz="2400" dirty="0"/>
              <a:t>Yabancı Dil Yeterliliği Ölçütleri</a:t>
            </a:r>
            <a:endParaRPr sz="2400" dirty="0"/>
          </a:p>
        </p:txBody>
      </p:sp>
      <p:graphicFrame>
        <p:nvGraphicFramePr>
          <p:cNvPr id="155" name="Shape 155"/>
          <p:cNvGraphicFramePr/>
          <p:nvPr>
            <p:extLst>
              <p:ext uri="{D42A27DB-BD31-4B8C-83A1-F6EECF244321}">
                <p14:modId xmlns:p14="http://schemas.microsoft.com/office/powerpoint/2010/main" val="1510913397"/>
              </p:ext>
            </p:extLst>
          </p:nvPr>
        </p:nvGraphicFramePr>
        <p:xfrm>
          <a:off x="720437" y="1073728"/>
          <a:ext cx="5881253" cy="3422072"/>
        </p:xfrm>
        <a:graphic>
          <a:graphicData uri="http://schemas.openxmlformats.org/drawingml/2006/table">
            <a:tbl>
              <a:tblPr>
                <a:noFill/>
                <a:tableStyleId>{7F9A4FF7-B127-42C8-9306-0B6809203F59}</a:tableStyleId>
              </a:tblPr>
              <a:tblGrid>
                <a:gridCol w="872143">
                  <a:extLst>
                    <a:ext uri="{9D8B030D-6E8A-4147-A177-3AD203B41FA5}">
                      <a16:colId xmlns:a16="http://schemas.microsoft.com/office/drawing/2014/main" xmlns="" val="20000"/>
                    </a:ext>
                  </a:extLst>
                </a:gridCol>
                <a:gridCol w="2379758">
                  <a:extLst>
                    <a:ext uri="{9D8B030D-6E8A-4147-A177-3AD203B41FA5}">
                      <a16:colId xmlns:a16="http://schemas.microsoft.com/office/drawing/2014/main" xmlns="" val="20001"/>
                    </a:ext>
                  </a:extLst>
                </a:gridCol>
                <a:gridCol w="2629352">
                  <a:extLst>
                    <a:ext uri="{9D8B030D-6E8A-4147-A177-3AD203B41FA5}">
                      <a16:colId xmlns:a16="http://schemas.microsoft.com/office/drawing/2014/main" xmlns="" val="20002"/>
                    </a:ext>
                  </a:extLst>
                </a:gridCol>
              </a:tblGrid>
              <a:tr h="32702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B1</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B2</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354997318"/>
                  </a:ext>
                </a:extLst>
              </a:tr>
              <a:tr h="1471597">
                <a:tc>
                  <a:txBody>
                    <a:bodyPr/>
                    <a:lstStyle/>
                    <a:p>
                      <a:pPr algn="just">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DİNLEME</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İş, okul, arkadaş çevresi gibi ortamlarda sürekli karşılaşılan konulardaki net, ölçünlü konuşmaların ana hatlarını anlayabilirim. Güncel olaylar ya da kişisel ilgi alanıma giren konularla ilgili radyo ve televizyon programlarının çoğunun ana hatlarını yavaş ve net konuşulduğunda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Güncel bir konu olması koşuluyla uzun konuşma ve sunumları anlayabilir, karmaşık tümcelerle yapılan tartışmaları takip edebilirim. Televizyon haberlerini ve güncel olaylara ilişkin programların çoğunu anlayabilirim. Ölçünlü dilin kullanıldığı filmlerde konuşulanların çoğunu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227512">
                <a:tc>
                  <a:txBody>
                    <a:bodyPr/>
                    <a:lstStyle/>
                    <a:p>
                      <a:pPr algn="just">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OKUMA</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Mesleğimle ya da uzmanlığımla ilgili ya da günlük dilde en sık kullanılan sözcükleri içeren metinleri anlayabilirim. Kişisel mektuplarda belirtilen olay, duygu ve dilekleri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2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Yazarların belirli bir tutum ya da görüşü benimsedikleri, güncel sorunlarla ilgili makaleleri ve raporları okuyabilirim. Çağdaş yazınsal düzyazıları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pic>
        <p:nvPicPr>
          <p:cNvPr id="3" name="Resim 2"/>
          <p:cNvPicPr>
            <a:picLocks noChangeAspect="1"/>
          </p:cNvPicPr>
          <p:nvPr/>
        </p:nvPicPr>
        <p:blipFill>
          <a:blip r:embed="rId3"/>
          <a:stretch>
            <a:fillRect/>
          </a:stretch>
        </p:blipFill>
        <p:spPr>
          <a:xfrm rot="171618">
            <a:off x="6694008" y="425395"/>
            <a:ext cx="1737739" cy="1840233"/>
          </a:xfrm>
          <a:prstGeom prst="rect">
            <a:avLst/>
          </a:prstGeom>
        </p:spPr>
      </p:pic>
    </p:spTree>
    <p:extLst>
      <p:ext uri="{BB962C8B-B14F-4D97-AF65-F5344CB8AC3E}">
        <p14:creationId xmlns:p14="http://schemas.microsoft.com/office/powerpoint/2010/main" val="842464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sz="2400" dirty="0"/>
              <a:t>Yabancı Dil Yeterliliği Ölçütleri</a:t>
            </a:r>
            <a:endParaRPr sz="2400" dirty="0"/>
          </a:p>
        </p:txBody>
      </p:sp>
      <p:graphicFrame>
        <p:nvGraphicFramePr>
          <p:cNvPr id="155" name="Shape 155"/>
          <p:cNvGraphicFramePr/>
          <p:nvPr>
            <p:extLst>
              <p:ext uri="{D42A27DB-BD31-4B8C-83A1-F6EECF244321}">
                <p14:modId xmlns:p14="http://schemas.microsoft.com/office/powerpoint/2010/main" val="3203704685"/>
              </p:ext>
            </p:extLst>
          </p:nvPr>
        </p:nvGraphicFramePr>
        <p:xfrm>
          <a:off x="720437" y="1073728"/>
          <a:ext cx="5881253" cy="2980112"/>
        </p:xfrm>
        <a:graphic>
          <a:graphicData uri="http://schemas.openxmlformats.org/drawingml/2006/table">
            <a:tbl>
              <a:tblPr>
                <a:noFill/>
                <a:tableStyleId>{7F9A4FF7-B127-42C8-9306-0B6809203F59}</a:tableStyleId>
              </a:tblPr>
              <a:tblGrid>
                <a:gridCol w="872143">
                  <a:extLst>
                    <a:ext uri="{9D8B030D-6E8A-4147-A177-3AD203B41FA5}">
                      <a16:colId xmlns:a16="http://schemas.microsoft.com/office/drawing/2014/main" xmlns="" val="20000"/>
                    </a:ext>
                  </a:extLst>
                </a:gridCol>
                <a:gridCol w="2379758">
                  <a:extLst>
                    <a:ext uri="{9D8B030D-6E8A-4147-A177-3AD203B41FA5}">
                      <a16:colId xmlns:a16="http://schemas.microsoft.com/office/drawing/2014/main" xmlns="" val="20001"/>
                    </a:ext>
                  </a:extLst>
                </a:gridCol>
                <a:gridCol w="2629352">
                  <a:extLst>
                    <a:ext uri="{9D8B030D-6E8A-4147-A177-3AD203B41FA5}">
                      <a16:colId xmlns:a16="http://schemas.microsoft.com/office/drawing/2014/main" xmlns="" val="20002"/>
                    </a:ext>
                  </a:extLst>
                </a:gridCol>
              </a:tblGrid>
              <a:tr h="32702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C1</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C2</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354997318"/>
                  </a:ext>
                </a:extLst>
              </a:tr>
              <a:tr h="1334192">
                <a:tc>
                  <a:txBody>
                    <a:bodyPr/>
                    <a:lstStyle/>
                    <a:p>
                      <a:pPr algn="just">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DİNLEME</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Açıkça yapılandırılmamış ve ilişkileri açıkça belirtilmemiş yalnızca ima edilmiş olsa bile uzun konuşmaları anlayabilirim. Televizyon programlarını ve filmleri fazla zorluk çekmeden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İster canlı ister yayın ortamında olsun, hiçbir konuşma türünü anlamakta zorluk çekmem. Yalnızca, normal anadili konuşma hızında, aksana alışabilmem için biraz zamana gereksinim duyabilirim.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227512">
                <a:tc>
                  <a:txBody>
                    <a:bodyPr/>
                    <a:lstStyle/>
                    <a:p>
                      <a:pPr algn="just">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OKUMA</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Biçem farklılıklarını da ayırt ederek uzun ve karmaşık, somut ya da yazınsal metinleri okuyabilir, ilgi alanımla ilişkili olmasalar bile herhangi bir uzmanlık alanına giren makale ve uzun teknik bilgileri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lgn="just">
                        <a:spcAft>
                          <a:spcPts val="0"/>
                        </a:spcAft>
                      </a:pPr>
                      <a:r>
                        <a:rPr lang="tr-TR" sz="12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Kullanım kılavuzları, uzmanlık alanına yönelik makaleler ve yazınsal yapıtlar gibi soyut, yapısal ve </a:t>
                      </a:r>
                      <a:r>
                        <a:rPr lang="tr-TR" sz="1200" b="0" i="0" u="none" strike="noStrike" cap="none" dirty="0" err="1" smtClean="0">
                          <a:solidFill>
                            <a:srgbClr val="000000"/>
                          </a:solidFill>
                          <a:effectLst/>
                          <a:latin typeface="Times New Roman" panose="02020603050405020304" pitchFamily="18" charset="0"/>
                          <a:ea typeface="Arial"/>
                          <a:cs typeface="Times New Roman" panose="02020603050405020304" pitchFamily="18" charset="0"/>
                          <a:sym typeface="Arial"/>
                        </a:rPr>
                        <a:t>dilbilgisel</a:t>
                      </a:r>
                      <a:r>
                        <a:rPr lang="tr-TR" sz="12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 açıdan karmaşık neredeyse tüm metin türlerini kolaylıkla okuyabilir ve anlayabilirim.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pic>
        <p:nvPicPr>
          <p:cNvPr id="3" name="Resim 2"/>
          <p:cNvPicPr>
            <a:picLocks noChangeAspect="1"/>
          </p:cNvPicPr>
          <p:nvPr/>
        </p:nvPicPr>
        <p:blipFill>
          <a:blip r:embed="rId3"/>
          <a:stretch>
            <a:fillRect/>
          </a:stretch>
        </p:blipFill>
        <p:spPr>
          <a:xfrm rot="171618">
            <a:off x="6694008" y="425395"/>
            <a:ext cx="1737739" cy="1840233"/>
          </a:xfrm>
          <a:prstGeom prst="rect">
            <a:avLst/>
          </a:prstGeom>
        </p:spPr>
      </p:pic>
    </p:spTree>
    <p:extLst>
      <p:ext uri="{BB962C8B-B14F-4D97-AF65-F5344CB8AC3E}">
        <p14:creationId xmlns:p14="http://schemas.microsoft.com/office/powerpoint/2010/main" val="2046710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sz="2400" dirty="0"/>
              <a:t>Yabancı Dil Yeterliliği Ölçütleri</a:t>
            </a:r>
            <a:endParaRPr sz="2400" dirty="0"/>
          </a:p>
        </p:txBody>
      </p:sp>
      <p:graphicFrame>
        <p:nvGraphicFramePr>
          <p:cNvPr id="155" name="Shape 155"/>
          <p:cNvGraphicFramePr/>
          <p:nvPr>
            <p:extLst>
              <p:ext uri="{D42A27DB-BD31-4B8C-83A1-F6EECF244321}">
                <p14:modId xmlns:p14="http://schemas.microsoft.com/office/powerpoint/2010/main" val="2043776148"/>
              </p:ext>
            </p:extLst>
          </p:nvPr>
        </p:nvGraphicFramePr>
        <p:xfrm>
          <a:off x="731521" y="1073728"/>
          <a:ext cx="5870170" cy="3491036"/>
        </p:xfrm>
        <a:graphic>
          <a:graphicData uri="http://schemas.openxmlformats.org/drawingml/2006/table">
            <a:tbl>
              <a:tblPr>
                <a:noFill/>
                <a:tableStyleId>{7F9A4FF7-B127-42C8-9306-0B6809203F59}</a:tableStyleId>
              </a:tblPr>
              <a:tblGrid>
                <a:gridCol w="1030752">
                  <a:extLst>
                    <a:ext uri="{9D8B030D-6E8A-4147-A177-3AD203B41FA5}">
                      <a16:colId xmlns:a16="http://schemas.microsoft.com/office/drawing/2014/main" xmlns="" val="20000"/>
                    </a:ext>
                  </a:extLst>
                </a:gridCol>
                <a:gridCol w="2215021">
                  <a:extLst>
                    <a:ext uri="{9D8B030D-6E8A-4147-A177-3AD203B41FA5}">
                      <a16:colId xmlns:a16="http://schemas.microsoft.com/office/drawing/2014/main" xmlns="" val="20001"/>
                    </a:ext>
                  </a:extLst>
                </a:gridCol>
                <a:gridCol w="2624397">
                  <a:extLst>
                    <a:ext uri="{9D8B030D-6E8A-4147-A177-3AD203B41FA5}">
                      <a16:colId xmlns:a16="http://schemas.microsoft.com/office/drawing/2014/main" xmlns="" val="20002"/>
                    </a:ext>
                  </a:extLst>
                </a:gridCol>
              </a:tblGrid>
              <a:tr h="3517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A1</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A2</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354997318"/>
                  </a:ext>
                </a:extLst>
              </a:tr>
              <a:tr h="1758630">
                <a:tc>
                  <a:txBody>
                    <a:bodyPr/>
                    <a:lstStyle/>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KARŞILIKLI KONUŞMA</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Karşımdaki kişinin söylediklerini daha yavaş bir konuşma hızında yinelemesi ve söylemek istediklerimi oluşturmamda bana yardımcı olması koşuluyla, basit yoldan iletişim kurabilirim. O anki gereksinimime ya da gündelik konulara ilişkin basit sorular sorabilir ve yanıtlayabilirim.</a:t>
                      </a: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Gündelik konular ve etkinlikler hakkında doğrudan bilgi alışverişini gerektiren basit ve alışılmış işlerde iletişim kurabilirim. Genellikle konuşmayı sürdürebilecek kadar anlamasam da kısa sohbetlere katılabilirim.</a:t>
                      </a:r>
                    </a:p>
                  </a:txBody>
                  <a:tcPr marL="68580" marR="68580" marT="0" marB="0">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296476">
                <a:tc>
                  <a:txBody>
                    <a:bodyPr/>
                    <a:lstStyle/>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SÖZLÜ ANLATIM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Yaşadığım yeri ve tanıdığım insanları betimlemek için basit kalıpları ve tümceleri kullanabilirim.</a:t>
                      </a: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Basit bir dille ailemi ve diğer insanları, yaşam koşullarımı, eğitim geçmişimi ve son işimi betimlemek için bir dizi kalıp ve tümceyi kullanabilirim.</a:t>
                      </a: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pic>
        <p:nvPicPr>
          <p:cNvPr id="2" name="Resim 1"/>
          <p:cNvPicPr>
            <a:picLocks noChangeAspect="1"/>
          </p:cNvPicPr>
          <p:nvPr/>
        </p:nvPicPr>
        <p:blipFill>
          <a:blip r:embed="rId3"/>
          <a:stretch>
            <a:fillRect/>
          </a:stretch>
        </p:blipFill>
        <p:spPr>
          <a:xfrm rot="163316">
            <a:off x="6726565" y="472393"/>
            <a:ext cx="1769745" cy="1675093"/>
          </a:xfrm>
          <a:prstGeom prst="rect">
            <a:avLst/>
          </a:prstGeom>
        </p:spPr>
      </p:pic>
    </p:spTree>
    <p:extLst>
      <p:ext uri="{BB962C8B-B14F-4D97-AF65-F5344CB8AC3E}">
        <p14:creationId xmlns:p14="http://schemas.microsoft.com/office/powerpoint/2010/main" val="2266571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sz="2400" dirty="0"/>
              <a:t>Yabancı Dil Yeterliliği Ölçütleri</a:t>
            </a:r>
            <a:endParaRPr sz="2400" dirty="0"/>
          </a:p>
        </p:txBody>
      </p:sp>
      <p:graphicFrame>
        <p:nvGraphicFramePr>
          <p:cNvPr id="155" name="Shape 155"/>
          <p:cNvGraphicFramePr/>
          <p:nvPr>
            <p:extLst>
              <p:ext uri="{D42A27DB-BD31-4B8C-83A1-F6EECF244321}">
                <p14:modId xmlns:p14="http://schemas.microsoft.com/office/powerpoint/2010/main" val="3687079568"/>
              </p:ext>
            </p:extLst>
          </p:nvPr>
        </p:nvGraphicFramePr>
        <p:xfrm>
          <a:off x="731521" y="1073728"/>
          <a:ext cx="5870170" cy="3435927"/>
        </p:xfrm>
        <a:graphic>
          <a:graphicData uri="http://schemas.openxmlformats.org/drawingml/2006/table">
            <a:tbl>
              <a:tblPr>
                <a:noFill/>
                <a:tableStyleId>{7F9A4FF7-B127-42C8-9306-0B6809203F59}</a:tableStyleId>
              </a:tblPr>
              <a:tblGrid>
                <a:gridCol w="1030752">
                  <a:extLst>
                    <a:ext uri="{9D8B030D-6E8A-4147-A177-3AD203B41FA5}">
                      <a16:colId xmlns:a16="http://schemas.microsoft.com/office/drawing/2014/main" xmlns="" val="20000"/>
                    </a:ext>
                  </a:extLst>
                </a:gridCol>
                <a:gridCol w="2215021">
                  <a:extLst>
                    <a:ext uri="{9D8B030D-6E8A-4147-A177-3AD203B41FA5}">
                      <a16:colId xmlns:a16="http://schemas.microsoft.com/office/drawing/2014/main" xmlns="" val="20001"/>
                    </a:ext>
                  </a:extLst>
                </a:gridCol>
                <a:gridCol w="2624397">
                  <a:extLst>
                    <a:ext uri="{9D8B030D-6E8A-4147-A177-3AD203B41FA5}">
                      <a16:colId xmlns:a16="http://schemas.microsoft.com/office/drawing/2014/main" xmlns="" val="20002"/>
                    </a:ext>
                  </a:extLst>
                </a:gridCol>
              </a:tblGrid>
              <a:tr h="2632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B1</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B2</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354997318"/>
                  </a:ext>
                </a:extLst>
              </a:tr>
              <a:tr h="1393767">
                <a:tc>
                  <a:txBody>
                    <a:bodyPr/>
                    <a:lstStyle/>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KARŞILIKLI KONUŞMA</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Dilin konuşulduğu ülkede yolculuk yaparken ortaya çıkabilecek birçok sorunla başa çıkabilirim. Bildik, ilgi alanıma giren ya da günlük yaşamla ilgili aile, hobi, iş, yolculuk ve güncel olaylar gibi konularda hazırlık yapmadan konuşmalara katılabilirim.</a:t>
                      </a: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Öğrendiğim dili anadili olarak konuşan kişilerle anlaşmamı sağlayacak bir akıcılık ve doğallıkla iletişim kurabilirim. Gündelik konulardaki tartışmalarda, kendi görüşlerimi açıklayıp destekleyerek etkin bir rol oynayabilirim.</a:t>
                      </a:r>
                    </a:p>
                  </a:txBody>
                  <a:tcPr marL="68580" marR="68580" marT="0" marB="0">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296476">
                <a:tc>
                  <a:txBody>
                    <a:bodyPr/>
                    <a:lstStyle/>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SÖZLÜ ANLATIM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Deneyimlerimi, düşlerimi, umutlarımı, isteklerimi ve olayları betimlemek için çeşitli kalıpları yalın bir yoldan birbirine bağlayabilirim. Düşünce ve planlara ilişkin açıklamaları ve nedenleri kısaca sıralayabilirim. Bir öyküyü anlatabilir, bir kitap ya da filmin konusunu aktarabilirim ve izlenimlerimi belirtebilirim.</a:t>
                      </a: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100" dirty="0">
                          <a:effectLst/>
                          <a:latin typeface="Times New Roman" panose="02020603050405020304" pitchFamily="18" charset="0"/>
                          <a:ea typeface="Times New Roman" panose="02020603050405020304" pitchFamily="18" charset="0"/>
                          <a:cs typeface="Times New Roman" panose="02020603050405020304" pitchFamily="18" charset="0"/>
                        </a:rPr>
                        <a:t>İlgi alanıma giren çeşitli konularda açık ve ayrıntılı bilgi verebilirim. Çeşitli seçeneklerin olumlu ve olumsuz yanlarını ortaya koyarak bir konu hakkında görüş bildirebilirim.</a:t>
                      </a: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pic>
        <p:nvPicPr>
          <p:cNvPr id="2" name="Resim 1"/>
          <p:cNvPicPr>
            <a:picLocks noChangeAspect="1"/>
          </p:cNvPicPr>
          <p:nvPr/>
        </p:nvPicPr>
        <p:blipFill>
          <a:blip r:embed="rId3"/>
          <a:stretch>
            <a:fillRect/>
          </a:stretch>
        </p:blipFill>
        <p:spPr>
          <a:xfrm rot="163316">
            <a:off x="6726565" y="472393"/>
            <a:ext cx="1769745" cy="1675093"/>
          </a:xfrm>
          <a:prstGeom prst="rect">
            <a:avLst/>
          </a:prstGeom>
        </p:spPr>
      </p:pic>
    </p:spTree>
    <p:extLst>
      <p:ext uri="{BB962C8B-B14F-4D97-AF65-F5344CB8AC3E}">
        <p14:creationId xmlns:p14="http://schemas.microsoft.com/office/powerpoint/2010/main" val="3568873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sz="2400" dirty="0"/>
              <a:t>Yabancı Dil Yeterliliği Ölçütleri</a:t>
            </a:r>
            <a:endParaRPr sz="2400" dirty="0"/>
          </a:p>
        </p:txBody>
      </p:sp>
      <p:graphicFrame>
        <p:nvGraphicFramePr>
          <p:cNvPr id="155" name="Shape 155"/>
          <p:cNvGraphicFramePr/>
          <p:nvPr>
            <p:extLst>
              <p:ext uri="{D42A27DB-BD31-4B8C-83A1-F6EECF244321}">
                <p14:modId xmlns:p14="http://schemas.microsoft.com/office/powerpoint/2010/main" val="3913033991"/>
              </p:ext>
            </p:extLst>
          </p:nvPr>
        </p:nvGraphicFramePr>
        <p:xfrm>
          <a:off x="762000" y="942109"/>
          <a:ext cx="5846618" cy="3673916"/>
        </p:xfrm>
        <a:graphic>
          <a:graphicData uri="http://schemas.openxmlformats.org/drawingml/2006/table">
            <a:tbl>
              <a:tblPr>
                <a:noFill/>
                <a:tableStyleId>{7F9A4FF7-B127-42C8-9306-0B6809203F59}</a:tableStyleId>
              </a:tblPr>
              <a:tblGrid>
                <a:gridCol w="1039349">
                  <a:extLst>
                    <a:ext uri="{9D8B030D-6E8A-4147-A177-3AD203B41FA5}">
                      <a16:colId xmlns:a16="http://schemas.microsoft.com/office/drawing/2014/main" xmlns="" val="20000"/>
                    </a:ext>
                  </a:extLst>
                </a:gridCol>
                <a:gridCol w="2233495">
                  <a:extLst>
                    <a:ext uri="{9D8B030D-6E8A-4147-A177-3AD203B41FA5}">
                      <a16:colId xmlns:a16="http://schemas.microsoft.com/office/drawing/2014/main" xmlns="" val="20001"/>
                    </a:ext>
                  </a:extLst>
                </a:gridCol>
                <a:gridCol w="2573774">
                  <a:extLst>
                    <a:ext uri="{9D8B030D-6E8A-4147-A177-3AD203B41FA5}">
                      <a16:colId xmlns:a16="http://schemas.microsoft.com/office/drawing/2014/main" xmlns="" val="20002"/>
                    </a:ext>
                  </a:extLst>
                </a:gridCol>
              </a:tblGrid>
              <a:tr h="3517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C1</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C2</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354997318"/>
                  </a:ext>
                </a:extLst>
              </a:tr>
              <a:tr h="1758630">
                <a:tc>
                  <a:txBody>
                    <a:bodyPr/>
                    <a:lstStyle/>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KARŞILIKLI KONUŞMA</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Kullanacağım sözcükleri çok fazla aramaksızın, kendimi akıcı ve doğal bir biçimde ifade edebilirim. Dili, toplumsal ve akademik amaçlar için esnek ve etkili bir biçimde kullanabilirim. Düşüncelerimi açık bir ifadeyle dile getirebilir ve karşımdakilerin konuşmalarıyla ilişkilendirebilirim.</a:t>
                      </a: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Hiç zorlanmadan her türlü konuşma ya da tartışmaya katılabilir; deyimleri ve konuşma diline ilişkin ifadeleri anlayabilirim. Kendimi akıcı bir biçimde ifade edebilir, anlamdaki ince ayrıntıları kesin ve doğru bir biçimde vurgulayabilirim. Bir sorunla karşılaşırsam, geriye dönüp, karşımdaki insanların fark etmelerine fırsat vermeyecek bir ustalıkla ifadelerimi yeniden yapılandırabilirim.</a:t>
                      </a:r>
                    </a:p>
                  </a:txBody>
                  <a:tcPr marL="68580" marR="68580" marT="0" marB="0">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296476">
                <a:tc>
                  <a:txBody>
                    <a:bodyPr/>
                    <a:lstStyle/>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SÖZLÜ ANLATIM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Karmaşık konuları, alt temalarla bütünleştirerek, açık ve ayrıntılı bir biçimde betimleyebilir, belirli bakış açıları geliştirip uygun bir sonuçla konuşmamı tamamlayabilirim.</a:t>
                      </a: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Her konuda bağlama uygun bir biçemle ve dinleyenin önemli noktaları ayırt edip anımsamasına dikkat ederek, konuşmamı etkili ve mantıklı bir biçimde yapılandırabilir, açık, akıcı bir betimleme ya da karşıt görüş sunabilirim.</a:t>
                      </a: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pic>
        <p:nvPicPr>
          <p:cNvPr id="2" name="Resim 1"/>
          <p:cNvPicPr>
            <a:picLocks noChangeAspect="1"/>
          </p:cNvPicPr>
          <p:nvPr/>
        </p:nvPicPr>
        <p:blipFill>
          <a:blip r:embed="rId3"/>
          <a:stretch>
            <a:fillRect/>
          </a:stretch>
        </p:blipFill>
        <p:spPr>
          <a:xfrm rot="163316">
            <a:off x="6726565" y="472393"/>
            <a:ext cx="1769745" cy="1675093"/>
          </a:xfrm>
          <a:prstGeom prst="rect">
            <a:avLst/>
          </a:prstGeom>
        </p:spPr>
      </p:pic>
    </p:spTree>
    <p:extLst>
      <p:ext uri="{BB962C8B-B14F-4D97-AF65-F5344CB8AC3E}">
        <p14:creationId xmlns:p14="http://schemas.microsoft.com/office/powerpoint/2010/main" val="3044538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10959" y="486177"/>
            <a:ext cx="5626200" cy="511350"/>
          </a:xfrm>
          <a:prstGeom prst="rect">
            <a:avLst/>
          </a:prstGeom>
        </p:spPr>
        <p:txBody>
          <a:bodyPr spcFirstLastPara="1" wrap="square" lIns="91425" tIns="91425" rIns="91425" bIns="91425" anchor="b" anchorCtr="0">
            <a:noAutofit/>
          </a:bodyPr>
          <a:lstStyle/>
          <a:p>
            <a:pPr lvl="0"/>
            <a:r>
              <a:rPr lang="tr-TR" sz="2400" dirty="0"/>
              <a:t>Yabancı Dil Yeterliliği Ölçütleri</a:t>
            </a:r>
            <a:endParaRPr sz="2400" dirty="0"/>
          </a:p>
        </p:txBody>
      </p:sp>
      <p:graphicFrame>
        <p:nvGraphicFramePr>
          <p:cNvPr id="155" name="Shape 155"/>
          <p:cNvGraphicFramePr/>
          <p:nvPr>
            <p:extLst>
              <p:ext uri="{D42A27DB-BD31-4B8C-83A1-F6EECF244321}">
                <p14:modId xmlns:p14="http://schemas.microsoft.com/office/powerpoint/2010/main" val="515697618"/>
              </p:ext>
            </p:extLst>
          </p:nvPr>
        </p:nvGraphicFramePr>
        <p:xfrm>
          <a:off x="703436" y="909849"/>
          <a:ext cx="5870170" cy="3646911"/>
        </p:xfrm>
        <a:graphic>
          <a:graphicData uri="http://schemas.openxmlformats.org/drawingml/2006/table">
            <a:tbl>
              <a:tblPr>
                <a:noFill/>
                <a:tableStyleId>{7F9A4FF7-B127-42C8-9306-0B6809203F59}</a:tableStyleId>
              </a:tblPr>
              <a:tblGrid>
                <a:gridCol w="1030752">
                  <a:extLst>
                    <a:ext uri="{9D8B030D-6E8A-4147-A177-3AD203B41FA5}">
                      <a16:colId xmlns:a16="http://schemas.microsoft.com/office/drawing/2014/main" xmlns="" val="20000"/>
                    </a:ext>
                  </a:extLst>
                </a:gridCol>
                <a:gridCol w="2215021">
                  <a:extLst>
                    <a:ext uri="{9D8B030D-6E8A-4147-A177-3AD203B41FA5}">
                      <a16:colId xmlns:a16="http://schemas.microsoft.com/office/drawing/2014/main" xmlns="" val="20001"/>
                    </a:ext>
                  </a:extLst>
                </a:gridCol>
                <a:gridCol w="2624397">
                  <a:extLst>
                    <a:ext uri="{9D8B030D-6E8A-4147-A177-3AD203B41FA5}">
                      <a16:colId xmlns:a16="http://schemas.microsoft.com/office/drawing/2014/main" xmlns="" val="20002"/>
                    </a:ext>
                  </a:extLst>
                </a:gridCol>
              </a:tblGrid>
              <a:tr h="347474">
                <a:tc rowSpan="6">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tr-TR"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tr-TR"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tr-TR"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tr-TR"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tr-TR"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tr-TR"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tr-TR"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YAZILI </a:t>
                      </a:r>
                      <a:r>
                        <a:rPr lang="tr-TR" sz="1000" b="1" dirty="0">
                          <a:effectLst/>
                          <a:latin typeface="Times New Roman" panose="02020603050405020304" pitchFamily="18" charset="0"/>
                          <a:ea typeface="Times New Roman" panose="02020603050405020304" pitchFamily="18" charset="0"/>
                          <a:cs typeface="Times New Roman" panose="02020603050405020304" pitchFamily="18" charset="0"/>
                        </a:rPr>
                        <a:t>ANLATIM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A1</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A2</a:t>
                      </a:r>
                    </a:p>
                    <a:p>
                      <a:pPr algn="just">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354997318"/>
                  </a:ext>
                </a:extLst>
              </a:tr>
              <a:tr h="434343">
                <a:tc vMerge="1">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000">
                          <a:effectLst/>
                          <a:latin typeface="Times New Roman" panose="02020603050405020304" pitchFamily="18" charset="0"/>
                          <a:ea typeface="Times New Roman" panose="02020603050405020304" pitchFamily="18" charset="0"/>
                          <a:cs typeface="Times New Roman" panose="02020603050405020304" pitchFamily="18" charset="0"/>
                        </a:rPr>
                        <a:t>Kısa ve basit tümcelerle kartpostal yazabilirim. Kişisel bilgi içeren formları doldurabilirim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Kısa, basit notlar ve iletiler yazabilirim. Teşekkür mektubu gibi çok kısa kişisel mektupları yazabilirim.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0"/>
                  </a:ext>
                </a:extLst>
              </a:tr>
              <a:tr h="173737">
                <a:tc vMerge="1">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B1</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B2</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4214994151"/>
                  </a:ext>
                </a:extLst>
              </a:tr>
              <a:tr h="1013467">
                <a:tc vMerge="1">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Gündelik ya da ilgi alanıma giren konularla bağlantılı bir metin yazabilirim. Deneyim ve izlenimlerimi betimleyen kişisel mektuplar yazabilirim.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İlgi alanıma giren çok çeşitli konularda anlaşılır, ayrıntılı metinler yazabilirim. Belirli bir bakış açısına destek vererek ya da karşı çıkarak bilgi sunan ve nedenler ileri süren bir kompozisyon ya da rapor yazabilirim. Olayların ve deneyimlerin benim için taşıdıkları önemi ön plana çıkaran mektuplar yazabilirim.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10003"/>
                  </a:ext>
                </a:extLst>
              </a:tr>
              <a:tr h="202671">
                <a:tc vMerge="1">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C1</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tc>
                  <a:txBody>
                    <a:bodyPr/>
                    <a:lstStyle/>
                    <a:p>
                      <a:pPr>
                        <a:spcAft>
                          <a:spcPts val="0"/>
                        </a:spcAft>
                      </a:pPr>
                      <a:r>
                        <a:rPr lang="tr-TR"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C2</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lgn="ctr">
                      <a:solidFill>
                        <a:srgbClr val="0B5394"/>
                      </a:solidFill>
                      <a:prstDash val="solid"/>
                      <a:round/>
                      <a:headEnd type="none" w="med" len="med"/>
                      <a:tailEnd type="none" w="med" len="med"/>
                    </a:lnB>
                  </a:tcPr>
                </a:tc>
                <a:extLst>
                  <a:ext uri="{0D108BD9-81ED-4DB2-BD59-A6C34878D82A}">
                    <a16:rowId xmlns:a16="http://schemas.microsoft.com/office/drawing/2014/main" xmlns="" val="342088538"/>
                  </a:ext>
                </a:extLst>
              </a:tr>
              <a:tr h="1303029">
                <a:tc vMerge="1">
                  <a:txBody>
                    <a:bodyPr/>
                    <a:lstStyle/>
                    <a:p>
                      <a:pPr>
                        <a:spcAft>
                          <a:spcPts val="0"/>
                        </a:spcAft>
                      </a:pP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9525" cap="flat" cmpd="sng">
                      <a:solidFill>
                        <a:srgbClr val="0B5394"/>
                      </a:solidFill>
                      <a:prstDash val="solid"/>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Görüşlerimi ayrıntılı bir biçimde, açık ve iyi yapılandırılmış metinlerle ifade edebilirim. Bir mektup, kompozisyon ya da rapor yazabilirim. Önemli olduğunu düşündüğüm konuları ön plana çıkararak karmaşık konularda yazılı metinler üretebilirim. Hedef belirlediğim okuyucu kitlesine uygun bir biçem seçebilirim.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lgn="ctr">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tc>
                  <a:txBody>
                    <a:bodyPr/>
                    <a:lstStyle/>
                    <a:p>
                      <a:pPr>
                        <a:spcAft>
                          <a:spcPts val="0"/>
                        </a:spcAft>
                      </a:pPr>
                      <a:r>
                        <a:rPr lang="tr-TR" sz="1000" dirty="0">
                          <a:effectLst/>
                          <a:latin typeface="Times New Roman" panose="02020603050405020304" pitchFamily="18" charset="0"/>
                          <a:ea typeface="Times New Roman" panose="02020603050405020304" pitchFamily="18" charset="0"/>
                          <a:cs typeface="Times New Roman" panose="02020603050405020304" pitchFamily="18" charset="0"/>
                        </a:rPr>
                        <a:t>Uygun bir biçemle açık, akıcı metinler yazabilirim. Okuyucunun önemli noktaları ayırt edip anımsamasına yardımcı olacak etkili, mantıklı bir yapılandırmayla karmaşık mektuplar, raporlar ya da makaleler yazabilirim. Akademik ya da yazınsal yapıt özetleri ve eleştirileri yazabilirim.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B5394"/>
                      </a:solidFill>
                      <a:prstDash val="dash"/>
                      <a:round/>
                      <a:headEnd type="none" w="med" len="med"/>
                      <a:tailEnd type="none" w="med" len="med"/>
                    </a:lnL>
                    <a:lnR w="9525" cap="flat" cmpd="sng">
                      <a:solidFill>
                        <a:srgbClr val="0B5394"/>
                      </a:solidFill>
                      <a:prstDash val="dash"/>
                      <a:round/>
                      <a:headEnd type="none" w="med" len="med"/>
                      <a:tailEnd type="none" w="med" len="med"/>
                    </a:lnR>
                    <a:lnT w="9525" cap="flat" cmpd="sng" algn="ctr">
                      <a:solidFill>
                        <a:srgbClr val="0B5394"/>
                      </a:solidFill>
                      <a:prstDash val="solid"/>
                      <a:round/>
                      <a:headEnd type="none" w="med" len="med"/>
                      <a:tailEnd type="none" w="med" len="med"/>
                    </a:lnT>
                    <a:lnB w="9525" cap="flat" cmpd="sng">
                      <a:solidFill>
                        <a:srgbClr val="0B5394"/>
                      </a:solidFill>
                      <a:prstDash val="solid"/>
                      <a:round/>
                      <a:headEnd type="none" w="med" len="med"/>
                      <a:tailEnd type="none" w="med" len="med"/>
                    </a:lnB>
                  </a:tcPr>
                </a:tc>
                <a:extLst>
                  <a:ext uri="{0D108BD9-81ED-4DB2-BD59-A6C34878D82A}">
                    <a16:rowId xmlns:a16="http://schemas.microsoft.com/office/drawing/2014/main" xmlns="" val="2197880029"/>
                  </a:ext>
                </a:extLst>
              </a:tr>
            </a:tbl>
          </a:graphicData>
        </a:graphic>
      </p:graphicFrame>
      <p:sp>
        <p:nvSpPr>
          <p:cNvPr id="156" name="Shape 15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pic>
        <p:nvPicPr>
          <p:cNvPr id="3" name="Resim 2"/>
          <p:cNvPicPr>
            <a:picLocks noChangeAspect="1"/>
          </p:cNvPicPr>
          <p:nvPr/>
        </p:nvPicPr>
        <p:blipFill>
          <a:blip r:embed="rId3"/>
          <a:stretch>
            <a:fillRect/>
          </a:stretch>
        </p:blipFill>
        <p:spPr>
          <a:xfrm rot="169551">
            <a:off x="6749968" y="490659"/>
            <a:ext cx="1658389" cy="1660123"/>
          </a:xfrm>
          <a:prstGeom prst="rect">
            <a:avLst/>
          </a:prstGeom>
        </p:spPr>
      </p:pic>
    </p:spTree>
    <p:extLst>
      <p:ext uri="{BB962C8B-B14F-4D97-AF65-F5344CB8AC3E}">
        <p14:creationId xmlns:p14="http://schemas.microsoft.com/office/powerpoint/2010/main" val="3300862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44236" y="471053"/>
            <a:ext cx="6248400" cy="758585"/>
          </a:xfrm>
          <a:prstGeom prst="rect">
            <a:avLst/>
          </a:prstGeom>
        </p:spPr>
        <p:txBody>
          <a:bodyPr spcFirstLastPara="1" wrap="square" lIns="91425" tIns="91425" rIns="91425" bIns="91425" anchor="b" anchorCtr="0">
            <a:noAutofit/>
          </a:bodyPr>
          <a:lstStyle/>
          <a:p>
            <a:pPr lvl="0"/>
            <a:r>
              <a:rPr lang="tr-TR" sz="2000" b="1" dirty="0" smtClean="0"/>
              <a:t>Avrupa </a:t>
            </a:r>
            <a:r>
              <a:rPr lang="tr-TR" sz="2000" b="1" dirty="0"/>
              <a:t>Dilleri Ortak Başvuru </a:t>
            </a:r>
            <a:r>
              <a:rPr lang="tr-TR" sz="2000" b="1" dirty="0" smtClean="0"/>
              <a:t>Metninin Dayandığı </a:t>
            </a:r>
            <a:r>
              <a:rPr lang="tr-TR" sz="2000" b="1" dirty="0"/>
              <a:t>Temel İlkeler</a:t>
            </a:r>
            <a:endParaRPr lang="tr-TR" sz="2000" dirty="0"/>
          </a:p>
        </p:txBody>
      </p:sp>
      <p:sp>
        <p:nvSpPr>
          <p:cNvPr id="94" name="Shape 94"/>
          <p:cNvSpPr txBox="1">
            <a:spLocks noGrp="1"/>
          </p:cNvSpPr>
          <p:nvPr>
            <p:ph type="body" idx="1"/>
          </p:nvPr>
        </p:nvSpPr>
        <p:spPr>
          <a:xfrm>
            <a:off x="762000" y="1304543"/>
            <a:ext cx="5730575" cy="3063000"/>
          </a:xfrm>
          <a:prstGeom prst="rect">
            <a:avLst/>
          </a:prstGeom>
        </p:spPr>
        <p:txBody>
          <a:bodyPr spcFirstLastPara="1" wrap="square" lIns="91425" tIns="91425" rIns="91425" bIns="91425" anchor="t" anchorCtr="0">
            <a:noAutofit/>
          </a:bodyPr>
          <a:lstStyle/>
          <a:p>
            <a:pPr marL="139700" indent="0">
              <a:buNone/>
            </a:pPr>
            <a:r>
              <a:rPr lang="tr-TR" dirty="0"/>
              <a:t>Avrupa Dilleri Ortak Başvuru </a:t>
            </a:r>
            <a:r>
              <a:rPr lang="tr-TR" dirty="0" err="1"/>
              <a:t>Metni’nin</a:t>
            </a:r>
            <a:r>
              <a:rPr lang="tr-TR" dirty="0"/>
              <a:t> temel amacı, yabancı dil öğretimini üç temel ilkeye dayandırmaktır. Bunlar; </a:t>
            </a:r>
            <a:r>
              <a:rPr lang="tr-TR" b="1" i="1" dirty="0"/>
              <a:t>öğrenci özerkliği</a:t>
            </a:r>
            <a:r>
              <a:rPr lang="tr-TR" dirty="0"/>
              <a:t> (</a:t>
            </a:r>
            <a:r>
              <a:rPr lang="tr-TR" dirty="0" err="1"/>
              <a:t>student</a:t>
            </a:r>
            <a:r>
              <a:rPr lang="tr-TR" dirty="0"/>
              <a:t> </a:t>
            </a:r>
            <a:r>
              <a:rPr lang="tr-TR" dirty="0" err="1"/>
              <a:t>authenticity</a:t>
            </a:r>
            <a:r>
              <a:rPr lang="tr-TR" dirty="0"/>
              <a:t>), </a:t>
            </a:r>
            <a:r>
              <a:rPr lang="tr-TR" b="1" i="1" dirty="0"/>
              <a:t>kendini değerlendirme</a:t>
            </a:r>
            <a:r>
              <a:rPr lang="tr-TR" dirty="0"/>
              <a:t> (self </a:t>
            </a:r>
            <a:r>
              <a:rPr lang="tr-TR" dirty="0" err="1"/>
              <a:t>assessment</a:t>
            </a:r>
            <a:r>
              <a:rPr lang="tr-TR" dirty="0"/>
              <a:t>) ve </a:t>
            </a:r>
            <a:r>
              <a:rPr lang="tr-TR" b="1" i="1" dirty="0"/>
              <a:t>kültürel</a:t>
            </a:r>
            <a:r>
              <a:rPr lang="tr-TR" i="1" dirty="0"/>
              <a:t> </a:t>
            </a:r>
            <a:r>
              <a:rPr lang="tr-TR" b="1" i="1" dirty="0"/>
              <a:t>çeşitlilik</a:t>
            </a:r>
            <a:r>
              <a:rPr lang="tr-TR" dirty="0"/>
              <a:t> (</a:t>
            </a:r>
            <a:r>
              <a:rPr lang="tr-TR" dirty="0" err="1"/>
              <a:t>cultural</a:t>
            </a:r>
            <a:r>
              <a:rPr lang="tr-TR" dirty="0"/>
              <a:t> </a:t>
            </a:r>
            <a:r>
              <a:rPr lang="tr-TR" dirty="0" err="1"/>
              <a:t>diversity</a:t>
            </a:r>
            <a:r>
              <a:rPr lang="tr-TR" dirty="0"/>
              <a:t>) olarak sıralanabilir. </a:t>
            </a:r>
          </a:p>
        </p:txBody>
      </p:sp>
      <p:sp>
        <p:nvSpPr>
          <p:cNvPr id="95" name="Shape 9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pic>
        <p:nvPicPr>
          <p:cNvPr id="2" name="Resim 1"/>
          <p:cNvPicPr>
            <a:picLocks noChangeAspect="1"/>
          </p:cNvPicPr>
          <p:nvPr/>
        </p:nvPicPr>
        <p:blipFill>
          <a:blip r:embed="rId3"/>
          <a:stretch>
            <a:fillRect/>
          </a:stretch>
        </p:blipFill>
        <p:spPr>
          <a:xfrm rot="193884">
            <a:off x="6732875" y="438635"/>
            <a:ext cx="1711306" cy="1731817"/>
          </a:xfrm>
          <a:prstGeom prst="rect">
            <a:avLst/>
          </a:prstGeom>
        </p:spPr>
      </p:pic>
    </p:spTree>
    <p:extLst>
      <p:ext uri="{BB962C8B-B14F-4D97-AF65-F5344CB8AC3E}">
        <p14:creationId xmlns:p14="http://schemas.microsoft.com/office/powerpoint/2010/main" val="2293212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762000" y="545958"/>
            <a:ext cx="6248400" cy="758585"/>
          </a:xfrm>
          <a:prstGeom prst="rect">
            <a:avLst/>
          </a:prstGeom>
        </p:spPr>
        <p:txBody>
          <a:bodyPr spcFirstLastPara="1" wrap="square" lIns="91425" tIns="91425" rIns="91425" bIns="91425" anchor="b" anchorCtr="0">
            <a:noAutofit/>
          </a:bodyPr>
          <a:lstStyle/>
          <a:p>
            <a:pPr lvl="0"/>
            <a:r>
              <a:rPr lang="tr-TR" sz="2000" b="1" dirty="0"/>
              <a:t>Avrupa Dil </a:t>
            </a:r>
            <a:r>
              <a:rPr lang="tr-TR" sz="2000" b="1" dirty="0" err="1"/>
              <a:t>Portfolyosunun</a:t>
            </a:r>
            <a:r>
              <a:rPr lang="tr-TR" sz="2000" b="1" dirty="0"/>
              <a:t> Bölümleri </a:t>
            </a:r>
            <a:r>
              <a:rPr lang="tr-TR" sz="2000" b="1" dirty="0" smtClean="0"/>
              <a:t/>
            </a:r>
            <a:br>
              <a:rPr lang="tr-TR" sz="2000" b="1" dirty="0" smtClean="0"/>
            </a:br>
            <a:r>
              <a:rPr lang="tr-TR" sz="2000" b="1" dirty="0" smtClean="0"/>
              <a:t>ve </a:t>
            </a:r>
            <a:r>
              <a:rPr lang="tr-TR" sz="2000" b="1" dirty="0"/>
              <a:t>Kullanımı</a:t>
            </a:r>
            <a:endParaRPr lang="tr-TR" sz="2000" dirty="0"/>
          </a:p>
        </p:txBody>
      </p:sp>
      <p:sp>
        <p:nvSpPr>
          <p:cNvPr id="94" name="Shape 94"/>
          <p:cNvSpPr txBox="1">
            <a:spLocks noGrp="1"/>
          </p:cNvSpPr>
          <p:nvPr>
            <p:ph type="body" idx="1"/>
          </p:nvPr>
        </p:nvSpPr>
        <p:spPr>
          <a:xfrm>
            <a:off x="762000" y="1607127"/>
            <a:ext cx="5730575" cy="2195946"/>
          </a:xfrm>
          <a:prstGeom prst="rect">
            <a:avLst/>
          </a:prstGeom>
        </p:spPr>
        <p:txBody>
          <a:bodyPr spcFirstLastPara="1" wrap="square" lIns="91425" tIns="91425" rIns="91425" bIns="91425" anchor="t" anchorCtr="0">
            <a:noAutofit/>
          </a:bodyPr>
          <a:lstStyle/>
          <a:p>
            <a:pPr>
              <a:buFont typeface="Wingdings" panose="05000000000000000000" pitchFamily="2" charset="2"/>
              <a:buChar char="ü"/>
            </a:pPr>
            <a:r>
              <a:rPr lang="tr-TR" sz="2800" dirty="0" smtClean="0"/>
              <a:t>Dil Pasaportu</a:t>
            </a:r>
          </a:p>
          <a:p>
            <a:pPr>
              <a:buFont typeface="Wingdings" panose="05000000000000000000" pitchFamily="2" charset="2"/>
              <a:buChar char="ü"/>
            </a:pPr>
            <a:r>
              <a:rPr lang="tr-TR" sz="2800" dirty="0" smtClean="0"/>
              <a:t>Yabancı Dil Özgeçmişi</a:t>
            </a:r>
          </a:p>
          <a:p>
            <a:pPr>
              <a:buFont typeface="Wingdings" panose="05000000000000000000" pitchFamily="2" charset="2"/>
              <a:buChar char="ü"/>
            </a:pPr>
            <a:r>
              <a:rPr lang="tr-TR" sz="2800" dirty="0" smtClean="0"/>
              <a:t>Dosya</a:t>
            </a:r>
          </a:p>
          <a:p>
            <a:pPr marL="139700" indent="0">
              <a:buNone/>
            </a:pPr>
            <a:endParaRPr lang="tr-TR" dirty="0"/>
          </a:p>
        </p:txBody>
      </p:sp>
      <p:sp>
        <p:nvSpPr>
          <p:cNvPr id="95" name="Shape 9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pic>
        <p:nvPicPr>
          <p:cNvPr id="2" name="Resim 1"/>
          <p:cNvPicPr>
            <a:picLocks noChangeAspect="1"/>
          </p:cNvPicPr>
          <p:nvPr/>
        </p:nvPicPr>
        <p:blipFill>
          <a:blip r:embed="rId3"/>
          <a:stretch>
            <a:fillRect/>
          </a:stretch>
        </p:blipFill>
        <p:spPr>
          <a:xfrm rot="193884">
            <a:off x="6732875" y="438635"/>
            <a:ext cx="1711306" cy="1731817"/>
          </a:xfrm>
          <a:prstGeom prst="rect">
            <a:avLst/>
          </a:prstGeom>
        </p:spPr>
      </p:pic>
    </p:spTree>
    <p:extLst>
      <p:ext uri="{BB962C8B-B14F-4D97-AF65-F5344CB8AC3E}">
        <p14:creationId xmlns:p14="http://schemas.microsoft.com/office/powerpoint/2010/main" val="1685568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Shape 7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521">
            <a:off x="5331875" y="469589"/>
            <a:ext cx="3038710" cy="2935660"/>
          </a:xfrm>
          <a:prstGeom prst="rect">
            <a:avLst/>
          </a:prstGeom>
        </p:spPr>
      </p:pic>
      <p:sp>
        <p:nvSpPr>
          <p:cNvPr id="6" name="Shape 93"/>
          <p:cNvSpPr txBox="1">
            <a:spLocks noGrp="1"/>
          </p:cNvSpPr>
          <p:nvPr>
            <p:ph type="body" idx="1"/>
          </p:nvPr>
        </p:nvSpPr>
        <p:spPr>
          <a:xfrm>
            <a:off x="776288" y="466725"/>
            <a:ext cx="3967162" cy="539115"/>
          </a:xfrm>
          <a:prstGeom prst="rect">
            <a:avLst/>
          </a:prstGeom>
        </p:spPr>
        <p:txBody>
          <a:bodyPr spcFirstLastPara="1" wrap="square" lIns="91425" tIns="91425" rIns="91425" bIns="91425" anchor="b" anchorCtr="0">
            <a:noAutofit/>
          </a:bodyPr>
          <a:lstStyle/>
          <a:p>
            <a:pPr marL="139700" lvl="0" indent="0">
              <a:buNone/>
            </a:pPr>
            <a:r>
              <a:rPr lang="tr-TR" sz="2000" b="1" dirty="0" smtClean="0">
                <a:latin typeface="Times New Roman" panose="02020603050405020304" pitchFamily="18" charset="0"/>
                <a:cs typeface="Times New Roman" panose="02020603050405020304" pitchFamily="18" charset="0"/>
              </a:rPr>
              <a:t>Dil Pasaportu</a:t>
            </a:r>
            <a:endParaRPr lang="tr-TR" sz="2000" dirty="0">
              <a:latin typeface="Times New Roman" panose="02020603050405020304" pitchFamily="18" charset="0"/>
              <a:cs typeface="Times New Roman" panose="02020603050405020304" pitchFamily="18" charset="0"/>
            </a:endParaRPr>
          </a:p>
        </p:txBody>
      </p:sp>
      <p:sp>
        <p:nvSpPr>
          <p:cNvPr id="7" name="Shape 94"/>
          <p:cNvSpPr txBox="1">
            <a:spLocks/>
          </p:cNvSpPr>
          <p:nvPr/>
        </p:nvSpPr>
        <p:spPr>
          <a:xfrm>
            <a:off x="762001" y="1059180"/>
            <a:ext cx="4366260" cy="32156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6000"/>
              </a:lnSpc>
              <a:spcBef>
                <a:spcPts val="0"/>
              </a:spcBef>
              <a:spcAft>
                <a:spcPts val="0"/>
              </a:spcAft>
              <a:buClr>
                <a:srgbClr val="0B5394"/>
              </a:buClr>
              <a:buSzPts val="1400"/>
              <a:buFont typeface="Pangolin"/>
              <a:buChar char="✗"/>
              <a:defRPr sz="1800" b="0" i="0" u="none" strike="noStrike" cap="none">
                <a:solidFill>
                  <a:srgbClr val="0B5394"/>
                </a:solidFill>
                <a:latin typeface="Pangolin"/>
                <a:ea typeface="Pangolin"/>
                <a:cs typeface="Pangolin"/>
                <a:sym typeface="Pangolin"/>
              </a:defRPr>
            </a:lvl1pPr>
            <a:lvl2pPr marL="914400" marR="0" lvl="1" indent="-317500" algn="l" rtl="0">
              <a:lnSpc>
                <a:spcPct val="106000"/>
              </a:lnSpc>
              <a:spcBef>
                <a:spcPts val="0"/>
              </a:spcBef>
              <a:spcAft>
                <a:spcPts val="0"/>
              </a:spcAft>
              <a:buClr>
                <a:srgbClr val="0B5394"/>
              </a:buClr>
              <a:buSzPts val="1400"/>
              <a:buFont typeface="Pangolin"/>
              <a:buChar char="✗"/>
              <a:defRPr sz="1800" b="0" i="0" u="none" strike="noStrike" cap="none">
                <a:solidFill>
                  <a:srgbClr val="0B5394"/>
                </a:solidFill>
                <a:latin typeface="Pangolin"/>
                <a:ea typeface="Pangolin"/>
                <a:cs typeface="Pangolin"/>
                <a:sym typeface="Pangolin"/>
              </a:defRPr>
            </a:lvl2pPr>
            <a:lvl3pPr marL="1371600" marR="0" lvl="2" indent="-317500" algn="l" rtl="0">
              <a:lnSpc>
                <a:spcPct val="106000"/>
              </a:lnSpc>
              <a:spcBef>
                <a:spcPts val="0"/>
              </a:spcBef>
              <a:spcAft>
                <a:spcPts val="0"/>
              </a:spcAft>
              <a:buClr>
                <a:srgbClr val="0B5394"/>
              </a:buClr>
              <a:buSzPts val="1400"/>
              <a:buFont typeface="Pangolin"/>
              <a:buChar char="✗"/>
              <a:defRPr sz="1800" b="0" i="0" u="none" strike="noStrike" cap="none">
                <a:solidFill>
                  <a:srgbClr val="0B5394"/>
                </a:solidFill>
                <a:latin typeface="Pangolin"/>
                <a:ea typeface="Pangolin"/>
                <a:cs typeface="Pangolin"/>
                <a:sym typeface="Pangolin"/>
              </a:defRPr>
            </a:lvl3pPr>
            <a:lvl4pPr marL="1828800" marR="0" lvl="3" indent="-317500" algn="l" rtl="0">
              <a:lnSpc>
                <a:spcPct val="106000"/>
              </a:lnSpc>
              <a:spcBef>
                <a:spcPts val="0"/>
              </a:spcBef>
              <a:spcAft>
                <a:spcPts val="0"/>
              </a:spcAft>
              <a:buClr>
                <a:srgbClr val="0B5394"/>
              </a:buClr>
              <a:buSzPts val="1400"/>
              <a:buFont typeface="Pangolin"/>
              <a:buChar char="✗"/>
              <a:defRPr sz="1800" b="0" i="0" u="none" strike="noStrike" cap="none">
                <a:solidFill>
                  <a:srgbClr val="0B5394"/>
                </a:solidFill>
                <a:latin typeface="Pangolin"/>
                <a:ea typeface="Pangolin"/>
                <a:cs typeface="Pangolin"/>
                <a:sym typeface="Pangolin"/>
              </a:defRPr>
            </a:lvl4pPr>
            <a:lvl5pPr marL="2286000" marR="0" lvl="4"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5pPr>
            <a:lvl6pPr marL="2743200" marR="0" lvl="5"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6pPr>
            <a:lvl7pPr marL="3200400" marR="0" lvl="6"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7pPr>
            <a:lvl8pPr marL="3657600" marR="0" lvl="7"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8pPr>
            <a:lvl9pPr marL="4114800" marR="0" lvl="8"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9pPr>
          </a:lstStyle>
          <a:p>
            <a:pPr marL="139700" indent="0">
              <a:buNone/>
            </a:pPr>
            <a:r>
              <a:rPr lang="tr-TR" dirty="0">
                <a:latin typeface="Times New Roman" panose="02020603050405020304" pitchFamily="18" charset="0"/>
                <a:cs typeface="Times New Roman" panose="02020603050405020304" pitchFamily="18" charset="0"/>
              </a:rPr>
              <a:t>Bu belge, öğrenicinin dil becerilerinin, sertifikalarının, diplomalarının ve değişik dillerde edinilmiş deneyimlerinin bir kaydıdır. Bu belgedeki dil becerileri, Avrupa Dilleri Ortak Başvuru </a:t>
            </a:r>
            <a:r>
              <a:rPr lang="tr-TR" dirty="0" err="1">
                <a:latin typeface="Times New Roman" panose="02020603050405020304" pitchFamily="18" charset="0"/>
                <a:cs typeface="Times New Roman" panose="02020603050405020304" pitchFamily="18" charset="0"/>
              </a:rPr>
              <a:t>Metni’ndeki</a:t>
            </a:r>
            <a:r>
              <a:rPr lang="tr-TR" dirty="0">
                <a:latin typeface="Times New Roman" panose="02020603050405020304" pitchFamily="18" charset="0"/>
                <a:cs typeface="Times New Roman" panose="02020603050405020304" pitchFamily="18" charset="0"/>
              </a:rPr>
              <a:t> yeterlik düzeylerine göre tanımlanmaktadır. </a:t>
            </a:r>
          </a:p>
          <a:p>
            <a:pPr marL="139700" indent="0">
              <a:buFont typeface="Pangolin"/>
              <a:buNone/>
            </a:pPr>
            <a:endParaRPr lang="tr-TR" dirty="0"/>
          </a:p>
        </p:txBody>
      </p:sp>
    </p:spTree>
    <p:extLst>
      <p:ext uri="{BB962C8B-B14F-4D97-AF65-F5344CB8AC3E}">
        <p14:creationId xmlns:p14="http://schemas.microsoft.com/office/powerpoint/2010/main" val="4203040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a:xfrm>
            <a:off x="731520" y="559724"/>
            <a:ext cx="7675418" cy="3936076"/>
          </a:xfrm>
          <a:prstGeom prst="rect">
            <a:avLst/>
          </a:prstGeom>
        </p:spPr>
        <p:txBody>
          <a:bodyPr spcFirstLastPara="1" wrap="square" lIns="91425" tIns="91425" rIns="91425" bIns="91425" anchor="t" anchorCtr="0">
            <a:noAutofit/>
          </a:bodyPr>
          <a:lstStyle/>
          <a:p>
            <a:pPr marL="127000" indent="0">
              <a:buNone/>
            </a:pPr>
            <a:r>
              <a:rPr lang="tr-TR" dirty="0">
                <a:latin typeface="Times New Roman" panose="02020603050405020304" pitchFamily="18" charset="0"/>
                <a:cs typeface="Times New Roman" panose="02020603050405020304" pitchFamily="18" charset="0"/>
              </a:rPr>
              <a:t>Dil Pasaportu, </a:t>
            </a:r>
            <a:r>
              <a:rPr lang="tr-TR" i="1" dirty="0">
                <a:latin typeface="Times New Roman" panose="02020603050405020304" pitchFamily="18" charset="0"/>
                <a:cs typeface="Times New Roman" panose="02020603050405020304" pitchFamily="18" charset="0"/>
              </a:rPr>
              <a:t>Kendini Değerlendirme </a:t>
            </a:r>
            <a:r>
              <a:rPr lang="tr-TR" i="1" dirty="0" err="1">
                <a:latin typeface="Times New Roman" panose="02020603050405020304" pitchFamily="18" charset="0"/>
                <a:cs typeface="Times New Roman" panose="02020603050405020304" pitchFamily="18" charset="0"/>
              </a:rPr>
              <a:t>Tablosu</a:t>
            </a:r>
            <a:r>
              <a:rPr lang="tr-TR" dirty="0" err="1">
                <a:latin typeface="Times New Roman" panose="02020603050405020304" pitchFamily="18" charset="0"/>
                <a:cs typeface="Times New Roman" panose="02020603050405020304" pitchFamily="18" charset="0"/>
              </a:rPr>
              <a:t>’nu</a:t>
            </a:r>
            <a:r>
              <a:rPr lang="tr-TR" dirty="0">
                <a:latin typeface="Times New Roman" panose="02020603050405020304" pitchFamily="18" charset="0"/>
                <a:cs typeface="Times New Roman" panose="02020603050405020304" pitchFamily="18" charset="0"/>
              </a:rPr>
              <a:t> ve aşağıdaki bölümleri içermektedir</a:t>
            </a:r>
            <a:r>
              <a:rPr lang="tr-TR" dirty="0" smtClean="0">
                <a:latin typeface="Times New Roman" panose="02020603050405020304" pitchFamily="18" charset="0"/>
                <a:cs typeface="Times New Roman" panose="02020603050405020304" pitchFamily="18" charset="0"/>
              </a:rPr>
              <a:t>:</a:t>
            </a:r>
          </a:p>
          <a:p>
            <a:pPr marL="127000" indent="0">
              <a:buNone/>
            </a:pPr>
            <a:r>
              <a:rPr lang="tr-TR"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a</a:t>
            </a:r>
            <a:r>
              <a:rPr lang="tr-TR" b="1"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Avrupa Dilleri Öğretimi Ortak Başvuru Metninde Belirtilen Dil Becerileri Profili</a:t>
            </a:r>
            <a:endParaRPr lang="tr-TR" dirty="0">
              <a:latin typeface="Times New Roman" panose="02020603050405020304" pitchFamily="18" charset="0"/>
              <a:cs typeface="Times New Roman" panose="02020603050405020304" pitchFamily="18" charset="0"/>
            </a:endParaRPr>
          </a:p>
          <a:p>
            <a:pPr marL="127000" indent="0">
              <a:buNone/>
            </a:pPr>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bölüme öğrenici, ortak ölçütlere göre, öğrenmekte olduğu dili ve bu dili hangi düzeyde (A1-C2) kullandığını işaretleyecektir. Zaman içerisinde dil kullanımındaki ilerleme ya da gerilemelere göre bu bilgiyi değiştirebilecektir. </a:t>
            </a:r>
            <a:endParaRPr lang="tr-TR" dirty="0" smtClean="0">
              <a:latin typeface="Times New Roman" panose="02020603050405020304" pitchFamily="18" charset="0"/>
              <a:cs typeface="Times New Roman" panose="02020603050405020304" pitchFamily="18" charset="0"/>
            </a:endParaRPr>
          </a:p>
          <a:p>
            <a:pPr marL="127000" indent="0">
              <a:buNone/>
            </a:pP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Öğrenici, kendi beyanını hiçbir biçimde bir belge ile kanıtlamak zorunda değildir. Ancak, bir kuruma başvurursa ve bu kurum belirli bir düzeyde yabancı dil bilme şartı arıyorsa, öğreniciden bu beyanını ölçünlü bir uluslararası sınav kuruluşunun verdiği bir belge ile kanıtlamasını isteyebilir. Bunun dışında, öğrenicinin kendi değerlendirmesinin kanıtlanması koşulu aranamaz. Bu tamamen öğrenicinin kendi değerlendirmesini yansıtan bir öğrenme aracıdır. </a:t>
            </a:r>
          </a:p>
          <a:p>
            <a:pPr marL="0" lvl="0" indent="0">
              <a:buNone/>
            </a:pPr>
            <a:endParaRPr sz="1200" dirty="0"/>
          </a:p>
        </p:txBody>
      </p:sp>
      <p:sp>
        <p:nvSpPr>
          <p:cNvPr id="125" name="Shape 1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35473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body" idx="1"/>
          </p:nvPr>
        </p:nvSpPr>
        <p:spPr>
          <a:xfrm>
            <a:off x="776320" y="466384"/>
            <a:ext cx="3966600" cy="4126398"/>
          </a:xfrm>
          <a:prstGeom prst="rect">
            <a:avLst/>
          </a:prstGeom>
        </p:spPr>
        <p:txBody>
          <a:bodyPr spcFirstLastPara="1" wrap="square" lIns="91425" tIns="91425" rIns="91425" bIns="91425" anchor="t" anchorCtr="0">
            <a:noAutofit/>
          </a:bodyPr>
          <a:lstStyle/>
          <a:p>
            <a:pPr marL="0" indent="0">
              <a:spcBef>
                <a:spcPts val="1000"/>
              </a:spcBef>
              <a:spcAft>
                <a:spcPts val="1000"/>
              </a:spcAft>
              <a:buClr>
                <a:schemeClr val="dk1"/>
              </a:buClr>
              <a:buSzPts val="1100"/>
              <a:buNone/>
            </a:pPr>
            <a:r>
              <a:rPr lang="tr-TR" sz="1600" dirty="0"/>
              <a:t>Türkiye, 24 Ocak 2000 tarihinde Avrupa’da ortak eğitim uygulamaları yapılmasını öngören </a:t>
            </a:r>
            <a:r>
              <a:rPr lang="tr-TR" sz="1600" dirty="0" err="1"/>
              <a:t>Socrates</a:t>
            </a:r>
            <a:r>
              <a:rPr lang="tr-TR" sz="1600" dirty="0"/>
              <a:t> Projesine katılmış ve Avrupa ülkelerindeki yabancı dil öğretim uygulamalarını benimsemiştir. Bu proje kapsamında, yabancı dil öğretiminde ortak ölçütler ve bunlara dayalı bir araç geliştirmeyi amaçlayan Avrupa Konseyi Modern Diller Bölümü, </a:t>
            </a:r>
            <a:r>
              <a:rPr lang="tr-TR" sz="1600" b="1" i="1" dirty="0"/>
              <a:t>Avrupa Dilleri Ortak Başvuru </a:t>
            </a:r>
            <a:r>
              <a:rPr lang="tr-TR" sz="1600" b="1" i="1" dirty="0" err="1"/>
              <a:t>Metni</a:t>
            </a:r>
            <a:r>
              <a:rPr lang="tr-TR" sz="1600" dirty="0" err="1"/>
              <a:t>’ni</a:t>
            </a:r>
            <a:r>
              <a:rPr lang="tr-TR" sz="1600" b="1" dirty="0"/>
              <a:t> </a:t>
            </a:r>
            <a:r>
              <a:rPr lang="tr-TR" sz="1600" dirty="0"/>
              <a:t>(</a:t>
            </a:r>
            <a:r>
              <a:rPr lang="tr-TR" sz="1600" dirty="0" err="1"/>
              <a:t>The</a:t>
            </a:r>
            <a:r>
              <a:rPr lang="tr-TR" sz="1600" dirty="0"/>
              <a:t> </a:t>
            </a:r>
            <a:r>
              <a:rPr lang="tr-TR" sz="1600" dirty="0" err="1"/>
              <a:t>Common</a:t>
            </a:r>
            <a:r>
              <a:rPr lang="tr-TR" sz="1600" dirty="0"/>
              <a:t> </a:t>
            </a:r>
            <a:r>
              <a:rPr lang="tr-TR" sz="1600" dirty="0" err="1"/>
              <a:t>European</a:t>
            </a:r>
            <a:r>
              <a:rPr lang="tr-TR" sz="1600" dirty="0"/>
              <a:t> Framework of Reference </a:t>
            </a:r>
            <a:r>
              <a:rPr lang="tr-TR" sz="1600" dirty="0" err="1"/>
              <a:t>for</a:t>
            </a:r>
            <a:r>
              <a:rPr lang="tr-TR" sz="1600" dirty="0"/>
              <a:t> </a:t>
            </a:r>
            <a:r>
              <a:rPr lang="tr-TR" sz="1600" dirty="0" err="1"/>
              <a:t>Languages</a:t>
            </a:r>
            <a:r>
              <a:rPr lang="tr-TR" sz="1600" dirty="0"/>
              <a:t>) oluşturmuştur. Günümüzde tüm Avrupa ülkelerinde, yabancı dil öğretimi bu başvuru metnine dayalı olarak gerçekleştirilmektedir.</a:t>
            </a:r>
          </a:p>
          <a:p>
            <a:pPr marL="0" lvl="0" indent="0">
              <a:spcBef>
                <a:spcPts val="1000"/>
              </a:spcBef>
              <a:spcAft>
                <a:spcPts val="1000"/>
              </a:spcAft>
              <a:buClr>
                <a:schemeClr val="dk1"/>
              </a:buClr>
              <a:buSzPts val="1100"/>
              <a:buFont typeface="Arial"/>
              <a:buNone/>
            </a:pPr>
            <a:endParaRPr sz="3600" b="1" dirty="0"/>
          </a:p>
        </p:txBody>
      </p:sp>
      <p:sp>
        <p:nvSpPr>
          <p:cNvPr id="74" name="Shape 7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pic>
        <p:nvPicPr>
          <p:cNvPr id="2" name="Resim 1"/>
          <p:cNvPicPr>
            <a:picLocks noChangeAspect="1"/>
          </p:cNvPicPr>
          <p:nvPr/>
        </p:nvPicPr>
        <p:blipFill>
          <a:blip r:embed="rId3"/>
          <a:stretch>
            <a:fillRect/>
          </a:stretch>
        </p:blipFill>
        <p:spPr>
          <a:xfrm rot="160535">
            <a:off x="5353296" y="493115"/>
            <a:ext cx="3009304" cy="295763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a:xfrm>
            <a:off x="731520" y="559724"/>
            <a:ext cx="7675418" cy="3936076"/>
          </a:xfrm>
          <a:prstGeom prst="rect">
            <a:avLst/>
          </a:prstGeom>
        </p:spPr>
        <p:txBody>
          <a:bodyPr spcFirstLastPara="1" wrap="square" lIns="91425" tIns="91425" rIns="91425" bIns="91425" anchor="t" anchorCtr="0">
            <a:noAutofit/>
          </a:bodyPr>
          <a:lstStyle/>
          <a:p>
            <a:pPr marL="127000" indent="0">
              <a:buNone/>
            </a:pPr>
            <a:r>
              <a:rPr lang="tr-TR" dirty="0">
                <a:latin typeface="Times New Roman" panose="02020603050405020304" pitchFamily="18" charset="0"/>
                <a:cs typeface="Times New Roman" panose="02020603050405020304" pitchFamily="18" charset="0"/>
              </a:rPr>
              <a:t>b. Dil Geçmişi ve Kültürlerarası Deneyimleri</a:t>
            </a:r>
          </a:p>
          <a:p>
            <a:pPr marL="127000" indent="0">
              <a:buNone/>
            </a:pPr>
            <a:r>
              <a:rPr lang="tr-TR" dirty="0" smtClean="0">
                <a:latin typeface="Times New Roman" panose="02020603050405020304" pitchFamily="18" charset="0"/>
                <a:cs typeface="Times New Roman" panose="02020603050405020304" pitchFamily="18" charset="0"/>
              </a:rPr>
              <a:t>Dil </a:t>
            </a:r>
            <a:r>
              <a:rPr lang="tr-TR" dirty="0">
                <a:latin typeface="Times New Roman" panose="02020603050405020304" pitchFamily="18" charset="0"/>
                <a:cs typeface="Times New Roman" panose="02020603050405020304" pitchFamily="18" charset="0"/>
              </a:rPr>
              <a:t>Pasaportundaki bu bölümde öğrenicinin öğrendiği yabancı dilin anadil olarak konuşulduğu ya da konuşulmadığı ülke ya da ülkelerdeki kültürlerarası deneyimlerini işaretlemesi beklenmektedir.</a:t>
            </a:r>
          </a:p>
          <a:p>
            <a:pPr marL="127000" indent="0">
              <a:buNone/>
            </a:pPr>
            <a:endParaRPr lang="tr-TR" dirty="0">
              <a:latin typeface="Times New Roman" panose="02020603050405020304" pitchFamily="18" charset="0"/>
              <a:cs typeface="Times New Roman" panose="02020603050405020304" pitchFamily="18" charset="0"/>
            </a:endParaRPr>
          </a:p>
          <a:p>
            <a:pPr marL="127000" indent="0">
              <a:buNone/>
            </a:pPr>
            <a:r>
              <a:rPr lang="tr-TR" dirty="0">
                <a:latin typeface="Times New Roman" panose="02020603050405020304" pitchFamily="18" charset="0"/>
                <a:cs typeface="Times New Roman" panose="02020603050405020304" pitchFamily="18" charset="0"/>
              </a:rPr>
              <a:t>c. Sertifika ve Diploma Kayıtları </a:t>
            </a:r>
          </a:p>
          <a:p>
            <a:pPr marL="127000" indent="0">
              <a:buNone/>
            </a:pPr>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bölümde öğrenicinin almış olduğu diploma ve sertifikaların bir kayıt tablosu yer almaktadır. </a:t>
            </a:r>
            <a:r>
              <a:rPr lang="tr-TR" dirty="0" err="1">
                <a:latin typeface="Times New Roman" panose="02020603050405020304" pitchFamily="18" charset="0"/>
                <a:cs typeface="Times New Roman" panose="02020603050405020304" pitchFamily="18" charset="0"/>
              </a:rPr>
              <a:t>ADP’nin</a:t>
            </a:r>
            <a:r>
              <a:rPr lang="tr-TR" dirty="0">
                <a:latin typeface="Times New Roman" panose="02020603050405020304" pitchFamily="18" charset="0"/>
                <a:cs typeface="Times New Roman" panose="02020603050405020304" pitchFamily="18" charset="0"/>
              </a:rPr>
              <a:t> Dosya bölümünde bulunan diploma ve sertifikalara ait bilgiler bu tabloda belirtilecektir.</a:t>
            </a:r>
          </a:p>
          <a:p>
            <a:pPr marL="127000" indent="0">
              <a:buNone/>
            </a:pPr>
            <a:endParaRPr lang="tr-TR" dirty="0">
              <a:latin typeface="Times New Roman" panose="02020603050405020304" pitchFamily="18" charset="0"/>
              <a:cs typeface="Times New Roman" panose="02020603050405020304" pitchFamily="18" charset="0"/>
            </a:endParaRPr>
          </a:p>
          <a:p>
            <a:pPr marL="127000" indent="0">
              <a:buNone/>
            </a:pPr>
            <a:r>
              <a:rPr lang="tr-TR" dirty="0">
                <a:latin typeface="Times New Roman" panose="02020603050405020304" pitchFamily="18" charset="0"/>
                <a:cs typeface="Times New Roman" panose="02020603050405020304" pitchFamily="18" charset="0"/>
              </a:rPr>
              <a:t>Öğretmenler ve aileler öğreniciye, Dil Pasaportundaki bilgileri düzenli olarak güncellemesinde yardımcı olmalıdır. Formların doldurulmasına ilişkin gerekli açıklamalar Dil </a:t>
            </a:r>
            <a:r>
              <a:rPr lang="tr-TR" dirty="0" err="1">
                <a:latin typeface="Times New Roman" panose="02020603050405020304" pitchFamily="18" charset="0"/>
                <a:cs typeface="Times New Roman" panose="02020603050405020304" pitchFamily="18" charset="0"/>
              </a:rPr>
              <a:t>Portfolyosunun</a:t>
            </a:r>
            <a:r>
              <a:rPr lang="tr-TR" dirty="0">
                <a:latin typeface="Times New Roman" panose="02020603050405020304" pitchFamily="18" charset="0"/>
                <a:cs typeface="Times New Roman" panose="02020603050405020304" pitchFamily="18" charset="0"/>
              </a:rPr>
              <a:t> her bölümünün başında verilmektedir.</a:t>
            </a:r>
          </a:p>
        </p:txBody>
      </p:sp>
      <p:sp>
        <p:nvSpPr>
          <p:cNvPr id="125" name="Shape 1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3907954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a:xfrm>
            <a:off x="731520" y="559724"/>
            <a:ext cx="7675418" cy="3936076"/>
          </a:xfrm>
          <a:prstGeom prst="rect">
            <a:avLst/>
          </a:prstGeom>
        </p:spPr>
        <p:txBody>
          <a:bodyPr spcFirstLastPara="1" wrap="square" lIns="91425" tIns="91425" rIns="91425" bIns="91425" anchor="t" anchorCtr="0">
            <a:noAutofit/>
          </a:bodyPr>
          <a:lstStyle/>
          <a:p>
            <a:pPr marL="127000" indent="0">
              <a:buNone/>
            </a:pPr>
            <a:r>
              <a:rPr lang="tr-TR" b="1" dirty="0" smtClean="0">
                <a:latin typeface="Times New Roman" panose="02020603050405020304" pitchFamily="18" charset="0"/>
                <a:cs typeface="Times New Roman" panose="02020603050405020304" pitchFamily="18" charset="0"/>
              </a:rPr>
              <a:t>Yabancı </a:t>
            </a:r>
            <a:r>
              <a:rPr lang="tr-TR" b="1" dirty="0">
                <a:latin typeface="Times New Roman" panose="02020603050405020304" pitchFamily="18" charset="0"/>
                <a:cs typeface="Times New Roman" panose="02020603050405020304" pitchFamily="18" charset="0"/>
              </a:rPr>
              <a:t>Dil </a:t>
            </a:r>
            <a:r>
              <a:rPr lang="tr-TR" b="1" dirty="0" smtClean="0">
                <a:latin typeface="Times New Roman" panose="02020603050405020304" pitchFamily="18" charset="0"/>
                <a:cs typeface="Times New Roman" panose="02020603050405020304" pitchFamily="18" charset="0"/>
              </a:rPr>
              <a:t>Özgeçmişi</a:t>
            </a:r>
            <a:endParaRPr lang="tr-TR" b="1" dirty="0">
              <a:latin typeface="Times New Roman" panose="02020603050405020304" pitchFamily="18" charset="0"/>
              <a:cs typeface="Times New Roman" panose="02020603050405020304" pitchFamily="18" charset="0"/>
            </a:endParaRPr>
          </a:p>
          <a:p>
            <a:pPr marL="127000" indent="0">
              <a:buNone/>
            </a:pPr>
            <a:endParaRPr lang="tr-TR" sz="1400" dirty="0" smtClean="0">
              <a:latin typeface="Times New Roman" panose="02020603050405020304" pitchFamily="18" charset="0"/>
              <a:cs typeface="Times New Roman" panose="02020603050405020304" pitchFamily="18" charset="0"/>
            </a:endParaRPr>
          </a:p>
          <a:p>
            <a:pPr marL="127000" indent="0">
              <a:buNone/>
            </a:pPr>
            <a:r>
              <a:rPr lang="tr-TR" sz="1400" dirty="0" smtClean="0">
                <a:latin typeface="Times New Roman" panose="02020603050405020304" pitchFamily="18" charset="0"/>
                <a:cs typeface="Times New Roman" panose="02020603050405020304" pitchFamily="18" charset="0"/>
              </a:rPr>
              <a:t>Avrupa </a:t>
            </a:r>
            <a:r>
              <a:rPr lang="tr-TR" sz="1400" dirty="0">
                <a:latin typeface="Times New Roman" panose="02020603050405020304" pitchFamily="18" charset="0"/>
                <a:cs typeface="Times New Roman" panose="02020603050405020304" pitchFamily="18" charset="0"/>
              </a:rPr>
              <a:t>Dil </a:t>
            </a:r>
            <a:r>
              <a:rPr lang="tr-TR" sz="1400" dirty="0" err="1">
                <a:latin typeface="Times New Roman" panose="02020603050405020304" pitchFamily="18" charset="0"/>
                <a:cs typeface="Times New Roman" panose="02020603050405020304" pitchFamily="18" charset="0"/>
              </a:rPr>
              <a:t>Portfolyosunun</a:t>
            </a:r>
            <a:r>
              <a:rPr lang="tr-TR" sz="1400" dirty="0">
                <a:latin typeface="Times New Roman" panose="02020603050405020304" pitchFamily="18" charset="0"/>
                <a:cs typeface="Times New Roman" panose="02020603050405020304" pitchFamily="18" charset="0"/>
              </a:rPr>
              <a:t> bu bölümü, öğrenicinin yabancı dil geçmişinin bir kaydıdır ve öğrenicinin dil öğrenim hedeflerini belirlemesine, kendini ortak ölçütlere göre değerlendirerek dil yetkinliklerini ve yeni öğrendiği dildeki ilerlemesini kaydetmesine olanak sağlamaktadır ve dört bölümden oluşur.</a:t>
            </a:r>
          </a:p>
          <a:p>
            <a:pPr marL="127000" indent="0">
              <a:buNone/>
            </a:pPr>
            <a:r>
              <a:rPr lang="tr-TR" sz="1400" dirty="0" smtClean="0">
                <a:latin typeface="Times New Roman" panose="02020603050405020304" pitchFamily="18" charset="0"/>
                <a:cs typeface="Times New Roman" panose="02020603050405020304" pitchFamily="18" charset="0"/>
              </a:rPr>
              <a:t>a</a:t>
            </a:r>
            <a:r>
              <a:rPr lang="tr-TR" sz="1400" dirty="0">
                <a:latin typeface="Times New Roman" panose="02020603050405020304" pitchFamily="18" charset="0"/>
                <a:cs typeface="Times New Roman" panose="02020603050405020304" pitchFamily="18" charset="0"/>
              </a:rPr>
              <a:t>. Dil Öğrenim Öyküsü </a:t>
            </a:r>
          </a:p>
          <a:p>
            <a:pPr marL="127000" indent="0">
              <a:buNone/>
            </a:pPr>
            <a:r>
              <a:rPr lang="tr-TR" sz="1400" dirty="0">
                <a:latin typeface="Times New Roman" panose="02020603050405020304" pitchFamily="18" charset="0"/>
                <a:cs typeface="Times New Roman" panose="02020603050405020304" pitchFamily="18" charset="0"/>
              </a:rPr>
              <a:t>Bu bölümde öğrenici, yabancı dili öğrendiği okullara ve kurslara ilişkin bilgileri kaydeder. Bu işlem için gerekli açıklamalar ilgili tabloların başlarında verilir.</a:t>
            </a:r>
          </a:p>
          <a:p>
            <a:pPr marL="127000" indent="0">
              <a:buNone/>
            </a:pPr>
            <a:r>
              <a:rPr lang="tr-TR" sz="1400" dirty="0" smtClean="0">
                <a:latin typeface="Times New Roman" panose="02020603050405020304" pitchFamily="18" charset="0"/>
                <a:cs typeface="Times New Roman" panose="02020603050405020304" pitchFamily="18" charset="0"/>
              </a:rPr>
              <a:t>b</a:t>
            </a:r>
            <a:r>
              <a:rPr lang="tr-TR" sz="1400" dirty="0">
                <a:latin typeface="Times New Roman" panose="02020603050405020304" pitchFamily="18" charset="0"/>
                <a:cs typeface="Times New Roman" panose="02020603050405020304" pitchFamily="18" charset="0"/>
              </a:rPr>
              <a:t>. Dil Öğrenim Sürecini </a:t>
            </a:r>
            <a:r>
              <a:rPr lang="tr-TR" sz="1400" dirty="0" smtClean="0">
                <a:latin typeface="Times New Roman" panose="02020603050405020304" pitchFamily="18" charset="0"/>
                <a:cs typeface="Times New Roman" panose="02020603050405020304" pitchFamily="18" charset="0"/>
              </a:rPr>
              <a:t>Değerlendirme</a:t>
            </a:r>
            <a:endParaRPr lang="tr-TR" sz="1400" dirty="0">
              <a:latin typeface="Times New Roman" panose="02020603050405020304" pitchFamily="18" charset="0"/>
              <a:cs typeface="Times New Roman" panose="02020603050405020304" pitchFamily="18" charset="0"/>
            </a:endParaRPr>
          </a:p>
          <a:p>
            <a:pPr marL="127000" indent="0">
              <a:buNone/>
            </a:pPr>
            <a:r>
              <a:rPr lang="tr-TR" sz="1400" dirty="0">
                <a:latin typeface="Times New Roman" panose="02020603050405020304" pitchFamily="18" charset="0"/>
                <a:cs typeface="Times New Roman" panose="02020603050405020304" pitchFamily="18" charset="0"/>
              </a:rPr>
              <a:t>Bu bölüm, öğrenicinin kendisinin nasıl bir öğrenici olduğunu fark etmesine yardımcı olarak öğrenmeyi öğrenmesine olanak sağlamaktadır. Bu bölümde, gerekirse küçük yaştaki öğreniciler için doğru olan öğrenme modellerinin belirlenmesinde ve ilgili yerlerin işaretlenmesinde öğretmen ya da veli yardımcı olmalıdır. Öğrenicinin kendisi için bir öğrenme modeli belirlemesi, öğretme etkinliklerinde öğretmenin ona yardımcı olmasında da kolaylık sağlayacaktır. </a:t>
            </a:r>
          </a:p>
          <a:p>
            <a:pPr marL="127000" indent="0">
              <a:buNone/>
            </a:pPr>
            <a:endParaRPr lang="tr-TR" dirty="0">
              <a:latin typeface="Times New Roman" panose="02020603050405020304" pitchFamily="18" charset="0"/>
              <a:cs typeface="Times New Roman" panose="02020603050405020304" pitchFamily="18" charset="0"/>
            </a:endParaRPr>
          </a:p>
        </p:txBody>
      </p:sp>
      <p:sp>
        <p:nvSpPr>
          <p:cNvPr id="125" name="Shape 1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1258248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a:xfrm>
            <a:off x="731520" y="559724"/>
            <a:ext cx="7675418" cy="3936076"/>
          </a:xfrm>
          <a:prstGeom prst="rect">
            <a:avLst/>
          </a:prstGeom>
        </p:spPr>
        <p:txBody>
          <a:bodyPr spcFirstLastPara="1" wrap="square" lIns="91425" tIns="91425" rIns="91425" bIns="91425" anchor="t" anchorCtr="0">
            <a:noAutofit/>
          </a:bodyPr>
          <a:lstStyle/>
          <a:p>
            <a:pPr marL="127000" indent="0">
              <a:buNone/>
            </a:pPr>
            <a:r>
              <a:rPr lang="tr-TR" b="1" dirty="0" smtClean="0">
                <a:latin typeface="Times New Roman" panose="02020603050405020304" pitchFamily="18" charset="0"/>
                <a:cs typeface="Times New Roman" panose="02020603050405020304" pitchFamily="18" charset="0"/>
              </a:rPr>
              <a:t>Yabancı </a:t>
            </a:r>
            <a:r>
              <a:rPr lang="tr-TR" b="1" dirty="0">
                <a:latin typeface="Times New Roman" panose="02020603050405020304" pitchFamily="18" charset="0"/>
                <a:cs typeface="Times New Roman" panose="02020603050405020304" pitchFamily="18" charset="0"/>
              </a:rPr>
              <a:t>Dil </a:t>
            </a:r>
            <a:r>
              <a:rPr lang="tr-TR" b="1" dirty="0" smtClean="0">
                <a:latin typeface="Times New Roman" panose="02020603050405020304" pitchFamily="18" charset="0"/>
                <a:cs typeface="Times New Roman" panose="02020603050405020304" pitchFamily="18" charset="0"/>
              </a:rPr>
              <a:t>Özgeçmişi</a:t>
            </a:r>
            <a:endParaRPr lang="tr-TR" b="1" dirty="0">
              <a:latin typeface="Times New Roman" panose="02020603050405020304" pitchFamily="18" charset="0"/>
              <a:cs typeface="Times New Roman" panose="02020603050405020304" pitchFamily="18" charset="0"/>
            </a:endParaRPr>
          </a:p>
          <a:p>
            <a:pPr marL="127000" indent="0">
              <a:buNone/>
            </a:pPr>
            <a:endParaRPr lang="tr-TR" sz="1400" dirty="0" smtClean="0">
              <a:latin typeface="Times New Roman" panose="02020603050405020304" pitchFamily="18" charset="0"/>
              <a:cs typeface="Times New Roman" panose="02020603050405020304" pitchFamily="18" charset="0"/>
            </a:endParaRPr>
          </a:p>
          <a:p>
            <a:pPr marL="127000" indent="0">
              <a:buNone/>
            </a:pPr>
            <a:r>
              <a:rPr lang="tr-TR" sz="1400" dirty="0">
                <a:latin typeface="Times New Roman" panose="02020603050405020304" pitchFamily="18" charset="0"/>
                <a:cs typeface="Times New Roman" panose="02020603050405020304" pitchFamily="18" charset="0"/>
              </a:rPr>
              <a:t>c. Dil ve Kültürlerarası Deneyimler</a:t>
            </a:r>
          </a:p>
          <a:p>
            <a:pPr marL="127000" indent="0">
              <a:buNone/>
            </a:pPr>
            <a:r>
              <a:rPr lang="tr-TR" sz="1400" dirty="0" smtClean="0">
                <a:latin typeface="Times New Roman" panose="02020603050405020304" pitchFamily="18" charset="0"/>
                <a:cs typeface="Times New Roman" panose="02020603050405020304" pitchFamily="18" charset="0"/>
              </a:rPr>
              <a:t>Bu </a:t>
            </a:r>
            <a:r>
              <a:rPr lang="tr-TR" sz="1400" dirty="0">
                <a:latin typeface="Times New Roman" panose="02020603050405020304" pitchFamily="18" charset="0"/>
                <a:cs typeface="Times New Roman" panose="02020603050405020304" pitchFamily="18" charset="0"/>
              </a:rPr>
              <a:t>bölümde öğrenici yabancı dili nasıl öğrendiğine ilişkin kayıt tutacak ve farklı kültürlerle ilgili deneyimlerini yansıtacaktır. Tabloların nasıl doldurulacağına ilişkin açıklamalar bu bölümün de ilgili yerlerinde verilmektedir. </a:t>
            </a:r>
          </a:p>
          <a:p>
            <a:pPr marL="127000" indent="0">
              <a:buNone/>
            </a:pPr>
            <a:endParaRPr lang="tr-TR" sz="1400" dirty="0">
              <a:latin typeface="Times New Roman" panose="02020603050405020304" pitchFamily="18" charset="0"/>
              <a:cs typeface="Times New Roman" panose="02020603050405020304" pitchFamily="18" charset="0"/>
            </a:endParaRPr>
          </a:p>
          <a:p>
            <a:pPr marL="127000" indent="0">
              <a:buNone/>
            </a:pPr>
            <a:r>
              <a:rPr lang="tr-TR" sz="1400" dirty="0">
                <a:latin typeface="Times New Roman" panose="02020603050405020304" pitchFamily="18" charset="0"/>
                <a:cs typeface="Times New Roman" panose="02020603050405020304" pitchFamily="18" charset="0"/>
              </a:rPr>
              <a:t>d. Kişisel Dil Başarıları</a:t>
            </a:r>
          </a:p>
          <a:p>
            <a:pPr marL="127000" indent="0">
              <a:buNone/>
            </a:pPr>
            <a:r>
              <a:rPr lang="tr-TR" sz="1400" dirty="0" smtClean="0">
                <a:latin typeface="Times New Roman" panose="02020603050405020304" pitchFamily="18" charset="0"/>
                <a:cs typeface="Times New Roman" panose="02020603050405020304" pitchFamily="18" charset="0"/>
              </a:rPr>
              <a:t>Bu </a:t>
            </a:r>
            <a:r>
              <a:rPr lang="tr-TR" sz="1400" dirty="0">
                <a:latin typeface="Times New Roman" panose="02020603050405020304" pitchFamily="18" charset="0"/>
                <a:cs typeface="Times New Roman" panose="02020603050405020304" pitchFamily="18" charset="0"/>
              </a:rPr>
              <a:t>bölümde öğrenici, yabancı dilde neleri ne düzeyde yapabildiğini belirleyerek yetkinliği açısından kendisini değerlendirecektir. Öğrenicinin “yapabiliyorum” dedikleri, edinimlerini temsil etmektedir. “Henüz yapamadıkları” ise hedefleri haline gelmektedir. Böylece programın hedefleri öğrenicinin de hedefleri olmaktadır. Bu bölümdeki öğreniciye ait değerlendirmelerle öğretmen ve ailelere ait değerlendirmeler farklılık gösterebilir. Öğrenici bu değerlendirme farklılıklarını göz önünde bulundurarak çalışmalarını biçimlendirecektir. Öğretmen ve aileler kesinlikle öğrenicinin değerlendirmelerine müdahale etmemelidir. </a:t>
            </a:r>
          </a:p>
          <a:p>
            <a:pPr marL="127000" indent="0">
              <a:buNone/>
            </a:pPr>
            <a:endParaRPr lang="tr-TR" dirty="0">
              <a:latin typeface="Times New Roman" panose="02020603050405020304" pitchFamily="18" charset="0"/>
              <a:cs typeface="Times New Roman" panose="02020603050405020304" pitchFamily="18" charset="0"/>
            </a:endParaRPr>
          </a:p>
        </p:txBody>
      </p:sp>
      <p:sp>
        <p:nvSpPr>
          <p:cNvPr id="125" name="Shape 1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1755006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a:xfrm>
            <a:off x="731520" y="559724"/>
            <a:ext cx="7675418" cy="3936076"/>
          </a:xfrm>
          <a:prstGeom prst="rect">
            <a:avLst/>
          </a:prstGeom>
        </p:spPr>
        <p:txBody>
          <a:bodyPr spcFirstLastPara="1" wrap="square" lIns="91425" tIns="91425" rIns="91425" bIns="91425" anchor="t" anchorCtr="0">
            <a:noAutofit/>
          </a:bodyPr>
          <a:lstStyle/>
          <a:p>
            <a:pPr marL="127000" indent="0">
              <a:buNone/>
            </a:pPr>
            <a:r>
              <a:rPr lang="tr-TR" b="1" dirty="0" smtClean="0">
                <a:latin typeface="Times New Roman" panose="02020603050405020304" pitchFamily="18" charset="0"/>
                <a:cs typeface="Times New Roman" panose="02020603050405020304" pitchFamily="18" charset="0"/>
              </a:rPr>
              <a:t>Dosya</a:t>
            </a:r>
            <a:endParaRPr lang="tr-TR" dirty="0">
              <a:latin typeface="Times New Roman" panose="02020603050405020304" pitchFamily="18" charset="0"/>
              <a:cs typeface="Times New Roman" panose="02020603050405020304" pitchFamily="18" charset="0"/>
            </a:endParaRPr>
          </a:p>
          <a:p>
            <a:pPr marL="127000" indent="0">
              <a:buNone/>
            </a:pPr>
            <a:r>
              <a:rPr lang="tr-TR" dirty="0">
                <a:latin typeface="Times New Roman" panose="02020603050405020304" pitchFamily="18" charset="0"/>
                <a:cs typeface="Times New Roman" panose="02020603050405020304" pitchFamily="18" charset="0"/>
              </a:rPr>
              <a:t> </a:t>
            </a:r>
          </a:p>
          <a:p>
            <a:pPr marL="127000" indent="0">
              <a:buNone/>
            </a:pPr>
            <a:r>
              <a:rPr lang="tr-TR" dirty="0">
                <a:latin typeface="Times New Roman" panose="02020603050405020304" pitchFamily="18" charset="0"/>
                <a:cs typeface="Times New Roman" panose="02020603050405020304" pitchFamily="18" charset="0"/>
              </a:rPr>
              <a:t>Bu bölümde öğrenici, yabancı dile ilişkin sertifikalar, diplomalar, proje örnekleri, ödevler, mektuplar ya da günceler gibi belgeleri bulundurur. Dosyasına hangi belgeleri koyacağına ve nasıl güncelleştireceğine ilişkin kararlar yalnızca öğreniciye ait olmalıdır. Öğrenici, dosyası çok kalınlaştığında ya da yabancı dil gelişimine göre önemini yitirdiğini düşündüğü belgeleri yenileri ile değiştirebilir.</a:t>
            </a:r>
          </a:p>
          <a:p>
            <a:pPr marL="127000" indent="0">
              <a:buNone/>
            </a:pPr>
            <a:endParaRPr lang="tr-TR" dirty="0">
              <a:latin typeface="Times New Roman" panose="02020603050405020304" pitchFamily="18" charset="0"/>
              <a:cs typeface="Times New Roman" panose="02020603050405020304" pitchFamily="18" charset="0"/>
            </a:endParaRPr>
          </a:p>
        </p:txBody>
      </p:sp>
      <p:sp>
        <p:nvSpPr>
          <p:cNvPr id="125" name="Shape 1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4150727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Shape 7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34</a:t>
            </a:fld>
            <a:endParaRPr/>
          </a:p>
        </p:txBody>
      </p:sp>
      <p:sp>
        <p:nvSpPr>
          <p:cNvPr id="6" name="Shape 93"/>
          <p:cNvSpPr txBox="1">
            <a:spLocks noGrp="1"/>
          </p:cNvSpPr>
          <p:nvPr>
            <p:ph type="body" idx="1"/>
          </p:nvPr>
        </p:nvSpPr>
        <p:spPr>
          <a:xfrm>
            <a:off x="776287" y="466725"/>
            <a:ext cx="4351973" cy="539115"/>
          </a:xfrm>
          <a:prstGeom prst="rect">
            <a:avLst/>
          </a:prstGeom>
        </p:spPr>
        <p:txBody>
          <a:bodyPr spcFirstLastPara="1" wrap="square" lIns="91425" tIns="91425" rIns="91425" bIns="91425" anchor="b" anchorCtr="0">
            <a:noAutofit/>
          </a:bodyPr>
          <a:lstStyle/>
          <a:p>
            <a:pPr marL="139700" lvl="0" indent="0">
              <a:buNone/>
            </a:pPr>
            <a:r>
              <a:rPr lang="tr-TR" b="1" dirty="0"/>
              <a:t>Yabancı Dil Düzeyini Değerlendirme</a:t>
            </a:r>
            <a:endParaRPr lang="tr-TR" dirty="0"/>
          </a:p>
        </p:txBody>
      </p:sp>
      <p:sp>
        <p:nvSpPr>
          <p:cNvPr id="7" name="Shape 94"/>
          <p:cNvSpPr txBox="1">
            <a:spLocks/>
          </p:cNvSpPr>
          <p:nvPr/>
        </p:nvSpPr>
        <p:spPr>
          <a:xfrm>
            <a:off x="587222" y="967740"/>
            <a:ext cx="4640580" cy="35737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6000"/>
              </a:lnSpc>
              <a:spcBef>
                <a:spcPts val="0"/>
              </a:spcBef>
              <a:spcAft>
                <a:spcPts val="0"/>
              </a:spcAft>
              <a:buClr>
                <a:srgbClr val="0B5394"/>
              </a:buClr>
              <a:buSzPts val="1400"/>
              <a:buFont typeface="Pangolin"/>
              <a:buChar char="✗"/>
              <a:defRPr sz="1800" b="0" i="0" u="none" strike="noStrike" cap="none">
                <a:solidFill>
                  <a:srgbClr val="0B5394"/>
                </a:solidFill>
                <a:latin typeface="Pangolin"/>
                <a:ea typeface="Pangolin"/>
                <a:cs typeface="Pangolin"/>
                <a:sym typeface="Pangolin"/>
              </a:defRPr>
            </a:lvl1pPr>
            <a:lvl2pPr marL="914400" marR="0" lvl="1" indent="-317500" algn="l" rtl="0">
              <a:lnSpc>
                <a:spcPct val="106000"/>
              </a:lnSpc>
              <a:spcBef>
                <a:spcPts val="0"/>
              </a:spcBef>
              <a:spcAft>
                <a:spcPts val="0"/>
              </a:spcAft>
              <a:buClr>
                <a:srgbClr val="0B5394"/>
              </a:buClr>
              <a:buSzPts val="1400"/>
              <a:buFont typeface="Pangolin"/>
              <a:buChar char="✗"/>
              <a:defRPr sz="1800" b="0" i="0" u="none" strike="noStrike" cap="none">
                <a:solidFill>
                  <a:srgbClr val="0B5394"/>
                </a:solidFill>
                <a:latin typeface="Pangolin"/>
                <a:ea typeface="Pangolin"/>
                <a:cs typeface="Pangolin"/>
                <a:sym typeface="Pangolin"/>
              </a:defRPr>
            </a:lvl2pPr>
            <a:lvl3pPr marL="1371600" marR="0" lvl="2" indent="-317500" algn="l" rtl="0">
              <a:lnSpc>
                <a:spcPct val="106000"/>
              </a:lnSpc>
              <a:spcBef>
                <a:spcPts val="0"/>
              </a:spcBef>
              <a:spcAft>
                <a:spcPts val="0"/>
              </a:spcAft>
              <a:buClr>
                <a:srgbClr val="0B5394"/>
              </a:buClr>
              <a:buSzPts val="1400"/>
              <a:buFont typeface="Pangolin"/>
              <a:buChar char="✗"/>
              <a:defRPr sz="1800" b="0" i="0" u="none" strike="noStrike" cap="none">
                <a:solidFill>
                  <a:srgbClr val="0B5394"/>
                </a:solidFill>
                <a:latin typeface="Pangolin"/>
                <a:ea typeface="Pangolin"/>
                <a:cs typeface="Pangolin"/>
                <a:sym typeface="Pangolin"/>
              </a:defRPr>
            </a:lvl3pPr>
            <a:lvl4pPr marL="1828800" marR="0" lvl="3" indent="-317500" algn="l" rtl="0">
              <a:lnSpc>
                <a:spcPct val="106000"/>
              </a:lnSpc>
              <a:spcBef>
                <a:spcPts val="0"/>
              </a:spcBef>
              <a:spcAft>
                <a:spcPts val="0"/>
              </a:spcAft>
              <a:buClr>
                <a:srgbClr val="0B5394"/>
              </a:buClr>
              <a:buSzPts val="1400"/>
              <a:buFont typeface="Pangolin"/>
              <a:buChar char="✗"/>
              <a:defRPr sz="1800" b="0" i="0" u="none" strike="noStrike" cap="none">
                <a:solidFill>
                  <a:srgbClr val="0B5394"/>
                </a:solidFill>
                <a:latin typeface="Pangolin"/>
                <a:ea typeface="Pangolin"/>
                <a:cs typeface="Pangolin"/>
                <a:sym typeface="Pangolin"/>
              </a:defRPr>
            </a:lvl4pPr>
            <a:lvl5pPr marL="2286000" marR="0" lvl="4"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5pPr>
            <a:lvl6pPr marL="2743200" marR="0" lvl="5"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6pPr>
            <a:lvl7pPr marL="3200400" marR="0" lvl="6"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7pPr>
            <a:lvl8pPr marL="3657600" marR="0" lvl="7"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8pPr>
            <a:lvl9pPr marL="4114800" marR="0" lvl="8" indent="-342900" algn="l" rtl="0">
              <a:lnSpc>
                <a:spcPct val="106000"/>
              </a:lnSpc>
              <a:spcBef>
                <a:spcPts val="0"/>
              </a:spcBef>
              <a:spcAft>
                <a:spcPts val="0"/>
              </a:spcAft>
              <a:buClr>
                <a:srgbClr val="0B5394"/>
              </a:buClr>
              <a:buSzPts val="1800"/>
              <a:buFont typeface="Pangolin"/>
              <a:buChar char="✗"/>
              <a:defRPr sz="1800" b="0" i="0" u="none" strike="noStrike" cap="none">
                <a:solidFill>
                  <a:srgbClr val="0B5394"/>
                </a:solidFill>
                <a:latin typeface="Pangolin"/>
                <a:ea typeface="Pangolin"/>
                <a:cs typeface="Pangolin"/>
                <a:sym typeface="Pangolin"/>
              </a:defRPr>
            </a:lvl9pPr>
          </a:lstStyle>
          <a:p>
            <a:pPr marL="139700" indent="0">
              <a:buNone/>
            </a:pPr>
            <a:r>
              <a:rPr lang="tr-TR" sz="1600" dirty="0" smtClean="0">
                <a:latin typeface="Times New Roman" panose="02020603050405020304" pitchFamily="18" charset="0"/>
                <a:cs typeface="Times New Roman" panose="02020603050405020304" pitchFamily="18" charset="0"/>
              </a:rPr>
              <a:t>Değerlendirme </a:t>
            </a:r>
            <a:r>
              <a:rPr lang="tr-TR" sz="1600" dirty="0">
                <a:latin typeface="Times New Roman" panose="02020603050405020304" pitchFamily="18" charset="0"/>
                <a:cs typeface="Times New Roman" panose="02020603050405020304" pitchFamily="18" charset="0"/>
              </a:rPr>
              <a:t>söz konusu olduğunda ortak başvuru metninin kullanılabileceği üç ana yaklaşım vardır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a:p>
            <a:pPr marL="139700" indent="0">
              <a:buNone/>
            </a:pPr>
            <a:r>
              <a:rPr lang="tr-TR" sz="1600" dirty="0">
                <a:latin typeface="Times New Roman" panose="02020603050405020304" pitchFamily="18" charset="0"/>
                <a:cs typeface="Times New Roman" panose="02020603050405020304" pitchFamily="18" charset="0"/>
              </a:rPr>
              <a:t>1. Sınavların içeriklerinin belirlenmesi,</a:t>
            </a:r>
          </a:p>
          <a:p>
            <a:pPr marL="139700" indent="0">
              <a:buNone/>
            </a:pPr>
            <a:r>
              <a:rPr lang="tr-TR" sz="1600" dirty="0">
                <a:latin typeface="Times New Roman" panose="02020603050405020304" pitchFamily="18" charset="0"/>
                <a:cs typeface="Times New Roman" panose="02020603050405020304" pitchFamily="18" charset="0"/>
              </a:rPr>
              <a:t>2. Hem belirli bir yazılı ya da sözlü edimin değerlendirilmesi ile ilgili olarak, hem de sürekli yapılan öğretmen, arkadaş değerlendirmesi ya da kendi kendini değerlendirme ile ilgili olarak, bir öğrenme hedefine ulaşmanın ölçütlerinin belirtilmesi,</a:t>
            </a:r>
          </a:p>
          <a:p>
            <a:pPr marL="139700" indent="0">
              <a:buNone/>
            </a:pPr>
            <a:r>
              <a:rPr lang="tr-TR" sz="1600" dirty="0">
                <a:latin typeface="Times New Roman" panose="02020603050405020304" pitchFamily="18" charset="0"/>
                <a:cs typeface="Times New Roman" panose="02020603050405020304" pitchFamily="18" charset="0"/>
              </a:rPr>
              <a:t>3. Var olan sınavların yeterlik düzeylerinin tanımlanması ve böylece farklı yeterlik belirleme dizgeleri arasında karşılaştırmalar yapılmasına olanak sağlanması. </a:t>
            </a:r>
          </a:p>
        </p:txBody>
      </p:sp>
      <p:pic>
        <p:nvPicPr>
          <p:cNvPr id="2" name="Resim 1"/>
          <p:cNvPicPr>
            <a:picLocks noChangeAspect="1"/>
          </p:cNvPicPr>
          <p:nvPr/>
        </p:nvPicPr>
        <p:blipFill>
          <a:blip r:embed="rId3"/>
          <a:stretch>
            <a:fillRect/>
          </a:stretch>
        </p:blipFill>
        <p:spPr>
          <a:xfrm rot="160720">
            <a:off x="5394961" y="474345"/>
            <a:ext cx="2934220" cy="2962275"/>
          </a:xfrm>
          <a:prstGeom prst="rect">
            <a:avLst/>
          </a:prstGeom>
        </p:spPr>
      </p:pic>
    </p:spTree>
    <p:extLst>
      <p:ext uri="{BB962C8B-B14F-4D97-AF65-F5344CB8AC3E}">
        <p14:creationId xmlns:p14="http://schemas.microsoft.com/office/powerpoint/2010/main" val="2344471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962850" y="876850"/>
            <a:ext cx="4955700" cy="3390350"/>
          </a:xfrm>
          <a:prstGeom prst="rect">
            <a:avLst/>
          </a:prstGeom>
        </p:spPr>
        <p:txBody>
          <a:bodyPr spcFirstLastPara="1" wrap="square" lIns="91425" tIns="91425" rIns="91425" bIns="91425" anchor="t" anchorCtr="0">
            <a:noAutofit/>
          </a:bodyPr>
          <a:lstStyle/>
          <a:p>
            <a:pPr marL="38100" indent="0" algn="just">
              <a:buNone/>
            </a:pPr>
            <a:r>
              <a:rPr lang="tr-TR" sz="1600" dirty="0"/>
              <a:t>Avrupa Dilleri Ortak Başvuru Metni (ADOBM), yabancı dil öğretimi ve öğrenme düzeyleri için bir göstergeler tablosu ve her düzey için belirlenmiş dil yeterliliği ölçütlerini içerir. Ayrıca, bu başvuru metnini temel alan ve üç ana bölümden oluşan bir </a:t>
            </a:r>
            <a:r>
              <a:rPr lang="tr-TR" sz="1600" b="1" dirty="0"/>
              <a:t>Avrupa Dil </a:t>
            </a:r>
            <a:r>
              <a:rPr lang="tr-TR" sz="1600" b="1" dirty="0" err="1"/>
              <a:t>Portfolyosu</a:t>
            </a:r>
            <a:r>
              <a:rPr lang="tr-TR" sz="1600" dirty="0"/>
              <a:t> (</a:t>
            </a:r>
            <a:r>
              <a:rPr lang="tr-TR" sz="1600" dirty="0" err="1"/>
              <a:t>European</a:t>
            </a:r>
            <a:r>
              <a:rPr lang="tr-TR" sz="1600" dirty="0"/>
              <a:t> Language Portfolio) geliştirilmiş, bu dosyanın kullanımı ile </a:t>
            </a:r>
            <a:r>
              <a:rPr lang="tr-TR" sz="1600" dirty="0" err="1"/>
              <a:t>ADOBM’nin</a:t>
            </a:r>
            <a:r>
              <a:rPr lang="tr-TR" sz="1600" dirty="0"/>
              <a:t> tüm ülkelerde aynı biçimde uygulanması sağlanmaya </a:t>
            </a:r>
            <a:r>
              <a:rPr lang="tr-TR" sz="1600" dirty="0" smtClean="0"/>
              <a:t>çalışılmıştır.</a:t>
            </a:r>
            <a:endParaRPr lang="tr-TR" sz="1600" dirty="0"/>
          </a:p>
        </p:txBody>
      </p:sp>
      <p:sp>
        <p:nvSpPr>
          <p:cNvPr id="87" name="Shape 8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
        <p:nvSpPr>
          <p:cNvPr id="88" name="Shape 88"/>
          <p:cNvSpPr/>
          <p:nvPr/>
        </p:nvSpPr>
        <p:spPr>
          <a:xfrm>
            <a:off x="7098300" y="1076881"/>
            <a:ext cx="1281591" cy="12943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41218" y="766013"/>
            <a:ext cx="5791200" cy="3681296"/>
          </a:xfrm>
          <a:prstGeom prst="rect">
            <a:avLst/>
          </a:prstGeom>
        </p:spPr>
        <p:txBody>
          <a:bodyPr spcFirstLastPara="1" wrap="square" lIns="91425" tIns="91425" rIns="91425" bIns="91425" anchor="t" anchorCtr="0">
            <a:noAutofit/>
          </a:bodyPr>
          <a:lstStyle/>
          <a:p>
            <a:pPr marL="38100" lvl="0" indent="0" algn="just">
              <a:buNone/>
            </a:pPr>
            <a:r>
              <a:rPr lang="tr-TR" sz="1600" b="1" dirty="0"/>
              <a:t>Avrupa Dilleri Ortak Başvuru Metni Nedir?</a:t>
            </a:r>
            <a:endParaRPr lang="tr-TR" sz="1600" dirty="0"/>
          </a:p>
          <a:p>
            <a:pPr marL="38100" indent="0" algn="just">
              <a:buNone/>
            </a:pPr>
            <a:r>
              <a:rPr lang="tr-TR" sz="1600" dirty="0"/>
              <a:t>Yabancı dil öğretiminde ortak ölçütler ve bunlara dayalı bir araç geliştirmeyi amaçlayan Avrupa Konseyi Modern Diller Bölümü, </a:t>
            </a:r>
            <a:r>
              <a:rPr lang="tr-TR" sz="1600" b="1" dirty="0"/>
              <a:t>Avrupa Dilleri Ortak Başvuru </a:t>
            </a:r>
            <a:r>
              <a:rPr lang="tr-TR" sz="1600" b="1" dirty="0" err="1"/>
              <a:t>Metni</a:t>
            </a:r>
            <a:r>
              <a:rPr lang="tr-TR" sz="1600" dirty="0" err="1"/>
              <a:t>’ni</a:t>
            </a:r>
            <a:r>
              <a:rPr lang="tr-TR" sz="1600" b="1" dirty="0"/>
              <a:t> </a:t>
            </a:r>
            <a:r>
              <a:rPr lang="tr-TR" sz="1600" dirty="0"/>
              <a:t>(</a:t>
            </a:r>
            <a:r>
              <a:rPr lang="tr-TR" sz="1600" dirty="0" err="1"/>
              <a:t>The</a:t>
            </a:r>
            <a:r>
              <a:rPr lang="tr-TR" sz="1600" dirty="0"/>
              <a:t> </a:t>
            </a:r>
            <a:r>
              <a:rPr lang="tr-TR" sz="1600" dirty="0" err="1"/>
              <a:t>Common</a:t>
            </a:r>
            <a:r>
              <a:rPr lang="tr-TR" sz="1600" dirty="0"/>
              <a:t> </a:t>
            </a:r>
            <a:r>
              <a:rPr lang="tr-TR" sz="1600" dirty="0" err="1"/>
              <a:t>European</a:t>
            </a:r>
            <a:r>
              <a:rPr lang="tr-TR" sz="1600" dirty="0"/>
              <a:t> Framework of Reference </a:t>
            </a:r>
            <a:r>
              <a:rPr lang="tr-TR" sz="1600" dirty="0" err="1"/>
              <a:t>for</a:t>
            </a:r>
            <a:r>
              <a:rPr lang="tr-TR" sz="1600" dirty="0"/>
              <a:t> </a:t>
            </a:r>
            <a:r>
              <a:rPr lang="tr-TR" sz="1600" dirty="0" err="1"/>
              <a:t>Languages</a:t>
            </a:r>
            <a:r>
              <a:rPr lang="tr-TR" sz="1600" dirty="0"/>
              <a:t>) oluşturmuştur. Bu metnin başlıca hedeflerinden biri Avrupa’da dil öğretimi, öğrenimi ve değerlendirme için ortak bir başvuru çerçevesi oluşturmaktır. Bu amaçla metinde, öğrenicilerin öğrendikleri dillerdeki yeterlik düzeylerini betimleyen, </a:t>
            </a:r>
            <a:r>
              <a:rPr lang="tr-TR" sz="1600" b="1" dirty="0"/>
              <a:t>Ortak Gönderim Düzeyleri</a:t>
            </a:r>
            <a:r>
              <a:rPr lang="tr-TR" sz="1600" dirty="0"/>
              <a:t> (</a:t>
            </a:r>
            <a:r>
              <a:rPr lang="tr-TR" sz="1600" dirty="0" err="1"/>
              <a:t>Common</a:t>
            </a:r>
            <a:r>
              <a:rPr lang="tr-TR" sz="1600" dirty="0"/>
              <a:t> </a:t>
            </a:r>
            <a:r>
              <a:rPr lang="tr-TR" sz="1600" dirty="0" err="1"/>
              <a:t>Refence</a:t>
            </a:r>
            <a:r>
              <a:rPr lang="tr-TR" sz="1600" dirty="0"/>
              <a:t> </a:t>
            </a:r>
            <a:r>
              <a:rPr lang="tr-TR" sz="1600" dirty="0" err="1"/>
              <a:t>Levels</a:t>
            </a:r>
            <a:r>
              <a:rPr lang="tr-TR" sz="1600" dirty="0"/>
              <a:t>) adında bir ölçek yer almaktadır. </a:t>
            </a:r>
          </a:p>
          <a:p>
            <a:pPr marL="38100" indent="0" algn="just">
              <a:buNone/>
            </a:pPr>
            <a:endParaRPr lang="tr-TR" sz="1600" dirty="0"/>
          </a:p>
        </p:txBody>
      </p:sp>
      <p:sp>
        <p:nvSpPr>
          <p:cNvPr id="87" name="Shape 8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88" name="Shape 88"/>
          <p:cNvSpPr/>
          <p:nvPr/>
        </p:nvSpPr>
        <p:spPr>
          <a:xfrm>
            <a:off x="7098300" y="1076881"/>
            <a:ext cx="1281591" cy="12943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57614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41217" y="766013"/>
            <a:ext cx="5479473" cy="3681296"/>
          </a:xfrm>
          <a:prstGeom prst="rect">
            <a:avLst/>
          </a:prstGeom>
        </p:spPr>
        <p:txBody>
          <a:bodyPr spcFirstLastPara="1" wrap="square" lIns="91425" tIns="91425" rIns="91425" bIns="91425" anchor="t" anchorCtr="0">
            <a:noAutofit/>
          </a:bodyPr>
          <a:lstStyle/>
          <a:p>
            <a:pPr marL="38100" indent="0">
              <a:buNone/>
            </a:pPr>
            <a:r>
              <a:rPr lang="tr-TR" sz="1600" dirty="0"/>
              <a:t>Belirlenen ortak ölçütler, Avrupa’da farklı eğitim sistemleriyle yetişmiş dil uzmanları arasındaki iletişim sınırlarını kaldırma amacına da hizmet etmektedir. </a:t>
            </a:r>
            <a:endParaRPr lang="tr-TR" sz="1600" dirty="0" smtClean="0"/>
          </a:p>
          <a:p>
            <a:pPr marL="38100" indent="0">
              <a:buNone/>
            </a:pPr>
            <a:endParaRPr lang="tr-TR" sz="1600" dirty="0" smtClean="0"/>
          </a:p>
          <a:p>
            <a:pPr marL="38100" indent="0" algn="just">
              <a:lnSpc>
                <a:spcPct val="100000"/>
              </a:lnSpc>
              <a:buNone/>
            </a:pPr>
            <a:r>
              <a:rPr lang="tr-TR" sz="1600" dirty="0" smtClean="0"/>
              <a:t>Bu </a:t>
            </a:r>
            <a:r>
              <a:rPr lang="tr-TR" sz="1600" dirty="0"/>
              <a:t>ölçütler hedef, içerik ve yöntemleri ortak bir temelde toplayarak derslerin ve eğitim programlarının saydamlığını ve modern dillerin öğretimi alanında uluslararası işbirliğini arttıracaktır. Bunun yanı sıra dil yetilerini anlamaya nesnel ölçütler ve farklı öğrenme bağlamlarında kazanılan ortak nitelikler de getirecektir. </a:t>
            </a:r>
          </a:p>
          <a:p>
            <a:pPr marL="38100" indent="0" algn="just">
              <a:buNone/>
            </a:pPr>
            <a:endParaRPr lang="tr-TR" sz="1600" dirty="0"/>
          </a:p>
        </p:txBody>
      </p:sp>
      <p:sp>
        <p:nvSpPr>
          <p:cNvPr id="87" name="Shape 8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88" name="Shape 88"/>
          <p:cNvSpPr/>
          <p:nvPr/>
        </p:nvSpPr>
        <p:spPr>
          <a:xfrm>
            <a:off x="7098300" y="1076881"/>
            <a:ext cx="1281591" cy="12943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38726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41217" y="766013"/>
            <a:ext cx="5479473" cy="3681296"/>
          </a:xfrm>
          <a:prstGeom prst="rect">
            <a:avLst/>
          </a:prstGeom>
        </p:spPr>
        <p:txBody>
          <a:bodyPr spcFirstLastPara="1" wrap="square" lIns="91425" tIns="91425" rIns="91425" bIns="91425" anchor="t" anchorCtr="0">
            <a:noAutofit/>
          </a:bodyPr>
          <a:lstStyle/>
          <a:p>
            <a:pPr marL="38100" indent="0">
              <a:buNone/>
            </a:pPr>
            <a:r>
              <a:rPr lang="tr-TR" sz="2800" dirty="0"/>
              <a:t>Bu hedefleri yerine getirebilmesi için ortak ölçütlerin </a:t>
            </a:r>
            <a:r>
              <a:rPr lang="tr-TR" sz="2800" b="1" dirty="0"/>
              <a:t>geniş kapsamlı</a:t>
            </a:r>
            <a:r>
              <a:rPr lang="tr-TR" sz="2800" dirty="0"/>
              <a:t> (</a:t>
            </a:r>
            <a:r>
              <a:rPr lang="tr-TR" sz="2800" dirty="0" err="1"/>
              <a:t>comprehensive</a:t>
            </a:r>
            <a:r>
              <a:rPr lang="tr-TR" sz="2800" dirty="0"/>
              <a:t>), </a:t>
            </a:r>
            <a:r>
              <a:rPr lang="tr-TR" sz="2800" b="1" dirty="0"/>
              <a:t>saydam</a:t>
            </a:r>
            <a:r>
              <a:rPr lang="tr-TR" sz="2800" dirty="0"/>
              <a:t> (</a:t>
            </a:r>
            <a:r>
              <a:rPr lang="tr-TR" sz="2800" dirty="0" err="1"/>
              <a:t>transparent</a:t>
            </a:r>
            <a:r>
              <a:rPr lang="tr-TR" sz="2800" dirty="0"/>
              <a:t>) ve </a:t>
            </a:r>
            <a:r>
              <a:rPr lang="tr-TR" sz="2800" b="1" dirty="0"/>
              <a:t>tutarlı</a:t>
            </a:r>
            <a:r>
              <a:rPr lang="tr-TR" sz="2800" dirty="0"/>
              <a:t> (</a:t>
            </a:r>
            <a:r>
              <a:rPr lang="tr-TR" sz="2800" dirty="0" err="1"/>
              <a:t>coherent</a:t>
            </a:r>
            <a:r>
              <a:rPr lang="tr-TR" sz="2800" dirty="0"/>
              <a:t>) olması gerekmektedir.</a:t>
            </a:r>
          </a:p>
        </p:txBody>
      </p:sp>
      <p:sp>
        <p:nvSpPr>
          <p:cNvPr id="87" name="Shape 8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
        <p:nvSpPr>
          <p:cNvPr id="88" name="Shape 88"/>
          <p:cNvSpPr/>
          <p:nvPr/>
        </p:nvSpPr>
        <p:spPr>
          <a:xfrm>
            <a:off x="7098300" y="1076881"/>
            <a:ext cx="1281591" cy="12943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71445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a:xfrm>
            <a:off x="762000" y="727364"/>
            <a:ext cx="2668687" cy="3757009"/>
          </a:xfrm>
          <a:prstGeom prst="rect">
            <a:avLst/>
          </a:prstGeom>
        </p:spPr>
        <p:txBody>
          <a:bodyPr spcFirstLastPara="1" wrap="square" lIns="91425" tIns="91425" rIns="91425" bIns="91425" anchor="t" anchorCtr="0">
            <a:noAutofit/>
          </a:bodyPr>
          <a:lstStyle/>
          <a:p>
            <a:pPr marL="0" lvl="0" indent="0">
              <a:buNone/>
            </a:pPr>
            <a:r>
              <a:rPr lang="tr-TR" sz="1200" dirty="0"/>
              <a:t>Geniş kapsamlı olmak, öğrenilen yabancı dilin dilbilgisini, becerilerini ve kullanımını karşılamak ve bütün kullanıcıların bu ölçütlere dayanarak hedeflerini belirtmelerini sağlamaktır. Ortak ölçütler, dil yetilerinin tanımlandığı çeşitli boyutları ayırt etmeli ve öğrenmede gelişmenin sağlanacağı kaynak noktalarını (düzey ya da aşamalar) tanıtmalıdır. İletişim yetilerini geliştirmenin, dilsel özellikler dışındaki sosyokültürel farkındalık ve öğrenmeyi öğretmek gibi boyutları da içerdiği anlatılmaktadır.</a:t>
            </a:r>
            <a:endParaRPr sz="1200" dirty="0"/>
          </a:p>
        </p:txBody>
      </p:sp>
      <p:sp>
        <p:nvSpPr>
          <p:cNvPr id="123" name="Shape 123"/>
          <p:cNvSpPr txBox="1">
            <a:spLocks noGrp="1"/>
          </p:cNvSpPr>
          <p:nvPr>
            <p:ph type="body" idx="2"/>
          </p:nvPr>
        </p:nvSpPr>
        <p:spPr>
          <a:xfrm>
            <a:off x="3583081" y="727364"/>
            <a:ext cx="2439300" cy="3757009"/>
          </a:xfrm>
          <a:prstGeom prst="rect">
            <a:avLst/>
          </a:prstGeom>
        </p:spPr>
        <p:txBody>
          <a:bodyPr spcFirstLastPara="1" wrap="square" lIns="91425" tIns="91425" rIns="91425" bIns="91425" anchor="t" anchorCtr="0">
            <a:noAutofit/>
          </a:bodyPr>
          <a:lstStyle/>
          <a:p>
            <a:pPr marL="127000" indent="0">
              <a:buNone/>
            </a:pPr>
            <a:r>
              <a:rPr lang="tr-TR" sz="1200" dirty="0"/>
              <a:t>Saydamlıkla vurgulanmak istenen, bilginin açıkça düzenlenmesi ve kullanıcılar için kolayca kavranabilecek uygunlukta ve doğrulukta olmasıdır.</a:t>
            </a:r>
          </a:p>
        </p:txBody>
      </p:sp>
      <p:sp>
        <p:nvSpPr>
          <p:cNvPr id="124" name="Shape 124"/>
          <p:cNvSpPr txBox="1">
            <a:spLocks noGrp="1"/>
          </p:cNvSpPr>
          <p:nvPr>
            <p:ph type="body" idx="3"/>
          </p:nvPr>
        </p:nvSpPr>
        <p:spPr>
          <a:xfrm>
            <a:off x="5994999" y="727364"/>
            <a:ext cx="2439300" cy="3152700"/>
          </a:xfrm>
          <a:prstGeom prst="rect">
            <a:avLst/>
          </a:prstGeom>
        </p:spPr>
        <p:txBody>
          <a:bodyPr spcFirstLastPara="1" wrap="square" lIns="91425" tIns="91425" rIns="91425" bIns="91425" anchor="t" anchorCtr="0">
            <a:noAutofit/>
          </a:bodyPr>
          <a:lstStyle/>
          <a:p>
            <a:pPr marL="127000" indent="0">
              <a:buNone/>
            </a:pPr>
            <a:r>
              <a:rPr lang="tr-TR" sz="1200" dirty="0"/>
              <a:t>Tutarlılık ise iç çatışmaların olmaması demektir. Eğitim dizgelerinde tutarlılık, bileşenler arasında uyumluluk gerektirir.</a:t>
            </a:r>
          </a:p>
          <a:p>
            <a:pPr marL="0" lvl="0" indent="0">
              <a:spcBef>
                <a:spcPts val="0"/>
              </a:spcBef>
              <a:spcAft>
                <a:spcPts val="0"/>
              </a:spcAft>
              <a:buNone/>
            </a:pPr>
            <a:endParaRPr dirty="0"/>
          </a:p>
        </p:txBody>
      </p:sp>
      <p:sp>
        <p:nvSpPr>
          <p:cNvPr id="125" name="Shape 1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a:xfrm>
            <a:off x="762000" y="727364"/>
            <a:ext cx="7675418" cy="3757009"/>
          </a:xfrm>
          <a:prstGeom prst="rect">
            <a:avLst/>
          </a:prstGeom>
        </p:spPr>
        <p:txBody>
          <a:bodyPr spcFirstLastPara="1" wrap="square" lIns="91425" tIns="91425" rIns="91425" bIns="91425" anchor="t" anchorCtr="0">
            <a:noAutofit/>
          </a:bodyPr>
          <a:lstStyle/>
          <a:p>
            <a:pPr marL="127000" indent="0">
              <a:buNone/>
            </a:pPr>
            <a:r>
              <a:rPr lang="tr-TR" sz="1500" dirty="0"/>
              <a:t>Ancak, tutarlı, saydam ve geniş kapsamlı bir dil öğrenme-öğretme düzeninin oluşturulması için tek tip bir programın kabulü yeterli değildir. Bu nedenle, Avrupa dillerinin öğretimi için belirlenen ortak ölçütler şu özellikleri de taşımaktadır:</a:t>
            </a:r>
          </a:p>
          <a:p>
            <a:pPr marL="180000" lvl="1"/>
            <a:r>
              <a:rPr lang="tr-TR" sz="1500" dirty="0" smtClean="0"/>
              <a:t>Çok-amaçlılık</a:t>
            </a:r>
            <a:r>
              <a:rPr lang="tr-TR" sz="1500" dirty="0"/>
              <a:t>: Dil öğrenme olanaklarındaki planlama ve olanakların çok çeşitli amaçlar için kullanılabilir olması,</a:t>
            </a:r>
          </a:p>
          <a:p>
            <a:pPr marL="180000" lvl="1"/>
            <a:r>
              <a:rPr lang="tr-TR" sz="1500" dirty="0"/>
              <a:t>Esneklik: Hazırlanan dil programlarının, farklı durumlarda kullanmaya uygun </a:t>
            </a:r>
            <a:r>
              <a:rPr lang="tr-TR" sz="1500" dirty="0" smtClean="0"/>
              <a:t>olması,</a:t>
            </a:r>
          </a:p>
          <a:p>
            <a:pPr marL="180000" lvl="1"/>
            <a:r>
              <a:rPr lang="tr-TR" sz="1500" dirty="0" smtClean="0"/>
              <a:t>Açıklık</a:t>
            </a:r>
            <a:r>
              <a:rPr lang="tr-TR" sz="1500" dirty="0"/>
              <a:t>: Hazırlanan dil programlarının geliştirilmeye ve daraltılmaya uygun olması, </a:t>
            </a:r>
          </a:p>
          <a:p>
            <a:pPr marL="180000" lvl="1"/>
            <a:r>
              <a:rPr lang="tr-TR" sz="1500" dirty="0"/>
              <a:t>Dinamiklik: Hazırlanan dil programlarının kullanım deneyimleriyle devam eden bir gelişim içinde olması, </a:t>
            </a:r>
          </a:p>
          <a:p>
            <a:pPr marL="180000" lvl="1"/>
            <a:r>
              <a:rPr lang="tr-TR" sz="1500" dirty="0"/>
              <a:t>Kullanıcı dostu oluş: Ölçütlerin kullanan herkes tarafından anlaşılır ve kullanılabilir bir biçimde sunulmuş olması,</a:t>
            </a:r>
          </a:p>
          <a:p>
            <a:pPr marL="180000" lvl="1"/>
            <a:r>
              <a:rPr lang="tr-TR" sz="1500" dirty="0"/>
              <a:t>Kesin yargılardan uzak oluş: Rekabet halindeki dilsel ya da eğitimsel kuram ve uygulamaların birbirine kesin olarak bağlı olmaması. </a:t>
            </a:r>
          </a:p>
          <a:p>
            <a:pPr marL="0" lvl="0" indent="0">
              <a:buNone/>
            </a:pPr>
            <a:endParaRPr sz="1200" dirty="0"/>
          </a:p>
        </p:txBody>
      </p:sp>
      <p:sp>
        <p:nvSpPr>
          <p:cNvPr id="125" name="Shape 1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926140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2739</Words>
  <Application>Microsoft Office PowerPoint</Application>
  <PresentationFormat>Ekran Gösterisi (16:9)</PresentationFormat>
  <Paragraphs>234</Paragraphs>
  <Slides>34</Slides>
  <Notes>34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Inconsolata</vt:lpstr>
      <vt:lpstr>Times New Roman</vt:lpstr>
      <vt:lpstr>Arial</vt:lpstr>
      <vt:lpstr>Wingdings</vt:lpstr>
      <vt:lpstr>Pangolin</vt:lpstr>
      <vt:lpstr>Jaques template</vt:lpstr>
      <vt:lpstr>DBB 404 Yabancı Dil Öğretimi</vt:lpstr>
      <vt:lpstr>Avrupa Dilleri Ortak Başvuru Metni</vt:lpstr>
      <vt:lpstr>PowerPoint Sunusu</vt:lpstr>
      <vt:lpstr>PowerPoint Sunusu</vt:lpstr>
      <vt:lpstr>PowerPoint Sunusu</vt:lpstr>
      <vt:lpstr>PowerPoint Sunusu</vt:lpstr>
      <vt:lpstr>PowerPoint Sunusu</vt:lpstr>
      <vt:lpstr>PowerPoint Sunusu</vt:lpstr>
      <vt:lpstr>PowerPoint Sunusu</vt:lpstr>
      <vt:lpstr>Ortak Gönderim Düzeyleri Ölçeği</vt:lpstr>
      <vt:lpstr>PowerPoint Sunusu</vt:lpstr>
      <vt:lpstr>PowerPoint Sunusu</vt:lpstr>
      <vt:lpstr>Avrupa Dilleri Ortak Başvuru Metni, sınıflama ve ölçütleri belirlerken dil becerilerini okuma, dinleme, yazma, sözlü anlatım ve karşılıklı konuşma olmak üzere beş düzleme ayırmıştır. </vt:lpstr>
      <vt:lpstr>Yabancı dil öğrenen birey, Avrupa Dilleri Ortak Başvuru Metni’ndeki dil düzeylerinden hangisinde olduğunu, Ortak Gönderim Düzeyleri tablosunda verilen dil betimleyicilerine göre anlayabilecektir.</vt:lpstr>
      <vt:lpstr>Ortak Gönderim Düzeyleri</vt:lpstr>
      <vt:lpstr>Ortak Gönderim Düzeyleri</vt:lpstr>
      <vt:lpstr>Ortak Gönderim Düzeyleri</vt:lpstr>
      <vt:lpstr>ADOBM’de, dil öğrenicisinin hedef dilde, her düzeyde dinleme, okuma, sözlü anlatım, karşılıklı konuşma ve yazma becerilerinde ne durumda olduklarını ayrıntılı olarak betimleyen ölçekler de bulunmaktadır.</vt:lpstr>
      <vt:lpstr>Yabancı Dil Yeterliliği Ölçütleri</vt:lpstr>
      <vt:lpstr>Yabancı Dil Yeterliliği Ölçütleri</vt:lpstr>
      <vt:lpstr>Yabancı Dil Yeterliliği Ölçütleri</vt:lpstr>
      <vt:lpstr>Yabancı Dil Yeterliliği Ölçütleri</vt:lpstr>
      <vt:lpstr>Yabancı Dil Yeterliliği Ölçütleri</vt:lpstr>
      <vt:lpstr>Yabancı Dil Yeterliliği Ölçütleri</vt:lpstr>
      <vt:lpstr>Yabancı Dil Yeterliliği Ölçütleri</vt:lpstr>
      <vt:lpstr>Avrupa Dilleri Ortak Başvuru Metninin Dayandığı Temel İlkeler</vt:lpstr>
      <vt:lpstr>Avrupa Dil Portfolyosunun Bölümleri  ve Kullanımı</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Sıla Ay</dc:creator>
  <cp:lastModifiedBy>Sıla Ay</cp:lastModifiedBy>
  <cp:revision>35</cp:revision>
  <dcterms:modified xsi:type="dcterms:W3CDTF">2018-02-20T09:07:17Z</dcterms:modified>
</cp:coreProperties>
</file>