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17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90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00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5502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447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545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365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193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72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87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44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84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42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18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74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10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91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3354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Temel elektronik </a:t>
            </a:r>
          </a:p>
          <a:p>
            <a:r>
              <a:rPr lang="tr-TR" sz="4000" b="1" dirty="0"/>
              <a:t>11.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40" y="18389"/>
            <a:ext cx="964542" cy="964542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8540" y="18389"/>
            <a:ext cx="964542" cy="96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0C6749E-0FF9-4C7A-AB89-677EFF67F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056" y="582114"/>
            <a:ext cx="8663806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E3F05E-BA34-4589-982E-F345F789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521" y="1449070"/>
            <a:ext cx="8478321" cy="50437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E MOSFET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E </a:t>
            </a:r>
            <a:r>
              <a:rPr lang="tr-TR" dirty="0" err="1"/>
              <a:t>MOSFET'te</a:t>
            </a:r>
            <a:r>
              <a:rPr lang="tr-TR" dirty="0"/>
              <a:t> fiziksel bir kanal yoktur. N kanal E MOSFET' te kapıya uygulanan gerilim eşik değerinde , SİO2 tabakasına komşu olan P malzemesinde ince bir negatif yük tabakası ve bir kanal oluşturur. Eşik geriliminin altında bir kanal oluşmaz . Kapı kaynak arasındaki pozitif gerilim arttırıldığında kanala daha çok elektron çekilir ve kanalın iletkenliği artar. N kanal E MOSFET' in çalışma prensibi aşağıdaki şekilde gösterilmiştir.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911D4D9-03A7-4310-83F6-40A643821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" y="4004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76D19CB9-854A-469E-A585-840A5AC74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4"/>
            <a:ext cx="932090" cy="932090"/>
          </a:xfrm>
          <a:prstGeom prst="rect">
            <a:avLst/>
          </a:prstGeom>
        </p:spPr>
      </p:pic>
      <p:pic>
        <p:nvPicPr>
          <p:cNvPr id="8" name="Resim 8" descr="saat, nesne, kol saati içeren bir resim&#10;&#10;Çok yüksek güvenilirlikle oluşturulmuş açıklama">
            <a:extLst>
              <a:ext uri="{FF2B5EF4-FFF2-40B4-BE49-F238E27FC236}">
                <a16:creationId xmlns:a16="http://schemas.microsoft.com/office/drawing/2014/main" id="{F5FC68B4-93B9-48CF-A6C0-79E1F6037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155" y="4190494"/>
            <a:ext cx="5029200" cy="244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388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C533DB-79D5-48B9-AD79-0F82E1774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546" y="538982"/>
            <a:ext cx="8462523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345754-5C13-4DD1-A366-942494669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80" y="1535334"/>
            <a:ext cx="8737113" cy="51300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E MOSFET yalnız kanal arttırma ile kullanılır . N kanallı bir E MOSFET pozitif kapı gerilimi ile çalışır. P kanallı türünde ise negatif kapı gerilimi gerekir. Aşağıdaki şekilde gösterildiği gibi E MOSFET' in transfer  karakteristiğinde V</a:t>
            </a:r>
            <a:r>
              <a:rPr lang="tr-TR" sz="1500" dirty="0"/>
              <a:t>GS</a:t>
            </a:r>
            <a:r>
              <a:rPr lang="tr-TR" dirty="0"/>
              <a:t> = 0 iken bir akım geçmez .Yani E </a:t>
            </a:r>
            <a:r>
              <a:rPr lang="tr-TR" dirty="0" err="1"/>
              <a:t>MOSFET'te</a:t>
            </a:r>
            <a:r>
              <a:rPr lang="tr-TR" dirty="0"/>
              <a:t> , JFET ve DE </a:t>
            </a:r>
            <a:r>
              <a:rPr lang="tr-TR" dirty="0" err="1"/>
              <a:t>MOSFET'teki</a:t>
            </a:r>
            <a:r>
              <a:rPr lang="tr-TR" dirty="0"/>
              <a:t> gibi I</a:t>
            </a:r>
            <a:r>
              <a:rPr lang="tr-TR" sz="1500" dirty="0"/>
              <a:t>DSS</a:t>
            </a:r>
            <a:r>
              <a:rPr lang="tr-TR" dirty="0"/>
              <a:t> parametresi yoktur. V</a:t>
            </a:r>
            <a:r>
              <a:rPr lang="tr-TR" sz="1500" dirty="0"/>
              <a:t>GS</a:t>
            </a:r>
            <a:r>
              <a:rPr lang="tr-TR" dirty="0"/>
              <a:t> </a:t>
            </a:r>
            <a:r>
              <a:rPr lang="tr-TR" dirty="0" err="1"/>
              <a:t>gerlimi</a:t>
            </a:r>
            <a:r>
              <a:rPr lang="tr-TR" dirty="0"/>
              <a:t>  V</a:t>
            </a:r>
            <a:r>
              <a:rPr lang="tr-TR" sz="1500" dirty="0"/>
              <a:t>GS(</a:t>
            </a:r>
            <a:r>
              <a:rPr lang="tr-TR" sz="1500" dirty="0" err="1"/>
              <a:t>th</a:t>
            </a:r>
            <a:r>
              <a:rPr lang="tr-TR" sz="1500" dirty="0"/>
              <a:t>)</a:t>
            </a:r>
            <a:r>
              <a:rPr lang="tr-TR" dirty="0"/>
              <a:t> eşik gerilimine ulaşana kadar I</a:t>
            </a:r>
            <a:r>
              <a:rPr lang="tr-TR" sz="1500" dirty="0"/>
              <a:t>D</a:t>
            </a:r>
            <a:r>
              <a:rPr lang="tr-TR" dirty="0"/>
              <a:t> akımı sıfırdır . E MOSFET 'in transfer karakteristiğinin eşitliği aşağıda verilmiştir. </a:t>
            </a:r>
            <a:r>
              <a:rPr lang="tr-TR" dirty="0" err="1"/>
              <a:t>MOSFET'in</a:t>
            </a:r>
            <a:r>
              <a:rPr lang="tr-TR" dirty="0"/>
              <a:t> K sabiti </a:t>
            </a:r>
            <a:r>
              <a:rPr lang="tr-TR" dirty="0" err="1"/>
              <a:t>V</a:t>
            </a:r>
            <a:r>
              <a:rPr lang="tr-TR" sz="1500" dirty="0" err="1"/>
              <a:t>GS</a:t>
            </a:r>
            <a:r>
              <a:rPr lang="tr-TR" dirty="0" err="1"/>
              <a:t>'in</a:t>
            </a:r>
            <a:r>
              <a:rPr lang="tr-TR" dirty="0"/>
              <a:t> belirli bir değeri için verilen I</a:t>
            </a:r>
            <a:r>
              <a:rPr lang="tr-TR" sz="1500" dirty="0"/>
              <a:t>D(on)</a:t>
            </a:r>
            <a:r>
              <a:rPr lang="tr-TR" dirty="0"/>
              <a:t> akımı için katalogda verilir.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C1CB97C-50FF-4A86-BF9B-CFC40E1C9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2" y="4003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897B82B-0D10-4E09-9EFA-7A8936441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3"/>
            <a:ext cx="932090" cy="932090"/>
          </a:xfrm>
          <a:prstGeom prst="rect">
            <a:avLst/>
          </a:prstGeom>
        </p:spPr>
      </p:pic>
      <p:pic>
        <p:nvPicPr>
          <p:cNvPr id="8" name="Resim 8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20884A1C-C450-456B-AB42-F1BA89C12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4890" y="4387695"/>
            <a:ext cx="5029200" cy="2410194"/>
          </a:xfrm>
          <a:prstGeom prst="rect">
            <a:avLst/>
          </a:prstGeom>
        </p:spPr>
      </p:pic>
      <p:pic>
        <p:nvPicPr>
          <p:cNvPr id="11" name="Resim 11">
            <a:extLst>
              <a:ext uri="{FF2B5EF4-FFF2-40B4-BE49-F238E27FC236}">
                <a16:creationId xmlns:a16="http://schemas.microsoft.com/office/drawing/2014/main" id="{EB38813C-1642-47D4-8984-AC391CF420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94" y="5304709"/>
            <a:ext cx="2486025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176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975430-23FF-4816-AA5B-69EB35355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791" y="2048605"/>
            <a:ext cx="7053542" cy="1400530"/>
          </a:xfrm>
        </p:spPr>
        <p:txBody>
          <a:bodyPr/>
          <a:lstStyle/>
          <a:p>
            <a:pPr algn="ctr"/>
            <a:r>
              <a:rPr lang="tr-TR" sz="5400" b="1" dirty="0"/>
              <a:t>KAYNAKÇA </a:t>
            </a:r>
            <a:br>
              <a:rPr lang="tr-TR" sz="5400" b="1" dirty="0"/>
            </a:br>
            <a:r>
              <a:rPr lang="tr-TR" sz="2200" dirty="0">
                <a:solidFill>
                  <a:srgbClr val="FFFFFF"/>
                </a:solidFill>
              </a:rPr>
              <a:t>http://www.yildiz.edu.tr/~fbakan/Analog/Analog3.pdf</a:t>
            </a:r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D897799-58F6-4190-84BD-FC9B29EFB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1" y="4002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79333C46-5005-4F17-86D8-9B201A718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2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57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186243-DF50-42FE-93D5-2CF7EE35C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523" y="1423102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CEBCA7-83EA-4F42-AE69-E3754733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508" y="2762045"/>
            <a:ext cx="8230504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ALAN ETKİLİ TRANSİSTÖRLER (JFET, MOSFET , MESFET)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849A369-03F5-41F2-B6BD-78026BB23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" y="4011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BE9EA26D-307D-4A71-92D7-1302B5A3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8" y="4011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B87D47-4A82-4E92-B130-2FFB5A83E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056" y="826529"/>
            <a:ext cx="8663806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3C85E2-4FF8-47DD-B565-86A2AA327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FET (Alan Etkili </a:t>
            </a:r>
            <a:r>
              <a:rPr lang="tr-TR" dirty="0" err="1"/>
              <a:t>Transistör</a:t>
            </a:r>
            <a:r>
              <a:rPr lang="tr-TR" dirty="0"/>
              <a:t> ) gerilim </a:t>
            </a:r>
            <a:r>
              <a:rPr lang="tr-TR" dirty="0" err="1"/>
              <a:t>kontrollu</a:t>
            </a:r>
            <a:r>
              <a:rPr lang="tr-TR" dirty="0"/>
              <a:t> ve üç uçlu bir elemandır . FET 'in uçları G (Kapı ) , D(</a:t>
            </a:r>
            <a:r>
              <a:rPr lang="tr-TR" dirty="0" err="1"/>
              <a:t>Drain</a:t>
            </a:r>
            <a:r>
              <a:rPr lang="tr-TR" dirty="0"/>
              <a:t>) ve S(Kaynak) olarak tanımlanır. </a:t>
            </a:r>
          </a:p>
          <a:p>
            <a:pPr>
              <a:buClr>
                <a:srgbClr val="8AD0D6"/>
              </a:buClr>
            </a:pPr>
            <a:r>
              <a:rPr lang="tr-TR" dirty="0" err="1"/>
              <a:t>FET'in</a:t>
            </a:r>
            <a:r>
              <a:rPr lang="tr-TR" dirty="0"/>
              <a:t> yapısı ve sembolü aşağıdaki şekilde gösterilmiştir. </a:t>
            </a:r>
            <a:r>
              <a:rPr lang="tr-TR" dirty="0" err="1"/>
              <a:t>FET'ler</a:t>
            </a:r>
            <a:r>
              <a:rPr lang="tr-TR" dirty="0"/>
              <a:t> aşağıdaki gibi 3 grupta toplanabilir. </a:t>
            </a:r>
          </a:p>
          <a:p>
            <a:pPr>
              <a:buClr>
                <a:srgbClr val="8AD0D6"/>
              </a:buClr>
            </a:pPr>
            <a:r>
              <a:rPr lang="tr-TR" dirty="0"/>
              <a:t>JFET ( </a:t>
            </a:r>
            <a:r>
              <a:rPr lang="tr-TR" dirty="0" err="1"/>
              <a:t>Jonksiyon</a:t>
            </a:r>
            <a:r>
              <a:rPr lang="tr-TR" dirty="0"/>
              <a:t> FET)</a:t>
            </a:r>
          </a:p>
          <a:p>
            <a:pPr>
              <a:buClr>
                <a:srgbClr val="8AD0D6"/>
              </a:buClr>
            </a:pPr>
            <a:r>
              <a:rPr lang="tr-TR" dirty="0"/>
              <a:t>IGFET (Kapı İzoleli FET ) </a:t>
            </a:r>
          </a:p>
          <a:p>
            <a:pPr>
              <a:buClr>
                <a:srgbClr val="8AD0D6"/>
              </a:buClr>
            </a:pPr>
            <a:r>
              <a:rPr lang="tr-TR" dirty="0"/>
              <a:t>MOSFET (Metal Oksit Yarı İletken FET)</a:t>
            </a:r>
          </a:p>
          <a:p>
            <a:pPr>
              <a:buClr>
                <a:srgbClr val="8AD0D6"/>
              </a:buClr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802E6F7-AAF0-45BB-B33C-374990477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B4F55115-F6A3-4299-AE89-E9F3BD558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0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79533E-3B2B-410E-91B3-807FAB446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301" y="467095"/>
            <a:ext cx="7643013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C6E84E-DD2D-45F7-B2E7-02C49353D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48" y="1405938"/>
            <a:ext cx="8765868" cy="464117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tr-TR" b="1" dirty="0"/>
              <a:t>JFET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BJT akım </a:t>
            </a:r>
            <a:r>
              <a:rPr lang="tr-TR" dirty="0" err="1"/>
              <a:t>kontrollu</a:t>
            </a:r>
            <a:r>
              <a:rPr lang="tr-TR" dirty="0"/>
              <a:t> bir elemandır yani taban akımı ile </a:t>
            </a:r>
            <a:r>
              <a:rPr lang="tr-TR" dirty="0" err="1"/>
              <a:t>kollektör</a:t>
            </a:r>
            <a:r>
              <a:rPr lang="tr-TR" dirty="0"/>
              <a:t> akımı kontrol edilir. FET ise gerilim </a:t>
            </a:r>
            <a:r>
              <a:rPr lang="tr-TR" dirty="0" err="1"/>
              <a:t>kontrollu</a:t>
            </a:r>
            <a:r>
              <a:rPr lang="tr-TR" dirty="0"/>
              <a:t> bir elemandır. </a:t>
            </a:r>
            <a:r>
              <a:rPr lang="tr-TR" dirty="0" err="1"/>
              <a:t>FET'İn</a:t>
            </a:r>
            <a:r>
              <a:rPr lang="tr-TR" dirty="0"/>
              <a:t> kapı (G) ile kaynak (S) arasına uygulanan gerilim ile, kanaldan (D ile S arasından ) geçen akım kontrol edilir. G-S uçlarına uygulanan gerilim , kanaldan geçen akımın yönüne dik olan bir elektrik alanı oluşturur. JFET , N veya P kanal olabilir. N kanal JFET' de , kanal N tipi ve kapı tipi bir malzemedir. Kapıdan kanala bir P-N </a:t>
            </a:r>
            <a:r>
              <a:rPr lang="tr-TR" dirty="0" err="1"/>
              <a:t>jonksiyonu</a:t>
            </a:r>
            <a:r>
              <a:rPr lang="tr-TR" dirty="0"/>
              <a:t> mevcuttur. Kapıya uygulanan gerilim P-N </a:t>
            </a:r>
            <a:r>
              <a:rPr lang="tr-TR" dirty="0" err="1"/>
              <a:t>jonksiyonunu</a:t>
            </a:r>
            <a:r>
              <a:rPr lang="tr-TR" dirty="0"/>
              <a:t> ters yönde kutuplar ve kapıdan çok küçük bir sızıntı akımı geçer . Bu nedenle FET' </a:t>
            </a:r>
            <a:r>
              <a:rPr lang="tr-TR" dirty="0" err="1"/>
              <a:t>lerde</a:t>
            </a:r>
            <a:r>
              <a:rPr lang="tr-TR" dirty="0"/>
              <a:t> giriş direnci çok yüksektir. ( ~ 100MΩ) . </a:t>
            </a:r>
          </a:p>
          <a:p>
            <a:pPr marL="0" indent="0">
              <a:buNone/>
            </a:pPr>
            <a:r>
              <a:rPr lang="tr-TR" dirty="0"/>
              <a:t>G ile S uçlarına ters yönde bir gerilim uygulandığında , P-N </a:t>
            </a:r>
            <a:r>
              <a:rPr lang="tr-TR" dirty="0" err="1"/>
              <a:t>jonksiyonunda</a:t>
            </a:r>
            <a:r>
              <a:rPr lang="tr-TR" dirty="0"/>
              <a:t> boşluk bölgesi oluşur. Boşluk bölgesinde akım taşıyıcısı yoktur. Boşluk bölgesi kanal içine doğru genişleyerek kanalın akım geçiren kısmını daraltır ve kanalın direncini artırır 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F02A0E4-6715-4413-BD0F-7C90AA0AA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" y="4009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E33567E-C0C1-43B4-A1D3-984717E32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9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48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F50DC1-9581-4B63-8E02-654B35516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810" y="179548"/>
            <a:ext cx="8045579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pic>
        <p:nvPicPr>
          <p:cNvPr id="8" name="Resim 8" descr="metin içeren bir resim&#10;&#10;Yüksek güvenilirlikle oluşturulmuş açıklama">
            <a:extLst>
              <a:ext uri="{FF2B5EF4-FFF2-40B4-BE49-F238E27FC236}">
                <a16:creationId xmlns:a16="http://schemas.microsoft.com/office/drawing/2014/main" id="{B3DAD29D-E1F0-4376-B31D-45CF429C2A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8643" y="1359924"/>
            <a:ext cx="6184421" cy="2605357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9C5E9172-4D8E-4919-A645-89CB7130F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7" y="4008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DBC7BC8-7668-4FAE-B44F-33ADB1085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896" y="4008"/>
            <a:ext cx="932090" cy="932090"/>
          </a:xfrm>
          <a:prstGeom prst="rect">
            <a:avLst/>
          </a:prstGeom>
        </p:spPr>
      </p:pic>
      <p:pic>
        <p:nvPicPr>
          <p:cNvPr id="10" name="Resim 10">
            <a:extLst>
              <a:ext uri="{FF2B5EF4-FFF2-40B4-BE49-F238E27FC236}">
                <a16:creationId xmlns:a16="http://schemas.microsoft.com/office/drawing/2014/main" id="{C0AF1F1D-FC5E-48EF-9DBB-E02AA365EB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551" y="3970829"/>
            <a:ext cx="3792747" cy="2697587"/>
          </a:xfrm>
          <a:prstGeom prst="rect">
            <a:avLst/>
          </a:prstGeom>
        </p:spPr>
      </p:pic>
      <p:pic>
        <p:nvPicPr>
          <p:cNvPr id="12" name="Resim 12">
            <a:extLst>
              <a:ext uri="{FF2B5EF4-FFF2-40B4-BE49-F238E27FC236}">
                <a16:creationId xmlns:a16="http://schemas.microsoft.com/office/drawing/2014/main" id="{C4DDF4B9-0291-4B9B-8BED-C8B4FF0019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095" y="2447835"/>
            <a:ext cx="876300" cy="409575"/>
          </a:xfrm>
          <a:prstGeom prst="rect">
            <a:avLst/>
          </a:prstGeom>
        </p:spPr>
      </p:pic>
      <p:pic>
        <p:nvPicPr>
          <p:cNvPr id="14" name="Resim 14">
            <a:extLst>
              <a:ext uri="{FF2B5EF4-FFF2-40B4-BE49-F238E27FC236}">
                <a16:creationId xmlns:a16="http://schemas.microsoft.com/office/drawing/2014/main" id="{E3A4FB5A-1AAD-4362-AFE7-B38A384A33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8972" y="5164797"/>
            <a:ext cx="704850" cy="295275"/>
          </a:xfrm>
          <a:prstGeom prst="rect">
            <a:avLst/>
          </a:prstGeom>
        </p:spPr>
      </p:pic>
      <p:sp>
        <p:nvSpPr>
          <p:cNvPr id="16" name="Metin kutusu 15">
            <a:extLst>
              <a:ext uri="{FF2B5EF4-FFF2-40B4-BE49-F238E27FC236}">
                <a16:creationId xmlns:a16="http://schemas.microsoft.com/office/drawing/2014/main" id="{C013CD63-485F-4565-9800-61E618B60B5A}"/>
              </a:ext>
            </a:extLst>
          </p:cNvPr>
          <p:cNvSpPr txBox="1"/>
          <p:nvPr/>
        </p:nvSpPr>
        <p:spPr>
          <a:xfrm>
            <a:off x="-480204" y="2301815"/>
            <a:ext cx="2743200" cy="1015663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2000" dirty="0"/>
              <a:t>JFET Yapı ve sembolleri </a:t>
            </a:r>
          </a:p>
          <a:p>
            <a:pPr algn="ctr"/>
            <a:endParaRPr lang="tr-TR" sz="2000" dirty="0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0753DE78-356B-4742-AD1B-B427795EEDC1}"/>
              </a:ext>
            </a:extLst>
          </p:cNvPr>
          <p:cNvSpPr txBox="1"/>
          <p:nvPr/>
        </p:nvSpPr>
        <p:spPr>
          <a:xfrm>
            <a:off x="5126967" y="4990381"/>
            <a:ext cx="3548332" cy="70788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2000" dirty="0"/>
              <a:t>N Kanal JFET' in çalışma prensibi </a:t>
            </a:r>
          </a:p>
        </p:txBody>
      </p:sp>
    </p:spTree>
    <p:extLst>
      <p:ext uri="{BB962C8B-B14F-4D97-AF65-F5344CB8AC3E}">
        <p14:creationId xmlns:p14="http://schemas.microsoft.com/office/powerpoint/2010/main" val="3156611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84CA687-B953-404A-9245-40443A258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301" y="409586"/>
            <a:ext cx="8275617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C1C817-6B82-4257-8D97-85759B973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371" y="1003372"/>
            <a:ext cx="8780245" cy="51012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JFET 'in Transfer Karakteristiği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N kanal </a:t>
            </a:r>
            <a:r>
              <a:rPr lang="tr-TR" dirty="0" err="1"/>
              <a:t>FET'te</a:t>
            </a:r>
            <a:r>
              <a:rPr lang="tr-TR" dirty="0"/>
              <a:t> V</a:t>
            </a:r>
            <a:r>
              <a:rPr lang="tr-TR" sz="1500" dirty="0"/>
              <a:t>GS</a:t>
            </a:r>
            <a:r>
              <a:rPr lang="tr-TR" dirty="0"/>
              <a:t> gerilimi , 0 ile – V</a:t>
            </a:r>
            <a:r>
              <a:rPr lang="tr-TR" sz="1500" dirty="0"/>
              <a:t>P</a:t>
            </a:r>
            <a:r>
              <a:rPr lang="tr-TR" dirty="0"/>
              <a:t> arasında değiştirilerek I</a:t>
            </a:r>
            <a:r>
              <a:rPr lang="tr-TR" sz="1500" dirty="0"/>
              <a:t>D</a:t>
            </a:r>
            <a:r>
              <a:rPr lang="tr-TR" dirty="0"/>
              <a:t> akımı kontrol edilir. P kanal FET' te ise ID akımının </a:t>
            </a:r>
            <a:r>
              <a:rPr lang="tr-TR" dirty="0" err="1"/>
              <a:t>kontrolu</a:t>
            </a:r>
            <a:r>
              <a:rPr lang="tr-TR" dirty="0"/>
              <a:t> için V</a:t>
            </a:r>
            <a:r>
              <a:rPr lang="tr-TR" sz="1500" dirty="0"/>
              <a:t>GC</a:t>
            </a:r>
            <a:r>
              <a:rPr lang="tr-TR" dirty="0"/>
              <a:t> gerilimi 0 ile V</a:t>
            </a:r>
            <a:r>
              <a:rPr lang="tr-TR" sz="1500" dirty="0"/>
              <a:t>P</a:t>
            </a:r>
            <a:r>
              <a:rPr lang="tr-TR" dirty="0"/>
              <a:t> arasında değiştirilir . Kesimdeki V</a:t>
            </a:r>
            <a:r>
              <a:rPr lang="tr-TR" sz="1500" dirty="0"/>
              <a:t>GS</a:t>
            </a:r>
            <a:r>
              <a:rPr lang="tr-TR" dirty="0"/>
              <a:t> değerine V</a:t>
            </a:r>
            <a:r>
              <a:rPr lang="tr-TR" sz="1500" dirty="0"/>
              <a:t>GS(</a:t>
            </a:r>
            <a:r>
              <a:rPr lang="tr-TR" sz="1500" dirty="0" err="1"/>
              <a:t>off</a:t>
            </a:r>
            <a:r>
              <a:rPr lang="tr-TR" sz="1500" dirty="0"/>
              <a:t>)</a:t>
            </a:r>
            <a:r>
              <a:rPr lang="tr-TR" dirty="0"/>
              <a:t> da denir. V</a:t>
            </a:r>
            <a:r>
              <a:rPr lang="tr-TR" sz="1500" dirty="0"/>
              <a:t>GS(</a:t>
            </a:r>
            <a:r>
              <a:rPr lang="tr-TR" sz="1500" dirty="0" err="1"/>
              <a:t>off</a:t>
            </a:r>
            <a:r>
              <a:rPr lang="tr-TR" sz="1500" dirty="0"/>
              <a:t>)</a:t>
            </a:r>
            <a:r>
              <a:rPr lang="tr-TR" dirty="0"/>
              <a:t> ile V</a:t>
            </a:r>
            <a:r>
              <a:rPr lang="tr-TR" sz="1500" dirty="0"/>
              <a:t>P</a:t>
            </a:r>
            <a:r>
              <a:rPr lang="tr-TR" dirty="0"/>
              <a:t> mutlak değer olarak birbirine eşittir. Katalogların çoğunda V</a:t>
            </a:r>
            <a:r>
              <a:rPr lang="tr-TR" sz="1500" dirty="0"/>
              <a:t>GS(</a:t>
            </a:r>
            <a:r>
              <a:rPr lang="tr-TR" sz="1500" dirty="0" err="1"/>
              <a:t>off</a:t>
            </a:r>
            <a:r>
              <a:rPr lang="tr-TR" sz="1500" dirty="0"/>
              <a:t>)</a:t>
            </a:r>
            <a:r>
              <a:rPr lang="tr-TR" dirty="0"/>
              <a:t> değeri verilir. Bu değer 10 </a:t>
            </a:r>
            <a:r>
              <a:rPr lang="tr-TR" dirty="0" err="1"/>
              <a:t>nA</a:t>
            </a:r>
            <a:r>
              <a:rPr lang="tr-TR" dirty="0"/>
              <a:t> gibi çok küçük akımda tanımlanır . V</a:t>
            </a:r>
            <a:r>
              <a:rPr lang="tr-TR" sz="1500" dirty="0"/>
              <a:t>GS</a:t>
            </a:r>
            <a:r>
              <a:rPr lang="tr-TR" dirty="0"/>
              <a:t> gerilimi ile I</a:t>
            </a:r>
            <a:r>
              <a:rPr lang="tr-TR" sz="1500" dirty="0"/>
              <a:t>D</a:t>
            </a:r>
            <a:r>
              <a:rPr lang="tr-TR" dirty="0"/>
              <a:t> akımı arasındaki ilişki aşağıdaki eşitlikte verilmiştir. Bu eşitliğe göre , V</a:t>
            </a:r>
            <a:r>
              <a:rPr lang="tr-TR" sz="1500" dirty="0"/>
              <a:t>GS</a:t>
            </a:r>
            <a:r>
              <a:rPr lang="tr-TR" dirty="0"/>
              <a:t> gerilimi ile I</a:t>
            </a:r>
            <a:r>
              <a:rPr lang="tr-TR" sz="1500" dirty="0"/>
              <a:t>D</a:t>
            </a:r>
            <a:r>
              <a:rPr lang="tr-TR" dirty="0"/>
              <a:t> akımı arasındaki ilişki , yani transfer karakteristiği parabolik bir değişim gösterir. N kanal FET' in transfer karakteristiği aşağıdaki şekilde gösterilmiştir. 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FF21A0E-2C21-4D57-89D0-C9487314A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" y="4007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DFB734BF-5763-4715-830E-3701F7044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7"/>
            <a:ext cx="932090" cy="932090"/>
          </a:xfrm>
          <a:prstGeom prst="rect">
            <a:avLst/>
          </a:prstGeom>
        </p:spPr>
      </p:pic>
      <p:pic>
        <p:nvPicPr>
          <p:cNvPr id="8" name="Resim 8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B38AF39E-B2BD-447B-9A37-E4D59A614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098" y="4357421"/>
            <a:ext cx="7732143" cy="234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00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F32076-B68A-4953-A268-CF3830F4A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169" y="467095"/>
            <a:ext cx="8476900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67F5BF-4168-4B5A-B9D0-AAB88E1F0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012" y="1362805"/>
            <a:ext cx="9010283" cy="51875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İleri Yön İletkenliği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 err="1"/>
              <a:t>FET'de</a:t>
            </a:r>
            <a:r>
              <a:rPr lang="tr-TR" dirty="0"/>
              <a:t> ileri yön geçiş iletkenliği </a:t>
            </a:r>
            <a:r>
              <a:rPr lang="tr-TR" dirty="0" err="1"/>
              <a:t>g</a:t>
            </a:r>
            <a:r>
              <a:rPr lang="tr-TR" sz="1500" dirty="0" err="1"/>
              <a:t>m</a:t>
            </a:r>
            <a:r>
              <a:rPr lang="tr-TR" dirty="0"/>
              <a:t> , V</a:t>
            </a:r>
            <a:r>
              <a:rPr lang="tr-TR" sz="1500" dirty="0"/>
              <a:t>DS</a:t>
            </a:r>
            <a:r>
              <a:rPr lang="tr-TR" dirty="0"/>
              <a:t> gerilimi sabitken , I</a:t>
            </a:r>
            <a:r>
              <a:rPr lang="tr-TR" sz="1500" dirty="0"/>
              <a:t>D</a:t>
            </a:r>
            <a:r>
              <a:rPr lang="tr-TR" dirty="0"/>
              <a:t> akımındaki değişimin V</a:t>
            </a:r>
            <a:r>
              <a:rPr lang="tr-TR" sz="1500" dirty="0"/>
              <a:t>DS</a:t>
            </a:r>
            <a:r>
              <a:rPr lang="tr-TR" dirty="0"/>
              <a:t> gerilimindeki değişime oranı olarak tanımlanır. </a:t>
            </a:r>
            <a:r>
              <a:rPr lang="tr-TR" dirty="0" err="1"/>
              <a:t>FET'in</a:t>
            </a:r>
            <a:r>
              <a:rPr lang="tr-TR" dirty="0"/>
              <a:t> transfer karakteristiği lineer olmadığı için GB çalışma noktasına bağlı olarak değişir. Aşağıdaki şekilde farklı çalışma noktalarında </a:t>
            </a:r>
            <a:r>
              <a:rPr lang="tr-TR" dirty="0" err="1"/>
              <a:t>g</a:t>
            </a:r>
            <a:r>
              <a:rPr lang="tr-TR" sz="1500" dirty="0" err="1"/>
              <a:t>m</a:t>
            </a:r>
            <a:r>
              <a:rPr lang="tr-TR" dirty="0" err="1"/>
              <a:t>'in</a:t>
            </a:r>
            <a:r>
              <a:rPr lang="tr-TR" dirty="0"/>
              <a:t> bulunması gösterilmiştir.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AD4DE6D-7501-4E83-9102-8882D6ECE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5" y="4006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4B53B32F-0F7B-4ACB-B0AB-55C1CC24C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6"/>
            <a:ext cx="932090" cy="932090"/>
          </a:xfrm>
          <a:prstGeom prst="rect">
            <a:avLst/>
          </a:prstGeom>
        </p:spPr>
      </p:pic>
      <p:pic>
        <p:nvPicPr>
          <p:cNvPr id="8" name="Resim 8" descr="metin, harita içeren bir resim&#10;&#10;Çok yüksek güvenilirlikle oluşturulmuş açıklama">
            <a:extLst>
              <a:ext uri="{FF2B5EF4-FFF2-40B4-BE49-F238E27FC236}">
                <a16:creationId xmlns:a16="http://schemas.microsoft.com/office/drawing/2014/main" id="{5D400689-1126-4546-9938-1D7595EF9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324" y="3417920"/>
            <a:ext cx="5776822" cy="314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611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E5C4CF-0136-46C1-8620-4EB44B0C7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056" y="467095"/>
            <a:ext cx="8074334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F5D08C-9740-47F9-AB86-09DF7E865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18" y="1492202"/>
            <a:ext cx="8564585" cy="51875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MOSFET (Metal Oksit Yarı İletken FET)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 MOSFET ' de kapı ile kanal arasında JFET' deki gibi bir P-N </a:t>
            </a:r>
            <a:r>
              <a:rPr lang="tr-TR" dirty="0" err="1"/>
              <a:t>jonksiyonu</a:t>
            </a:r>
            <a:r>
              <a:rPr lang="tr-TR" dirty="0"/>
              <a:t> yoktur. </a:t>
            </a:r>
            <a:r>
              <a:rPr lang="tr-TR" dirty="0" err="1"/>
              <a:t>MOSFET'in</a:t>
            </a:r>
            <a:r>
              <a:rPr lang="tr-TR" dirty="0"/>
              <a:t> kapısı silisyum dioksit (SiO2) tabakası ile kanaldan izole edilmiştir. İki temel MOSFET mevcuttur.</a:t>
            </a:r>
          </a:p>
          <a:p>
            <a:pPr marL="0" indent="0">
              <a:buNone/>
            </a:pPr>
            <a:r>
              <a:rPr lang="tr-TR" dirty="0"/>
              <a:t>- DE MOSFET</a:t>
            </a:r>
          </a:p>
          <a:p>
            <a:pPr marL="0" indent="0">
              <a:buNone/>
            </a:pPr>
            <a:r>
              <a:rPr lang="tr-TR" dirty="0"/>
              <a:t>- E MOSFET </a:t>
            </a:r>
          </a:p>
          <a:p>
            <a:r>
              <a:rPr lang="tr-TR" b="1" dirty="0"/>
              <a:t>DE MOSFET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DE </a:t>
            </a:r>
            <a:r>
              <a:rPr lang="tr-TR" dirty="0" err="1"/>
              <a:t>MOSFET'in</a:t>
            </a:r>
            <a:r>
              <a:rPr lang="tr-TR" dirty="0"/>
              <a:t> temel yapısı aşağıdaki şekilde gösterilmiştir. DE </a:t>
            </a:r>
            <a:r>
              <a:rPr lang="tr-TR" dirty="0" err="1"/>
              <a:t>MOSFET'te</a:t>
            </a:r>
            <a:r>
              <a:rPr lang="tr-TR" dirty="0"/>
              <a:t> D ve S </a:t>
            </a:r>
            <a:r>
              <a:rPr lang="tr-TR" dirty="0" err="1"/>
              <a:t>altkatman</a:t>
            </a:r>
            <a:r>
              <a:rPr lang="tr-TR" dirty="0"/>
              <a:t> malzeme üzerine </a:t>
            </a:r>
            <a:r>
              <a:rPr lang="tr-TR" dirty="0" err="1"/>
              <a:t>katkılanarak</a:t>
            </a:r>
            <a:r>
              <a:rPr lang="tr-TR" dirty="0"/>
              <a:t> , kapıya komşu olan dar bir kanal ile birbirine bağlanmıştır. DE MOSFET N kanal ve P kanal olabilir. Burada sadece N kanallı DE MOSFET incelenecektir. P kanallı DE MOSFET' te gerilim yönleri terstir. Fakat çalışma prensipleri aynıdır. </a:t>
            </a:r>
            <a:endParaRPr lang="tr-TR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68D188E-65B7-4D6E-852B-F81495D01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" y="4005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C146905-9139-471B-A308-488B88710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5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587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A7647B-04A0-4A18-91B3-07016F4B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301" y="467095"/>
            <a:ext cx="8591919" cy="1400530"/>
          </a:xfrm>
        </p:spPr>
        <p:txBody>
          <a:bodyPr/>
          <a:lstStyle/>
          <a:p>
            <a:r>
              <a:rPr lang="tr-TR" b="1" dirty="0"/>
              <a:t>ALAN ETKİLİ TRANSİSTÖRLER 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C8753BB-219D-4819-A942-7856332A8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" y="4005"/>
            <a:ext cx="932090" cy="93209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F0CD23E4-8F2B-4DBD-9269-710AE00BD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5"/>
            <a:ext cx="932090" cy="932090"/>
          </a:xfrm>
          <a:prstGeom prst="rect">
            <a:avLst/>
          </a:prstGeom>
        </p:spPr>
      </p:pic>
      <p:pic>
        <p:nvPicPr>
          <p:cNvPr id="12" name="Resim 12" descr="saat, 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5C5E58C5-BB79-4719-88A4-E2DF1ABCC8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8673" y="1462184"/>
            <a:ext cx="2280429" cy="2213935"/>
          </a:xfrm>
          <a:prstGeom prst="rect">
            <a:avLst/>
          </a:prstGeom>
        </p:spPr>
      </p:pic>
      <p:pic>
        <p:nvPicPr>
          <p:cNvPr id="14" name="Resim 14">
            <a:extLst>
              <a:ext uri="{FF2B5EF4-FFF2-40B4-BE49-F238E27FC236}">
                <a16:creationId xmlns:a16="http://schemas.microsoft.com/office/drawing/2014/main" id="{E049B5A6-D730-492C-9C70-C206B7880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698" y="3673307"/>
            <a:ext cx="2283124" cy="2214330"/>
          </a:xfrm>
          <a:prstGeom prst="rect">
            <a:avLst/>
          </a:prstGeom>
        </p:spPr>
      </p:pic>
      <p:sp>
        <p:nvSpPr>
          <p:cNvPr id="16" name="Metin kutusu 15">
            <a:extLst>
              <a:ext uri="{FF2B5EF4-FFF2-40B4-BE49-F238E27FC236}">
                <a16:creationId xmlns:a16="http://schemas.microsoft.com/office/drawing/2014/main" id="{278FB8B4-9A19-492A-8DFF-06F39CBC4F5C}"/>
              </a:ext>
            </a:extLst>
          </p:cNvPr>
          <p:cNvSpPr txBox="1"/>
          <p:nvPr/>
        </p:nvSpPr>
        <p:spPr>
          <a:xfrm>
            <a:off x="3329795" y="1467927"/>
            <a:ext cx="5647425" cy="203132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/>
              <a:t>Kapı kanaldan izole olduğu için kapıya negatif veya pozitif gerilim </a:t>
            </a:r>
            <a:r>
              <a:rPr lang="tr-TR" dirty="0" err="1"/>
              <a:t>yugulanabilir</a:t>
            </a:r>
            <a:r>
              <a:rPr lang="tr-TR" dirty="0"/>
              <a:t>. DE MOSFET kapısına negatif gerilim uygulanırsa Azaltma (</a:t>
            </a:r>
            <a:r>
              <a:rPr lang="tr-TR" dirty="0" err="1"/>
              <a:t>Depletion</a:t>
            </a:r>
            <a:r>
              <a:rPr lang="tr-TR" dirty="0"/>
              <a:t>) , Pozitif gerilim uygulanırsa Arttırma (</a:t>
            </a:r>
            <a:r>
              <a:rPr lang="tr-TR" dirty="0" err="1"/>
              <a:t>Enchacement</a:t>
            </a:r>
            <a:r>
              <a:rPr lang="tr-TR" dirty="0"/>
              <a:t>) </a:t>
            </a:r>
            <a:r>
              <a:rPr lang="tr-TR" dirty="0" err="1"/>
              <a:t>modunda</a:t>
            </a:r>
            <a:r>
              <a:rPr lang="tr-TR" dirty="0"/>
              <a:t> çalışır. DE </a:t>
            </a:r>
            <a:r>
              <a:rPr lang="tr-TR" dirty="0" err="1"/>
              <a:t>MOSFET'te</a:t>
            </a:r>
            <a:r>
              <a:rPr lang="tr-TR" dirty="0"/>
              <a:t> kapı ve kanal bir kapasitenin iki paralel plakası ve SİO2 tabakası bir </a:t>
            </a:r>
            <a:r>
              <a:rPr lang="tr-TR" dirty="0" err="1"/>
              <a:t>dielektril</a:t>
            </a:r>
            <a:r>
              <a:rPr lang="tr-TR" dirty="0"/>
              <a:t> malzeme gibidir. </a:t>
            </a:r>
          </a:p>
        </p:txBody>
      </p:sp>
      <p:pic>
        <p:nvPicPr>
          <p:cNvPr id="17" name="Resim 17">
            <a:extLst>
              <a:ext uri="{FF2B5EF4-FFF2-40B4-BE49-F238E27FC236}">
                <a16:creationId xmlns:a16="http://schemas.microsoft.com/office/drawing/2014/main" id="{CA9448AE-2E92-4903-BBA4-348680C5B1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2564" y="1601637"/>
            <a:ext cx="89665" cy="5250611"/>
          </a:xfrm>
          <a:prstGeom prst="rect">
            <a:avLst/>
          </a:prstGeom>
        </p:spPr>
      </p:pic>
      <p:sp>
        <p:nvSpPr>
          <p:cNvPr id="20" name="Metin kutusu 19">
            <a:extLst>
              <a:ext uri="{FF2B5EF4-FFF2-40B4-BE49-F238E27FC236}">
                <a16:creationId xmlns:a16="http://schemas.microsoft.com/office/drawing/2014/main" id="{F4131C5C-C8C9-4399-B41E-92910607783C}"/>
              </a:ext>
            </a:extLst>
          </p:cNvPr>
          <p:cNvSpPr txBox="1"/>
          <p:nvPr/>
        </p:nvSpPr>
        <p:spPr>
          <a:xfrm>
            <a:off x="238663" y="5968042"/>
            <a:ext cx="2743200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b="1" dirty="0"/>
              <a:t>DE MOSFET Temel Yapı ve </a:t>
            </a:r>
            <a:r>
              <a:rPr lang="tr-TR" b="1" dirty="0" err="1"/>
              <a:t>GÖsterimi</a:t>
            </a:r>
            <a:r>
              <a:rPr lang="tr-TR" b="1" dirty="0"/>
              <a:t> </a:t>
            </a:r>
          </a:p>
        </p:txBody>
      </p:sp>
      <p:pic>
        <p:nvPicPr>
          <p:cNvPr id="21" name="Resim 21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1CEDAB8A-37F1-40C6-9E87-49AD338E40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9796" y="3675176"/>
            <a:ext cx="5474898" cy="255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488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İyon</vt:lpstr>
      <vt:lpstr>A.Ü. GAMA MYO.  Elektrik ve Enerji Bölümü </vt:lpstr>
      <vt:lpstr>İÇİNDEKİLER</vt:lpstr>
      <vt:lpstr>ALAN ETKİLİ TRANSİSTÖRLER </vt:lpstr>
      <vt:lpstr>ALAN ETKİLİ TRANSİSTÖRLER </vt:lpstr>
      <vt:lpstr>ALAN ETKİLİ TRANSİSTÖRLER </vt:lpstr>
      <vt:lpstr>ALAN ETKİLİ TRANSİSTÖRLER </vt:lpstr>
      <vt:lpstr>ALAN ETKİLİ TRANSİSTÖRLER </vt:lpstr>
      <vt:lpstr>ALAN ETKİLİ TRANSİSTÖRLER </vt:lpstr>
      <vt:lpstr>ALAN ETKİLİ TRANSİSTÖRLER </vt:lpstr>
      <vt:lpstr>ALAN ETKİLİ TRANSİSTÖRLER </vt:lpstr>
      <vt:lpstr>ALAN ETKİLİ TRANSİSTÖRLER </vt:lpstr>
      <vt:lpstr>KAYNAKÇA  http://www.yildiz.edu.tr/~fbakan/Analog/Analog3.pdf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5</cp:revision>
  <dcterms:created xsi:type="dcterms:W3CDTF">2012-08-15T22:53:30Z</dcterms:created>
  <dcterms:modified xsi:type="dcterms:W3CDTF">2018-04-24T19:18:18Z</dcterms:modified>
</cp:coreProperties>
</file>