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1" r:id="rId7"/>
    <p:sldId id="275" r:id="rId8"/>
    <p:sldId id="276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7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C8CE11-807E-4CF6-8585-DBF5E0104F70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47CCF85-67A1-471F-BA0C-A981896EB4BE}">
      <dgm:prSet phldrT="[Metin]"/>
      <dgm:spPr/>
      <dgm:t>
        <a:bodyPr/>
        <a:lstStyle/>
        <a:p>
          <a:r>
            <a:rPr lang="tr-TR" dirty="0" smtClean="0"/>
            <a:t>KALITIM</a:t>
          </a:r>
          <a:endParaRPr lang="tr-TR" dirty="0"/>
        </a:p>
      </dgm:t>
    </dgm:pt>
    <dgm:pt modelId="{50BEA7AA-9A47-4172-B02F-5308EF0CED88}" type="parTrans" cxnId="{E0DBCF85-69DE-4337-B38D-AA75BD99C8C2}">
      <dgm:prSet/>
      <dgm:spPr/>
      <dgm:t>
        <a:bodyPr/>
        <a:lstStyle/>
        <a:p>
          <a:endParaRPr lang="tr-TR"/>
        </a:p>
      </dgm:t>
    </dgm:pt>
    <dgm:pt modelId="{55A943DB-A835-445F-9FC6-E4B95CA8D372}" type="sibTrans" cxnId="{E0DBCF85-69DE-4337-B38D-AA75BD99C8C2}">
      <dgm:prSet/>
      <dgm:spPr/>
      <dgm:t>
        <a:bodyPr/>
        <a:lstStyle/>
        <a:p>
          <a:endParaRPr lang="tr-TR"/>
        </a:p>
      </dgm:t>
    </dgm:pt>
    <dgm:pt modelId="{23FC7EFE-E700-4A5B-94CE-E20FDCC84456}">
      <dgm:prSet phldrT="[Metin]"/>
      <dgm:spPr/>
      <dgm:t>
        <a:bodyPr/>
        <a:lstStyle/>
        <a:p>
          <a:r>
            <a:rPr lang="tr-TR" dirty="0" smtClean="0"/>
            <a:t>ÇEVRE</a:t>
          </a:r>
          <a:endParaRPr lang="tr-TR" dirty="0"/>
        </a:p>
      </dgm:t>
    </dgm:pt>
    <dgm:pt modelId="{C6F9652B-E9ED-484D-8D4C-F4604ABC9543}" type="parTrans" cxnId="{CFD9F027-D145-4CF7-9C36-CC67D12D0B17}">
      <dgm:prSet/>
      <dgm:spPr/>
      <dgm:t>
        <a:bodyPr/>
        <a:lstStyle/>
        <a:p>
          <a:endParaRPr lang="tr-TR"/>
        </a:p>
      </dgm:t>
    </dgm:pt>
    <dgm:pt modelId="{95B5016E-C83F-4299-9B41-E460A7637A25}" type="sibTrans" cxnId="{CFD9F027-D145-4CF7-9C36-CC67D12D0B17}">
      <dgm:prSet/>
      <dgm:spPr/>
      <dgm:t>
        <a:bodyPr/>
        <a:lstStyle/>
        <a:p>
          <a:endParaRPr lang="tr-TR"/>
        </a:p>
      </dgm:t>
    </dgm:pt>
    <dgm:pt modelId="{C9281AC5-9F42-479C-B359-0F86E3A77117}" type="pres">
      <dgm:prSet presAssocID="{09C8CE11-807E-4CF6-8585-DBF5E0104F7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F722CE67-E713-4E4B-8801-EE03F89047F9}" type="pres">
      <dgm:prSet presAssocID="{09C8CE11-807E-4CF6-8585-DBF5E0104F70}" presName="divider" presStyleLbl="fgShp" presStyleIdx="0" presStyleCnt="1"/>
      <dgm:spPr/>
    </dgm:pt>
    <dgm:pt modelId="{AB4A7D53-ED17-406D-9BEB-20B5F6B44398}" type="pres">
      <dgm:prSet presAssocID="{747CCF85-67A1-471F-BA0C-A981896EB4BE}" presName="downArrow" presStyleLbl="node1" presStyleIdx="0" presStyleCnt="2"/>
      <dgm:spPr/>
    </dgm:pt>
    <dgm:pt modelId="{21407E40-3905-413C-9994-8E436F2CE45D}" type="pres">
      <dgm:prSet presAssocID="{747CCF85-67A1-471F-BA0C-A981896EB4BE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4CC99C-54D2-4095-BE48-92E9E35DDAE8}" type="pres">
      <dgm:prSet presAssocID="{23FC7EFE-E700-4A5B-94CE-E20FDCC84456}" presName="upArrow" presStyleLbl="node1" presStyleIdx="1" presStyleCnt="2"/>
      <dgm:spPr/>
    </dgm:pt>
    <dgm:pt modelId="{4E444E00-C480-4E72-A1A5-3F9833B92BBF}" type="pres">
      <dgm:prSet presAssocID="{23FC7EFE-E700-4A5B-94CE-E20FDCC84456}" presName="upArrow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1035356-231D-413A-8109-7E202675263F}" type="presOf" srcId="{09C8CE11-807E-4CF6-8585-DBF5E0104F70}" destId="{C9281AC5-9F42-479C-B359-0F86E3A77117}" srcOrd="0" destOrd="0" presId="urn:microsoft.com/office/officeart/2005/8/layout/arrow3"/>
    <dgm:cxn modelId="{CFD9F027-D145-4CF7-9C36-CC67D12D0B17}" srcId="{09C8CE11-807E-4CF6-8585-DBF5E0104F70}" destId="{23FC7EFE-E700-4A5B-94CE-E20FDCC84456}" srcOrd="1" destOrd="0" parTransId="{C6F9652B-E9ED-484D-8D4C-F4604ABC9543}" sibTransId="{95B5016E-C83F-4299-9B41-E460A7637A25}"/>
    <dgm:cxn modelId="{E6FF2E6B-5369-4E82-897A-A5F45EB84E66}" type="presOf" srcId="{747CCF85-67A1-471F-BA0C-A981896EB4BE}" destId="{21407E40-3905-413C-9994-8E436F2CE45D}" srcOrd="0" destOrd="0" presId="urn:microsoft.com/office/officeart/2005/8/layout/arrow3"/>
    <dgm:cxn modelId="{77B8FA48-70E5-4CC4-8643-56830B63C1DD}" type="presOf" srcId="{23FC7EFE-E700-4A5B-94CE-E20FDCC84456}" destId="{4E444E00-C480-4E72-A1A5-3F9833B92BBF}" srcOrd="0" destOrd="0" presId="urn:microsoft.com/office/officeart/2005/8/layout/arrow3"/>
    <dgm:cxn modelId="{E0DBCF85-69DE-4337-B38D-AA75BD99C8C2}" srcId="{09C8CE11-807E-4CF6-8585-DBF5E0104F70}" destId="{747CCF85-67A1-471F-BA0C-A981896EB4BE}" srcOrd="0" destOrd="0" parTransId="{50BEA7AA-9A47-4172-B02F-5308EF0CED88}" sibTransId="{55A943DB-A835-445F-9FC6-E4B95CA8D372}"/>
    <dgm:cxn modelId="{CF944DB8-D8C1-4BEC-B07E-A97E0D95E272}" type="presParOf" srcId="{C9281AC5-9F42-479C-B359-0F86E3A77117}" destId="{F722CE67-E713-4E4B-8801-EE03F89047F9}" srcOrd="0" destOrd="0" presId="urn:microsoft.com/office/officeart/2005/8/layout/arrow3"/>
    <dgm:cxn modelId="{D9F9A8C6-821E-4B0D-996D-9C306F37E64F}" type="presParOf" srcId="{C9281AC5-9F42-479C-B359-0F86E3A77117}" destId="{AB4A7D53-ED17-406D-9BEB-20B5F6B44398}" srcOrd="1" destOrd="0" presId="urn:microsoft.com/office/officeart/2005/8/layout/arrow3"/>
    <dgm:cxn modelId="{49DF23C9-4874-411F-8018-27877D3A2209}" type="presParOf" srcId="{C9281AC5-9F42-479C-B359-0F86E3A77117}" destId="{21407E40-3905-413C-9994-8E436F2CE45D}" srcOrd="2" destOrd="0" presId="urn:microsoft.com/office/officeart/2005/8/layout/arrow3"/>
    <dgm:cxn modelId="{1BFFD268-94E9-46AF-BA03-17D5F69C51B8}" type="presParOf" srcId="{C9281AC5-9F42-479C-B359-0F86E3A77117}" destId="{064CC99C-54D2-4095-BE48-92E9E35DDAE8}" srcOrd="3" destOrd="0" presId="urn:microsoft.com/office/officeart/2005/8/layout/arrow3"/>
    <dgm:cxn modelId="{E8749C0C-E815-4146-925A-5633BAFF1204}" type="presParOf" srcId="{C9281AC5-9F42-479C-B359-0F86E3A77117}" destId="{4E444E00-C480-4E72-A1A5-3F9833B92BBF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92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00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101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36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898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08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243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303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816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25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6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1E233-EAF1-409A-8168-671131B9DDCC}" type="datetimeFigureOut">
              <a:rPr lang="tr-TR" smtClean="0"/>
              <a:t>28.9.2017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E4444-8EC4-4B20-9767-C75D477B68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54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65428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Özel </a:t>
            </a:r>
            <a:r>
              <a:rPr lang="tr-TR" b="1" dirty="0"/>
              <a:t>Eğitim Öğretmenliği Programı </a:t>
            </a:r>
            <a:r>
              <a:rPr lang="tr-TR" dirty="0"/>
              <a:t/>
            </a:r>
            <a:br>
              <a:rPr lang="tr-TR" dirty="0"/>
            </a:br>
            <a:r>
              <a:rPr lang="tr-TR" b="1" dirty="0"/>
              <a:t>2017-2018 Öğretim Yılı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Güz </a:t>
            </a:r>
            <a:r>
              <a:rPr lang="tr-TR" b="1" dirty="0"/>
              <a:t>Yarıyılı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u="sng" dirty="0"/>
              <a:t>AÖE 105 ÇOCUK GELİŞİMİ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5525839"/>
            <a:ext cx="9144000" cy="732457"/>
          </a:xfrm>
        </p:spPr>
        <p:txBody>
          <a:bodyPr/>
          <a:lstStyle/>
          <a:p>
            <a:r>
              <a:rPr lang="tr-TR" b="1" dirty="0">
                <a:latin typeface="Algerian" panose="04020705040A02060702" pitchFamily="82" charset="0"/>
              </a:rPr>
              <a:t>Dr. Ayşegül Ergül </a:t>
            </a:r>
            <a:endParaRPr lang="tr-TR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7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692896"/>
          </a:xfrm>
        </p:spPr>
        <p:txBody>
          <a:bodyPr>
            <a:normAutofit/>
          </a:bodyPr>
          <a:lstStyle/>
          <a:p>
            <a:r>
              <a:rPr lang="tr-TR" dirty="0" smtClean="0"/>
              <a:t>Fiziksel özellikler için kullanılır.</a:t>
            </a:r>
          </a:p>
          <a:p>
            <a:r>
              <a:rPr lang="tr-TR" dirty="0" smtClean="0"/>
              <a:t>Canlıyı oluşturan çeşitli hücrelerin ve görevlerin büyüyüp çoğalması sonucu yapı ve işleyişte ortaya çıkan NİCELİKLE ilgili değişimler anlamına gelir. </a:t>
            </a:r>
          </a:p>
          <a:p>
            <a:pPr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4332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OLGUNLAŞMA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Canlının doğuştan getirdiği potansiyelin ortaya çıkması demektir. </a:t>
            </a:r>
          </a:p>
          <a:p>
            <a:r>
              <a:rPr lang="tr-TR" dirty="0" smtClean="0"/>
              <a:t>Büyüme sürecinde bir aksaklık yoksa kendiliğinden gerçekleşir.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3385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GELİŞİM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Büyüme ve olgunlaşmayı içerir.</a:t>
            </a:r>
          </a:p>
          <a:p>
            <a:r>
              <a:rPr lang="tr-TR" dirty="0" smtClean="0"/>
              <a:t>Sadece niceliksel değil niteliksel değişiklik de gerçekleşmektedir. </a:t>
            </a:r>
          </a:p>
          <a:p>
            <a:r>
              <a:rPr lang="tr-TR" dirty="0" smtClean="0"/>
              <a:t>Bireyin bilinçli olarak çabasına gerek duyulur. </a:t>
            </a:r>
          </a:p>
          <a:p>
            <a:r>
              <a:rPr lang="tr-TR" dirty="0" smtClean="0"/>
              <a:t>Normal dışı durumlar haricinde gelişim tek ve ileri yönlüdür.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79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 descr="5 aylık bebek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4149080"/>
            <a:ext cx="3672407" cy="2448272"/>
          </a:xfrm>
          <a:prstGeom prst="rect">
            <a:avLst/>
          </a:prstGeom>
          <a:noFill/>
        </p:spPr>
      </p:pic>
      <p:pic>
        <p:nvPicPr>
          <p:cNvPr id="1028" name="Picture 4" descr="emekleyen bebek ile ilgili görsel sonucu"/>
          <p:cNvPicPr>
            <a:picLocks noChangeAspect="1" noChangeArrowheads="1"/>
          </p:cNvPicPr>
          <p:nvPr/>
        </p:nvPicPr>
        <p:blipFill>
          <a:blip r:embed="rId3" cstate="print"/>
          <a:srcRect t="11376" r="29284" b="17599"/>
          <a:stretch>
            <a:fillRect/>
          </a:stretch>
        </p:blipFill>
        <p:spPr bwMode="auto">
          <a:xfrm>
            <a:off x="4727848" y="1700808"/>
            <a:ext cx="3024336" cy="4248472"/>
          </a:xfrm>
          <a:prstGeom prst="rect">
            <a:avLst/>
          </a:prstGeom>
          <a:noFill/>
        </p:spPr>
      </p:pic>
      <p:pic>
        <p:nvPicPr>
          <p:cNvPr id="1030" name="Picture 6" descr="child standing with one foot ile ilgili görsel sonucu"/>
          <p:cNvPicPr>
            <a:picLocks noChangeAspect="1" noChangeArrowheads="1"/>
          </p:cNvPicPr>
          <p:nvPr/>
        </p:nvPicPr>
        <p:blipFill>
          <a:blip r:embed="rId4" cstate="print"/>
          <a:srcRect l="30240" r="28181"/>
          <a:stretch>
            <a:fillRect/>
          </a:stretch>
        </p:blipFill>
        <p:spPr bwMode="auto">
          <a:xfrm>
            <a:off x="8400256" y="0"/>
            <a:ext cx="1592580" cy="5400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0777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 Dönemi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davranış örüntülerinin evsel olarak gözlemlendiği zaman aralıkları</a:t>
            </a:r>
          </a:p>
          <a:p>
            <a:r>
              <a:rPr lang="tr-TR" dirty="0" smtClean="0"/>
              <a:t>Kuramlar ya da yaklaşımlara göre değişen özellikler </a:t>
            </a:r>
          </a:p>
          <a:p>
            <a:r>
              <a:rPr lang="tr-TR" dirty="0" smtClean="0"/>
              <a:t>Kritik dönem: kazanılması gereken gelişim döneminde elde edilemeyen beceriler ve davranışlar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58456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4797152"/>
            <a:ext cx="8229600" cy="1143000"/>
          </a:xfrm>
        </p:spPr>
        <p:txBody>
          <a:bodyPr/>
          <a:lstStyle/>
          <a:p>
            <a:r>
              <a:rPr lang="tr-TR" dirty="0" smtClean="0">
                <a:latin typeface="Algerian" pitchFamily="82" charset="0"/>
              </a:rPr>
              <a:t>Kalıtım                  Çevre</a:t>
            </a:r>
            <a:endParaRPr lang="tr-TR" dirty="0">
              <a:latin typeface="Algerian" pitchFamily="82" charset="0"/>
            </a:endParaRPr>
          </a:p>
        </p:txBody>
      </p:sp>
      <p:pic>
        <p:nvPicPr>
          <p:cNvPr id="18434" name="Picture 2" descr="matrix pill scene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617" y="548680"/>
            <a:ext cx="6784751" cy="38164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38277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04185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3600" dirty="0"/>
              <a:t>Soylu azmaz, bal kokmaz</a:t>
            </a:r>
            <a:r>
              <a:rPr lang="tr-TR" sz="3600" dirty="0" smtClean="0"/>
              <a:t>.</a:t>
            </a:r>
          </a:p>
          <a:p>
            <a:pPr marL="0" indent="0">
              <a:buNone/>
            </a:pPr>
            <a:r>
              <a:rPr lang="tr-TR" sz="3600" dirty="0" smtClean="0"/>
              <a:t>Anasına </a:t>
            </a:r>
            <a:r>
              <a:rPr lang="tr-TR" sz="3600" dirty="0"/>
              <a:t>bak kızını al, kenarına bak bezini al</a:t>
            </a:r>
            <a:r>
              <a:rPr lang="tr-TR" sz="3600" dirty="0" smtClean="0"/>
              <a:t>.</a:t>
            </a:r>
          </a:p>
          <a:p>
            <a:pPr marL="0" indent="0">
              <a:buNone/>
            </a:pPr>
            <a:r>
              <a:rPr lang="tr-TR" sz="3600" dirty="0" smtClean="0"/>
              <a:t>Taşa </a:t>
            </a:r>
            <a:r>
              <a:rPr lang="tr-TR" sz="3600" dirty="0"/>
              <a:t>çıkan keçinin ağaca çıkan oğlağı olur</a:t>
            </a:r>
            <a:r>
              <a:rPr lang="tr-TR" sz="3600" dirty="0" smtClean="0"/>
              <a:t>.</a:t>
            </a:r>
          </a:p>
          <a:p>
            <a:pPr marL="0" indent="0" algn="r">
              <a:buNone/>
            </a:pPr>
            <a:r>
              <a:rPr lang="tr-TR" sz="3600" dirty="0" smtClean="0"/>
              <a:t>                                                                                                          </a:t>
            </a:r>
            <a:r>
              <a:rPr lang="tr-TR" sz="8000" b="1" dirty="0" smtClean="0"/>
              <a:t>MU?</a:t>
            </a:r>
            <a:endParaRPr lang="tr-TR" sz="8000" b="1" dirty="0"/>
          </a:p>
          <a:p>
            <a:pPr marL="0" indent="0">
              <a:buNone/>
            </a:pP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/>
              <a:t>Baba </a:t>
            </a:r>
            <a:r>
              <a:rPr lang="tr-TR" sz="3600" dirty="0"/>
              <a:t>beyliği ile çocuk adam olmaz.</a:t>
            </a:r>
          </a:p>
        </p:txBody>
      </p:sp>
    </p:spTree>
    <p:extLst>
      <p:ext uri="{BB962C8B-B14F-4D97-AF65-F5344CB8AC3E}">
        <p14:creationId xmlns:p14="http://schemas.microsoft.com/office/powerpoint/2010/main" val="3238163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yagram"/>
          <p:cNvGraphicFramePr/>
          <p:nvPr/>
        </p:nvGraphicFramePr>
        <p:xfrm>
          <a:off x="3048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Metin kutusu"/>
          <p:cNvSpPr txBox="1"/>
          <p:nvPr/>
        </p:nvSpPr>
        <p:spPr>
          <a:xfrm>
            <a:off x="5159896" y="3140969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/>
              <a:t>ÇOCUK</a:t>
            </a:r>
          </a:p>
        </p:txBody>
      </p:sp>
    </p:spTree>
    <p:extLst>
      <p:ext uri="{BB962C8B-B14F-4D97-AF65-F5344CB8AC3E}">
        <p14:creationId xmlns:p14="http://schemas.microsoft.com/office/powerpoint/2010/main" val="2459639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NEDEN ÇOCUK GELİŞİMİ BİLMELİYİM?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 ortamı düzenlemesi</a:t>
            </a:r>
          </a:p>
          <a:p>
            <a:r>
              <a:rPr lang="tr-TR" dirty="0" smtClean="0"/>
              <a:t>Eğitimsel etkinlikleri gelişim dönemine göre hazırlama</a:t>
            </a:r>
          </a:p>
          <a:p>
            <a:r>
              <a:rPr lang="tr-TR" dirty="0" smtClean="0"/>
              <a:t>Değerlendirme yapabilme</a:t>
            </a:r>
          </a:p>
          <a:p>
            <a:r>
              <a:rPr lang="tr-TR" dirty="0" smtClean="0"/>
              <a:t>Bireysel farklılıkları fark edebilme ve eğitim sürecine katabilme</a:t>
            </a:r>
          </a:p>
          <a:p>
            <a:r>
              <a:rPr lang="tr-TR" dirty="0" smtClean="0"/>
              <a:t>Doğru benlik saygısı ve özgüven gelişimi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0176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Çocuk </a:t>
            </a:r>
            <a:r>
              <a:rPr lang="tr-TR" b="1" dirty="0"/>
              <a:t>Haklarına Dair Sözleşme: Birinci Kısım, Madde </a:t>
            </a:r>
            <a:r>
              <a:rPr lang="tr-TR" b="1" dirty="0" smtClean="0"/>
              <a:t>1-20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/>
              <a:t>Madde 1</a:t>
            </a:r>
          </a:p>
          <a:p>
            <a:r>
              <a:rPr lang="tr-TR" dirty="0"/>
              <a:t>Bu Sözleşme uyarınca çocuğa uygulanabilecek olan kanuna göre daha erken yaşta reşit olma durumu hariç, </a:t>
            </a:r>
            <a:r>
              <a:rPr lang="tr-TR" b="1" dirty="0" err="1"/>
              <a:t>onsekiz</a:t>
            </a:r>
            <a:r>
              <a:rPr lang="tr-TR" dirty="0"/>
              <a:t> yaşına kadar her insan çocuk sayılır.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Picture 2" descr="-- UNICE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327" y="1073171"/>
            <a:ext cx="20955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7371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 ne demek? TDK: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Küçük yaştaki oğlan veya </a:t>
            </a:r>
            <a:r>
              <a:rPr lang="tr-TR" dirty="0" smtClean="0"/>
              <a:t>kız </a:t>
            </a:r>
          </a:p>
          <a:p>
            <a:pPr marL="0" indent="0">
              <a:buNone/>
            </a:pPr>
            <a:r>
              <a:rPr lang="tr-TR" dirty="0" smtClean="0"/>
              <a:t>2</a:t>
            </a:r>
            <a:r>
              <a:rPr lang="tr-TR" dirty="0"/>
              <a:t>. Soy bakımından oğul veya kız, </a:t>
            </a:r>
            <a:r>
              <a:rPr lang="tr-TR" dirty="0" smtClean="0"/>
              <a:t>evlat</a:t>
            </a:r>
          </a:p>
          <a:p>
            <a:pPr marL="0" indent="0">
              <a:buNone/>
            </a:pPr>
            <a:r>
              <a:rPr lang="tr-TR" dirty="0" smtClean="0"/>
              <a:t>3</a:t>
            </a:r>
            <a:r>
              <a:rPr lang="tr-TR" dirty="0"/>
              <a:t>. Bebeklik ile erginlik arasındaki gelişme döneminde bulunan oğlan veya kız, </a:t>
            </a:r>
            <a:r>
              <a:rPr lang="tr-TR" dirty="0" smtClean="0"/>
              <a:t>uşak</a:t>
            </a:r>
            <a:r>
              <a:rPr lang="tr-TR" i="1" dirty="0"/>
              <a:t> </a:t>
            </a:r>
            <a:endParaRPr lang="tr-TR" i="1" dirty="0" smtClean="0"/>
          </a:p>
          <a:p>
            <a:pPr marL="0" indent="0">
              <a:buNone/>
            </a:pPr>
            <a:r>
              <a:rPr lang="tr-TR" dirty="0" smtClean="0"/>
              <a:t>4</a:t>
            </a:r>
            <a:r>
              <a:rPr lang="tr-TR" dirty="0"/>
              <a:t>. Genç </a:t>
            </a:r>
            <a:r>
              <a:rPr lang="tr-TR" dirty="0" smtClean="0"/>
              <a:t>erkek </a:t>
            </a:r>
          </a:p>
          <a:p>
            <a:pPr marL="0" indent="0">
              <a:buNone/>
            </a:pPr>
            <a:r>
              <a:rPr lang="tr-TR" dirty="0" smtClean="0"/>
              <a:t>5</a:t>
            </a:r>
            <a:r>
              <a:rPr lang="tr-TR" dirty="0"/>
              <a:t>. </a:t>
            </a:r>
            <a:r>
              <a:rPr lang="tr-TR" i="1" dirty="0"/>
              <a:t>mec.</a:t>
            </a:r>
            <a:r>
              <a:rPr lang="tr-TR" dirty="0"/>
              <a:t> Büyükler arasında daha az yaşlı olan </a:t>
            </a:r>
            <a:r>
              <a:rPr lang="tr-TR" dirty="0" smtClean="0"/>
              <a:t>kişi </a:t>
            </a:r>
          </a:p>
          <a:p>
            <a:pPr marL="0" indent="0">
              <a:buNone/>
            </a:pPr>
            <a:r>
              <a:rPr lang="tr-TR" dirty="0" smtClean="0"/>
              <a:t>6</a:t>
            </a:r>
            <a:r>
              <a:rPr lang="tr-TR" dirty="0"/>
              <a:t>. </a:t>
            </a:r>
            <a:r>
              <a:rPr lang="tr-TR" i="1" dirty="0"/>
              <a:t>mec.</a:t>
            </a:r>
            <a:r>
              <a:rPr lang="tr-TR" dirty="0"/>
              <a:t> Büyüklere yakışmayacak daha çok küçüklerin yapabileceği gibi davranan </a:t>
            </a:r>
            <a:r>
              <a:rPr lang="tr-TR" dirty="0" smtClean="0"/>
              <a:t>kimse</a:t>
            </a:r>
            <a:endParaRPr lang="tr-TR" i="1" dirty="0" smtClean="0"/>
          </a:p>
          <a:p>
            <a:pPr marL="0" indent="0">
              <a:buNone/>
            </a:pPr>
            <a:r>
              <a:rPr lang="tr-TR" dirty="0" smtClean="0"/>
              <a:t>7</a:t>
            </a:r>
            <a:r>
              <a:rPr lang="tr-TR" dirty="0"/>
              <a:t>.</a:t>
            </a:r>
            <a:r>
              <a:rPr lang="tr-TR" i="1" dirty="0"/>
              <a:t> mec.</a:t>
            </a:r>
            <a:r>
              <a:rPr lang="tr-TR" dirty="0"/>
              <a:t> Belli bir işte yeteri kadar deneyimi ve yeteneği olmayan </a:t>
            </a:r>
            <a:r>
              <a:rPr lang="tr-TR" dirty="0" smtClean="0"/>
              <a:t>kimse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5311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7556" y="197448"/>
            <a:ext cx="4743203" cy="1325563"/>
          </a:xfrm>
        </p:spPr>
        <p:txBody>
          <a:bodyPr/>
          <a:lstStyle/>
          <a:p>
            <a:r>
              <a:rPr lang="tr-TR" dirty="0"/>
              <a:t>Tarihte Çocuk Algısı</a:t>
            </a:r>
          </a:p>
        </p:txBody>
      </p:sp>
      <p:pic>
        <p:nvPicPr>
          <p:cNvPr id="2050" name="Picture 2" descr="children in old photo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456" y="1778288"/>
            <a:ext cx="2659948" cy="440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hildren in old photos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921" y="1361230"/>
            <a:ext cx="4194208" cy="5122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hildren in  photos ile ilgili görsel sonuc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4615" y="197448"/>
            <a:ext cx="3777847" cy="4402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544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Tepeden alt aşamalara doğru yaklaşımı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7512" y="1690688"/>
            <a:ext cx="10926288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</a:t>
            </a:r>
            <a:endParaRPr lang="tr-TR" dirty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1026" name="Picture 2" descr="children in classic painting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98" y="1849148"/>
            <a:ext cx="3661776" cy="441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5130140" y="2398816"/>
            <a:ext cx="62236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Çocukluk insanlığın ilk aşamasıdır ve ahlaki bozukluk içerir.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Toplum çocuğu sahiplenir ve kendine benzetmeye amaçlar.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dirty="0" smtClean="0"/>
              <a:t>Çocuk edilgendir. </a:t>
            </a:r>
          </a:p>
          <a:p>
            <a:r>
              <a:rPr lang="tr-TR" sz="2400" dirty="0" smtClean="0"/>
              <a:t>«Disiplin»</a:t>
            </a:r>
          </a:p>
          <a:p>
            <a:r>
              <a:rPr lang="tr-TR" sz="2400" dirty="0" smtClean="0"/>
              <a:t>«Yetiştirme» </a:t>
            </a:r>
          </a:p>
          <a:p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89300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Alt aşamalardan tepeye doğru yaklaşımı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194465" cy="4351338"/>
          </a:xfrm>
        </p:spPr>
        <p:txBody>
          <a:bodyPr/>
          <a:lstStyle/>
          <a:p>
            <a:r>
              <a:rPr lang="tr-TR" dirty="0" smtClean="0"/>
              <a:t>Çocuklar insanlığın iyiliğinin göstergesidir.</a:t>
            </a:r>
          </a:p>
          <a:p>
            <a:r>
              <a:rPr lang="tr-TR" dirty="0" smtClean="0"/>
              <a:t>İnsan doğası saflığı ve sadeliği içerir, doğa ile uyumludur. Eğitim bu uyumu dikkate almalıdır.</a:t>
            </a:r>
          </a:p>
          <a:p>
            <a:endParaRPr lang="tr-TR" dirty="0"/>
          </a:p>
        </p:txBody>
      </p:sp>
      <p:pic>
        <p:nvPicPr>
          <p:cNvPr id="3074" name="Picture 2" descr="children in  photo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131" y="3376612"/>
            <a:ext cx="4343400" cy="2800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3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Gelişimsel bakış açısı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 doğuştan getirilen yüce bir iyilik ne de kötülük</a:t>
            </a:r>
          </a:p>
          <a:p>
            <a:r>
              <a:rPr lang="tr-TR" dirty="0" smtClean="0"/>
              <a:t>İnsan doğasında hem iyi hem de kötü yönler vardır</a:t>
            </a:r>
          </a:p>
          <a:p>
            <a:r>
              <a:rPr lang="tr-TR" dirty="0" smtClean="0"/>
              <a:t>Önemli olan çocuğun potansiyelini gerçekleştirmektir.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9509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Çocukçu Dairesel Bakış Açısı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İnsanların birbirine karşı sorumluluğu vardır</a:t>
            </a:r>
          </a:p>
          <a:p>
            <a:r>
              <a:rPr lang="tr-TR" dirty="0" smtClean="0"/>
              <a:t>Kültürler arasında etkileşim olmalıdır</a:t>
            </a:r>
          </a:p>
          <a:p>
            <a:r>
              <a:rPr lang="tr-TR" dirty="0" smtClean="0"/>
              <a:t>Toplum çocuğu etkiler, çocuk da toplumu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365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 rot="20189988">
            <a:off x="1799681" y="1075067"/>
            <a:ext cx="3526160" cy="1470025"/>
          </a:xfrm>
        </p:spPr>
        <p:txBody>
          <a:bodyPr>
            <a:normAutofit/>
          </a:bodyPr>
          <a:lstStyle/>
          <a:p>
            <a:r>
              <a:rPr lang="tr-T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Che" pitchFamily="49" charset="-127"/>
                <a:ea typeface="BatangChe" pitchFamily="49" charset="-127"/>
              </a:rPr>
              <a:t>OLGUNLAŞMA</a:t>
            </a:r>
            <a:r>
              <a:rPr lang="tr-TR" sz="4800" dirty="0" smtClean="0">
                <a:latin typeface="BatangChe" pitchFamily="49" charset="-127"/>
                <a:ea typeface="BatangChe" pitchFamily="49" charset="-127"/>
              </a:rPr>
              <a:t> </a:t>
            </a:r>
            <a:endParaRPr lang="tr-TR" sz="4800" dirty="0">
              <a:latin typeface="BatangChe" pitchFamily="49" charset="-127"/>
              <a:ea typeface="BatangChe" pitchFamily="49" charset="-127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359696" y="3429000"/>
            <a:ext cx="2768352" cy="910952"/>
          </a:xfrm>
        </p:spPr>
        <p:txBody>
          <a:bodyPr>
            <a:normAutofit/>
          </a:bodyPr>
          <a:lstStyle/>
          <a:p>
            <a:r>
              <a:rPr lang="tr-TR" sz="4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  <a:ea typeface="BatangChe" pitchFamily="49" charset="-127"/>
              </a:rPr>
              <a:t>GELİŞİM</a:t>
            </a:r>
            <a:r>
              <a:rPr lang="tr-TR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itchFamily="82" charset="0"/>
                <a:ea typeface="BatangChe" pitchFamily="49" charset="-127"/>
              </a:rPr>
              <a:t> </a:t>
            </a:r>
          </a:p>
        </p:txBody>
      </p:sp>
      <p:sp>
        <p:nvSpPr>
          <p:cNvPr id="4" name="2 Alt Başlık"/>
          <p:cNvSpPr txBox="1">
            <a:spLocks/>
          </p:cNvSpPr>
          <p:nvPr/>
        </p:nvSpPr>
        <p:spPr>
          <a:xfrm rot="1817693">
            <a:off x="7104112" y="2492896"/>
            <a:ext cx="2768352" cy="910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r-TR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BÜYÜME</a:t>
            </a:r>
            <a:r>
              <a:rPr lang="tr-TR" sz="4000" dirty="0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 </a:t>
            </a:r>
          </a:p>
        </p:txBody>
      </p:sp>
      <p:sp>
        <p:nvSpPr>
          <p:cNvPr id="5" name="2 Alt Başlık"/>
          <p:cNvSpPr txBox="1">
            <a:spLocks/>
          </p:cNvSpPr>
          <p:nvPr/>
        </p:nvSpPr>
        <p:spPr>
          <a:xfrm>
            <a:off x="7392144" y="5445224"/>
            <a:ext cx="2768352" cy="9109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algn="ctr">
              <a:spcBef>
                <a:spcPct val="20000"/>
              </a:spcBef>
              <a:defRPr/>
            </a:pPr>
            <a:r>
              <a:rPr lang="tr-TR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Che" pitchFamily="49" charset="-127"/>
                <a:cs typeface="Arial" pitchFamily="34" charset="0"/>
              </a:rPr>
              <a:t>GELİŞİM DÖNEMİ</a:t>
            </a:r>
            <a:r>
              <a:rPr lang="tr-TR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BatangChe" pitchFamily="49" charset="-127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34942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332</Words>
  <Application>Microsoft Office PowerPoint</Application>
  <PresentationFormat>Geniş ekran</PresentationFormat>
  <Paragraphs>70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6" baseType="lpstr">
      <vt:lpstr>BatangChe</vt:lpstr>
      <vt:lpstr>Algerian</vt:lpstr>
      <vt:lpstr>Arial</vt:lpstr>
      <vt:lpstr>Broadway</vt:lpstr>
      <vt:lpstr>Calibri</vt:lpstr>
      <vt:lpstr>Calibri Light</vt:lpstr>
      <vt:lpstr>Cooper Black</vt:lpstr>
      <vt:lpstr>Office Teması</vt:lpstr>
      <vt:lpstr>  Özel Eğitim Öğretmenliği Programı  2017-2018 Öğretim Yılı  Güz Yarıyılı  AÖE 105 ÇOCUK GELİŞİMİ  </vt:lpstr>
      <vt:lpstr>PowerPoint Sunusu</vt:lpstr>
      <vt:lpstr>Çocuk ne demek? TDK:</vt:lpstr>
      <vt:lpstr>Tarihte Çocuk Algısı</vt:lpstr>
      <vt:lpstr>Tepeden alt aşamalara doğru yaklaşımı </vt:lpstr>
      <vt:lpstr>Alt aşamalardan tepeye doğru yaklaşımı </vt:lpstr>
      <vt:lpstr>Gelişimsel bakış açısı</vt:lpstr>
      <vt:lpstr>Çocukçu Dairesel Bakış Açısı</vt:lpstr>
      <vt:lpstr>OLGUNLAŞMA </vt:lpstr>
      <vt:lpstr>BÜYÜME</vt:lpstr>
      <vt:lpstr>OLGUNLAŞMA </vt:lpstr>
      <vt:lpstr>GELİŞİM </vt:lpstr>
      <vt:lpstr>PowerPoint Sunusu</vt:lpstr>
      <vt:lpstr>Gelişim Dönemi</vt:lpstr>
      <vt:lpstr>Kalıtım                  Çevre</vt:lpstr>
      <vt:lpstr>PowerPoint Sunusu</vt:lpstr>
      <vt:lpstr>PowerPoint Sunusu</vt:lpstr>
      <vt:lpstr>NEDEN ÇOCUK GELİŞİMİ BİLMELİYİM?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Özel Eğitim Öğretmenliği Programı  2017-2018 Öğretim Yılı  Güz Yarıyılı  AÖE 105 ÇOCUK GELİŞİMİ  </dc:title>
  <dc:creator>Bd2_bb3</dc:creator>
  <cp:lastModifiedBy>Bd2_bb3</cp:lastModifiedBy>
  <cp:revision>18</cp:revision>
  <dcterms:created xsi:type="dcterms:W3CDTF">2017-09-20T07:44:10Z</dcterms:created>
  <dcterms:modified xsi:type="dcterms:W3CDTF">2017-09-28T10:17:42Z</dcterms:modified>
</cp:coreProperties>
</file>