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73" r:id="rId11"/>
    <p:sldId id="266" r:id="rId12"/>
    <p:sldId id="267" r:id="rId13"/>
    <p:sldId id="268" r:id="rId14"/>
    <p:sldId id="269" r:id="rId15"/>
    <p:sldId id="270" r:id="rId16"/>
    <p:sldId id="271" r:id="rId17"/>
    <p:sldId id="274"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9" d="100"/>
          <a:sy n="7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1F9BACB-5BE0-4624-B4BC-C4B48DFB043D}" type="datetimeFigureOut">
              <a:rPr lang="tr-TR" smtClean="0"/>
              <a:t>27.08.2019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A3B7656-8AC4-4EC9-A278-76EAD8D08B2B}" type="slidenum">
              <a:rPr lang="tr-TR" smtClean="0"/>
              <a:t>‹#›</a:t>
            </a:fld>
            <a:endParaRPr lang="tr-TR"/>
          </a:p>
        </p:txBody>
      </p:sp>
    </p:spTree>
    <p:extLst>
      <p:ext uri="{BB962C8B-B14F-4D97-AF65-F5344CB8AC3E}">
        <p14:creationId xmlns:p14="http://schemas.microsoft.com/office/powerpoint/2010/main" val="3584779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1F9BACB-5BE0-4624-B4BC-C4B48DFB043D}" type="datetimeFigureOut">
              <a:rPr lang="tr-TR" smtClean="0"/>
              <a:t>27.08.2019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A3B7656-8AC4-4EC9-A278-76EAD8D08B2B}" type="slidenum">
              <a:rPr lang="tr-TR" smtClean="0"/>
              <a:t>‹#›</a:t>
            </a:fld>
            <a:endParaRPr lang="tr-TR"/>
          </a:p>
        </p:txBody>
      </p:sp>
    </p:spTree>
    <p:extLst>
      <p:ext uri="{BB962C8B-B14F-4D97-AF65-F5344CB8AC3E}">
        <p14:creationId xmlns:p14="http://schemas.microsoft.com/office/powerpoint/2010/main" val="1455440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1F9BACB-5BE0-4624-B4BC-C4B48DFB043D}" type="datetimeFigureOut">
              <a:rPr lang="tr-TR" smtClean="0"/>
              <a:t>27.08.2019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A3B7656-8AC4-4EC9-A278-76EAD8D08B2B}" type="slidenum">
              <a:rPr lang="tr-TR" smtClean="0"/>
              <a:t>‹#›</a:t>
            </a:fld>
            <a:endParaRPr lang="tr-TR"/>
          </a:p>
        </p:txBody>
      </p:sp>
    </p:spTree>
    <p:extLst>
      <p:ext uri="{BB962C8B-B14F-4D97-AF65-F5344CB8AC3E}">
        <p14:creationId xmlns:p14="http://schemas.microsoft.com/office/powerpoint/2010/main" val="3554653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1F9BACB-5BE0-4624-B4BC-C4B48DFB043D}" type="datetimeFigureOut">
              <a:rPr lang="tr-TR" smtClean="0"/>
              <a:t>27.08.2019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A3B7656-8AC4-4EC9-A278-76EAD8D08B2B}" type="slidenum">
              <a:rPr lang="tr-TR" smtClean="0"/>
              <a:t>‹#›</a:t>
            </a:fld>
            <a:endParaRPr lang="tr-TR"/>
          </a:p>
        </p:txBody>
      </p:sp>
    </p:spTree>
    <p:extLst>
      <p:ext uri="{BB962C8B-B14F-4D97-AF65-F5344CB8AC3E}">
        <p14:creationId xmlns:p14="http://schemas.microsoft.com/office/powerpoint/2010/main" val="218928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1F9BACB-5BE0-4624-B4BC-C4B48DFB043D}" type="datetimeFigureOut">
              <a:rPr lang="tr-TR" smtClean="0"/>
              <a:t>27.08.2019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A3B7656-8AC4-4EC9-A278-76EAD8D08B2B}" type="slidenum">
              <a:rPr lang="tr-TR" smtClean="0"/>
              <a:t>‹#›</a:t>
            </a:fld>
            <a:endParaRPr lang="tr-TR"/>
          </a:p>
        </p:txBody>
      </p:sp>
    </p:spTree>
    <p:extLst>
      <p:ext uri="{BB962C8B-B14F-4D97-AF65-F5344CB8AC3E}">
        <p14:creationId xmlns:p14="http://schemas.microsoft.com/office/powerpoint/2010/main" val="1952359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1F9BACB-5BE0-4624-B4BC-C4B48DFB043D}" type="datetimeFigureOut">
              <a:rPr lang="tr-TR" smtClean="0"/>
              <a:t>27.08.2019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A3B7656-8AC4-4EC9-A278-76EAD8D08B2B}" type="slidenum">
              <a:rPr lang="tr-TR" smtClean="0"/>
              <a:t>‹#›</a:t>
            </a:fld>
            <a:endParaRPr lang="tr-TR"/>
          </a:p>
        </p:txBody>
      </p:sp>
    </p:spTree>
    <p:extLst>
      <p:ext uri="{BB962C8B-B14F-4D97-AF65-F5344CB8AC3E}">
        <p14:creationId xmlns:p14="http://schemas.microsoft.com/office/powerpoint/2010/main" val="1474461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1F9BACB-5BE0-4624-B4BC-C4B48DFB043D}" type="datetimeFigureOut">
              <a:rPr lang="tr-TR" smtClean="0"/>
              <a:t>27.08.2019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A3B7656-8AC4-4EC9-A278-76EAD8D08B2B}" type="slidenum">
              <a:rPr lang="tr-TR" smtClean="0"/>
              <a:t>‹#›</a:t>
            </a:fld>
            <a:endParaRPr lang="tr-TR"/>
          </a:p>
        </p:txBody>
      </p:sp>
    </p:spTree>
    <p:extLst>
      <p:ext uri="{BB962C8B-B14F-4D97-AF65-F5344CB8AC3E}">
        <p14:creationId xmlns:p14="http://schemas.microsoft.com/office/powerpoint/2010/main" val="2927016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1F9BACB-5BE0-4624-B4BC-C4B48DFB043D}" type="datetimeFigureOut">
              <a:rPr lang="tr-TR" smtClean="0"/>
              <a:t>27.08.2019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A3B7656-8AC4-4EC9-A278-76EAD8D08B2B}" type="slidenum">
              <a:rPr lang="tr-TR" smtClean="0"/>
              <a:t>‹#›</a:t>
            </a:fld>
            <a:endParaRPr lang="tr-TR"/>
          </a:p>
        </p:txBody>
      </p:sp>
    </p:spTree>
    <p:extLst>
      <p:ext uri="{BB962C8B-B14F-4D97-AF65-F5344CB8AC3E}">
        <p14:creationId xmlns:p14="http://schemas.microsoft.com/office/powerpoint/2010/main" val="409064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F9BACB-5BE0-4624-B4BC-C4B48DFB043D}" type="datetimeFigureOut">
              <a:rPr lang="tr-TR" smtClean="0"/>
              <a:t>27.08.2019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A3B7656-8AC4-4EC9-A278-76EAD8D08B2B}" type="slidenum">
              <a:rPr lang="tr-TR" smtClean="0"/>
              <a:t>‹#›</a:t>
            </a:fld>
            <a:endParaRPr lang="tr-TR"/>
          </a:p>
        </p:txBody>
      </p:sp>
    </p:spTree>
    <p:extLst>
      <p:ext uri="{BB962C8B-B14F-4D97-AF65-F5344CB8AC3E}">
        <p14:creationId xmlns:p14="http://schemas.microsoft.com/office/powerpoint/2010/main" val="592093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1F9BACB-5BE0-4624-B4BC-C4B48DFB043D}" type="datetimeFigureOut">
              <a:rPr lang="tr-TR" smtClean="0"/>
              <a:t>27.08.2019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A3B7656-8AC4-4EC9-A278-76EAD8D08B2B}" type="slidenum">
              <a:rPr lang="tr-TR" smtClean="0"/>
              <a:t>‹#›</a:t>
            </a:fld>
            <a:endParaRPr lang="tr-TR"/>
          </a:p>
        </p:txBody>
      </p:sp>
    </p:spTree>
    <p:extLst>
      <p:ext uri="{BB962C8B-B14F-4D97-AF65-F5344CB8AC3E}">
        <p14:creationId xmlns:p14="http://schemas.microsoft.com/office/powerpoint/2010/main" val="269697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1F9BACB-5BE0-4624-B4BC-C4B48DFB043D}" type="datetimeFigureOut">
              <a:rPr lang="tr-TR" smtClean="0"/>
              <a:t>27.08.2019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A3B7656-8AC4-4EC9-A278-76EAD8D08B2B}" type="slidenum">
              <a:rPr lang="tr-TR" smtClean="0"/>
              <a:t>‹#›</a:t>
            </a:fld>
            <a:endParaRPr lang="tr-TR"/>
          </a:p>
        </p:txBody>
      </p:sp>
    </p:spTree>
    <p:extLst>
      <p:ext uri="{BB962C8B-B14F-4D97-AF65-F5344CB8AC3E}">
        <p14:creationId xmlns:p14="http://schemas.microsoft.com/office/powerpoint/2010/main" val="1074105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F9BACB-5BE0-4624-B4BC-C4B48DFB043D}" type="datetimeFigureOut">
              <a:rPr lang="tr-TR" smtClean="0"/>
              <a:t>27.08.2019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3B7656-8AC4-4EC9-A278-76EAD8D08B2B}" type="slidenum">
              <a:rPr lang="tr-TR" smtClean="0"/>
              <a:t>‹#›</a:t>
            </a:fld>
            <a:endParaRPr lang="tr-TR"/>
          </a:p>
        </p:txBody>
      </p:sp>
    </p:spTree>
    <p:extLst>
      <p:ext uri="{BB962C8B-B14F-4D97-AF65-F5344CB8AC3E}">
        <p14:creationId xmlns:p14="http://schemas.microsoft.com/office/powerpoint/2010/main" val="10524492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Etik Sistemleri </a:t>
            </a:r>
            <a:endParaRPr lang="tr-TR" b="1" dirty="0"/>
          </a:p>
        </p:txBody>
      </p:sp>
      <p:sp>
        <p:nvSpPr>
          <p:cNvPr id="3" name="İçerik Yer Tutucusu 2"/>
          <p:cNvSpPr>
            <a:spLocks noGrp="1"/>
          </p:cNvSpPr>
          <p:nvPr>
            <p:ph idx="1"/>
          </p:nvPr>
        </p:nvSpPr>
        <p:spPr/>
        <p:txBody>
          <a:bodyPr/>
          <a:lstStyle/>
          <a:p>
            <a:pPr marL="0" indent="0" algn="just">
              <a:buNone/>
            </a:pPr>
            <a:r>
              <a:rPr lang="tr-TR" dirty="0" smtClean="0"/>
              <a:t>      Etik ilkelerin geliştirilmesinde temel alınan yaklaşımlar hakkaniyet ilkesi, insan hakları, faydacılık ve bireysellik ilkeleridir. Hakkaniyet, bütün kararların tutarlı, tarafsız ve gerçeklere dayalı olması üzerinde durur. İnsan hakları, bireylerin varlığı, bütünlüğü ve temel insan hakları üzerinde durur. </a:t>
            </a:r>
          </a:p>
          <a:p>
            <a:pPr marL="0" indent="0" algn="just">
              <a:buNone/>
            </a:pPr>
            <a:r>
              <a:rPr lang="tr-TR" dirty="0" smtClean="0"/>
              <a:t>      Faydacılık, herkes için iyi olacak kararın verilmesini üstlenir. Bireysellik, bireylerin temel amaçlarının uzun dönemli olarak kişisel kazançlarını artırmak olduğunu savunur. </a:t>
            </a:r>
            <a:endParaRPr lang="tr-TR" dirty="0"/>
          </a:p>
        </p:txBody>
      </p:sp>
    </p:spTree>
    <p:extLst>
      <p:ext uri="{BB962C8B-B14F-4D97-AF65-F5344CB8AC3E}">
        <p14:creationId xmlns:p14="http://schemas.microsoft.com/office/powerpoint/2010/main" val="4188404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067549" y="4853678"/>
            <a:ext cx="2473819" cy="1077218"/>
          </a:xfrm>
          <a:prstGeom prst="rect">
            <a:avLst/>
          </a:prstGeom>
        </p:spPr>
        <p:txBody>
          <a:bodyPr wrap="none">
            <a:spAutoFit/>
          </a:bodyPr>
          <a:lstStyle/>
          <a:p>
            <a:endParaRPr lang="tr-TR" dirty="0" smtClean="0"/>
          </a:p>
          <a:p>
            <a:r>
              <a:rPr lang="tr-TR" sz="2800" dirty="0" smtClean="0"/>
              <a:t>Hukuk Kuralları </a:t>
            </a:r>
          </a:p>
          <a:p>
            <a:endParaRPr lang="tr-TR" dirty="0"/>
          </a:p>
        </p:txBody>
      </p:sp>
      <p:pic>
        <p:nvPicPr>
          <p:cNvPr id="3" name="Resim 2"/>
          <p:cNvPicPr>
            <a:picLocks noChangeAspect="1"/>
          </p:cNvPicPr>
          <p:nvPr/>
        </p:nvPicPr>
        <p:blipFill>
          <a:blip r:embed="rId2"/>
          <a:stretch>
            <a:fillRect/>
          </a:stretch>
        </p:blipFill>
        <p:spPr>
          <a:xfrm>
            <a:off x="2865120" y="1214760"/>
            <a:ext cx="6644640" cy="3857112"/>
          </a:xfrm>
          <a:prstGeom prst="rect">
            <a:avLst/>
          </a:prstGeom>
        </p:spPr>
      </p:pic>
    </p:spTree>
    <p:extLst>
      <p:ext uri="{BB962C8B-B14F-4D97-AF65-F5344CB8AC3E}">
        <p14:creationId xmlns:p14="http://schemas.microsoft.com/office/powerpoint/2010/main" val="1731068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9056" y="2133892"/>
            <a:ext cx="10424160" cy="1815882"/>
          </a:xfrm>
          <a:prstGeom prst="rect">
            <a:avLst/>
          </a:prstGeom>
        </p:spPr>
        <p:txBody>
          <a:bodyPr wrap="square">
            <a:spAutoFit/>
          </a:bodyPr>
          <a:lstStyle/>
          <a:p>
            <a:pPr algn="just"/>
            <a:r>
              <a:rPr lang="tr-TR" sz="2800" dirty="0" smtClean="0"/>
              <a:t>     Hukuk; toplumsal ilişkileri düzenleyen uyulması zorunlu kurallar topluluğudur. Hukuk kuralları yaptırımlarla güçlenmiştir. Hukuka ters davranış her zaman bir yaptırımla karşılaşır. Hapis, para cezası, uzaklaştırma, meslekten men edilme vb. gibi. </a:t>
            </a:r>
            <a:endParaRPr lang="tr-TR" sz="2800" dirty="0"/>
          </a:p>
        </p:txBody>
      </p:sp>
    </p:spTree>
    <p:extLst>
      <p:ext uri="{BB962C8B-B14F-4D97-AF65-F5344CB8AC3E}">
        <p14:creationId xmlns:p14="http://schemas.microsoft.com/office/powerpoint/2010/main" val="368414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14528" y="732782"/>
            <a:ext cx="11146536" cy="5262979"/>
          </a:xfrm>
          <a:prstGeom prst="rect">
            <a:avLst/>
          </a:prstGeom>
        </p:spPr>
        <p:txBody>
          <a:bodyPr wrap="square">
            <a:spAutoFit/>
          </a:bodyPr>
          <a:lstStyle/>
          <a:p>
            <a:pPr algn="just"/>
            <a:r>
              <a:rPr lang="tr-TR" sz="2800" dirty="0" smtClean="0">
                <a:solidFill>
                  <a:srgbClr val="FF0000"/>
                </a:solidFill>
              </a:rPr>
              <a:t>Hukuk Kurallarının belirleyici özellikleri: </a:t>
            </a:r>
          </a:p>
          <a:p>
            <a:pPr algn="just"/>
            <a:endParaRPr lang="tr-TR" sz="2800" dirty="0" smtClean="0"/>
          </a:p>
          <a:p>
            <a:pPr marL="342900" indent="-342900" algn="just">
              <a:buFont typeface="Wingdings" panose="05000000000000000000" pitchFamily="2" charset="2"/>
              <a:buChar char="ü"/>
            </a:pPr>
            <a:r>
              <a:rPr lang="tr-TR" sz="2800" dirty="0" smtClean="0">
                <a:solidFill>
                  <a:srgbClr val="FFC000"/>
                </a:solidFill>
              </a:rPr>
              <a:t>Hukuk kuralları yazılı ve devlet eliyle uygulanan kurallardır. </a:t>
            </a:r>
          </a:p>
          <a:p>
            <a:pPr marL="342900" indent="-342900" algn="just">
              <a:buFont typeface="Wingdings" panose="05000000000000000000" pitchFamily="2" charset="2"/>
              <a:buChar char="ü"/>
            </a:pPr>
            <a:r>
              <a:rPr lang="tr-TR" sz="2800" dirty="0" smtClean="0">
                <a:solidFill>
                  <a:srgbClr val="00B0F0"/>
                </a:solidFill>
              </a:rPr>
              <a:t>Her hukuk kuralı bir değer yargısına dayanır. Toplumdaki olaylar, hukuk tarafından değerlendirilir ve kural haline getirilir. </a:t>
            </a:r>
          </a:p>
          <a:p>
            <a:pPr marL="342900" indent="-342900" algn="just">
              <a:buFont typeface="Wingdings" panose="05000000000000000000" pitchFamily="2" charset="2"/>
              <a:buChar char="ü"/>
            </a:pPr>
            <a:r>
              <a:rPr lang="tr-TR" sz="2800" dirty="0" smtClean="0">
                <a:solidFill>
                  <a:schemeClr val="accent2">
                    <a:lumMod val="75000"/>
                  </a:schemeClr>
                </a:solidFill>
              </a:rPr>
              <a:t>Hukuk kuralları insan davranışlarını düzenler. </a:t>
            </a:r>
          </a:p>
          <a:p>
            <a:pPr marL="342900" indent="-342900" algn="just">
              <a:buFont typeface="Wingdings" panose="05000000000000000000" pitchFamily="2" charset="2"/>
              <a:buChar char="ü"/>
            </a:pPr>
            <a:r>
              <a:rPr lang="tr-TR" sz="2800" dirty="0" smtClean="0">
                <a:solidFill>
                  <a:srgbClr val="7030A0"/>
                </a:solidFill>
              </a:rPr>
              <a:t>Hukuk kuralları çoğu kez olumlu ya da olumsuz emirler şeklindedir. Bazen izin, bazen yasaklama biçiminde kendini gösterir. </a:t>
            </a:r>
          </a:p>
          <a:p>
            <a:pPr marL="342900" indent="-342900" algn="just">
              <a:buFont typeface="Wingdings" panose="05000000000000000000" pitchFamily="2" charset="2"/>
              <a:buChar char="ü"/>
            </a:pPr>
            <a:r>
              <a:rPr lang="tr-TR" sz="2800" dirty="0" smtClean="0">
                <a:solidFill>
                  <a:schemeClr val="accent6">
                    <a:lumMod val="75000"/>
                  </a:schemeClr>
                </a:solidFill>
              </a:rPr>
              <a:t>Hukuk kuralları tek bir olaya değil, aynı niteliği taşıyan bütün olaylara uygulanır. </a:t>
            </a:r>
          </a:p>
          <a:p>
            <a:pPr marL="342900" indent="-342900" algn="just">
              <a:buFont typeface="Wingdings" panose="05000000000000000000" pitchFamily="2" charset="2"/>
              <a:buChar char="ü"/>
            </a:pPr>
            <a:r>
              <a:rPr lang="tr-TR" sz="2800" dirty="0" smtClean="0">
                <a:solidFill>
                  <a:srgbClr val="0070C0"/>
                </a:solidFill>
              </a:rPr>
              <a:t>Hukuk kurallarının yaptırım gücü fazladır. Bu güç devlet tarafından korunur. </a:t>
            </a:r>
            <a:endParaRPr lang="tr-TR" sz="2800" dirty="0">
              <a:solidFill>
                <a:srgbClr val="0070C0"/>
              </a:solidFill>
            </a:endParaRPr>
          </a:p>
        </p:txBody>
      </p:sp>
    </p:spTree>
    <p:extLst>
      <p:ext uri="{BB962C8B-B14F-4D97-AF65-F5344CB8AC3E}">
        <p14:creationId xmlns:p14="http://schemas.microsoft.com/office/powerpoint/2010/main" val="2068366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 Kişisel Etik </a:t>
            </a:r>
          </a:p>
        </p:txBody>
      </p:sp>
      <p:sp>
        <p:nvSpPr>
          <p:cNvPr id="3" name="İçerik Yer Tutucusu 2"/>
          <p:cNvSpPr>
            <a:spLocks noGrp="1"/>
          </p:cNvSpPr>
          <p:nvPr>
            <p:ph idx="1"/>
          </p:nvPr>
        </p:nvSpPr>
        <p:spPr/>
        <p:txBody>
          <a:bodyPr/>
          <a:lstStyle/>
          <a:p>
            <a:pPr marL="0" indent="0" algn="just">
              <a:buNone/>
            </a:pPr>
            <a:r>
              <a:rPr lang="tr-TR" dirty="0" smtClean="0"/>
              <a:t>      Kişisel </a:t>
            </a:r>
            <a:r>
              <a:rPr lang="tr-TR" dirty="0"/>
              <a:t>etik sisteminin en önemli temsilcilerinden olan Martin Buber, kişisel etiğin kaynağının bireyin içinden gelen ses (vicdan)  olduğunu savunur. Kişisel etik, kişinin toplum içerisindeki bireysel duruşunu belirler. Bu etik anlayış bireyin ahlaki alt yapısını temel alır. Bireyin yaşadığı ve çevresinde yaşanan olaylar karşısında gösterdiği tepkiler ya da koyduğu tavırdır. Bireyin kendine dönmesi ve kendini kusursuzlaştırmak için gereksinim duyduğu gücü, kendi vicdanından almasını sağlayarak, bireyin karşılaştığı özel durumlarda doğru kararlar vermesinde yarar sağlayabilir. </a:t>
            </a:r>
          </a:p>
        </p:txBody>
      </p:sp>
    </p:spTree>
    <p:extLst>
      <p:ext uri="{BB962C8B-B14F-4D97-AF65-F5344CB8AC3E}">
        <p14:creationId xmlns:p14="http://schemas.microsoft.com/office/powerpoint/2010/main" val="1155383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14529" y="635246"/>
            <a:ext cx="11289792" cy="5016758"/>
          </a:xfrm>
          <a:prstGeom prst="rect">
            <a:avLst/>
          </a:prstGeom>
        </p:spPr>
        <p:txBody>
          <a:bodyPr wrap="square">
            <a:spAutoFit/>
          </a:bodyPr>
          <a:lstStyle/>
          <a:p>
            <a:r>
              <a:rPr lang="tr-TR" sz="2800" dirty="0" smtClean="0">
                <a:solidFill>
                  <a:srgbClr val="FF0000"/>
                </a:solidFill>
              </a:rPr>
              <a:t>Kişisel etiğin özellikleri:</a:t>
            </a:r>
          </a:p>
          <a:p>
            <a:endParaRPr lang="tr-TR" sz="2800" dirty="0" smtClean="0"/>
          </a:p>
          <a:p>
            <a:pPr marL="285750" indent="-285750">
              <a:buFont typeface="Wingdings" panose="05000000000000000000" pitchFamily="2" charset="2"/>
              <a:buChar char="ü"/>
            </a:pPr>
            <a:r>
              <a:rPr lang="tr-TR" sz="2400" dirty="0" smtClean="0">
                <a:solidFill>
                  <a:srgbClr val="00B050"/>
                </a:solidFill>
              </a:rPr>
              <a:t>Kişisel etik, gerçeğin doğrunun sadece zekâdan değil bireyin içinden geldiğini savunur.</a:t>
            </a:r>
          </a:p>
          <a:p>
            <a:pPr marL="285750" indent="-285750">
              <a:buFont typeface="Wingdings" panose="05000000000000000000" pitchFamily="2" charset="2"/>
              <a:buChar char="ü"/>
            </a:pPr>
            <a:r>
              <a:rPr lang="tr-TR" sz="2400" dirty="0" smtClean="0">
                <a:solidFill>
                  <a:srgbClr val="00B0F0"/>
                </a:solidFill>
              </a:rPr>
              <a:t>Doğruluk ve etik davranışlar herkesin içinde vardır.</a:t>
            </a:r>
          </a:p>
          <a:p>
            <a:pPr marL="285750" indent="-285750">
              <a:buFont typeface="Wingdings" panose="05000000000000000000" pitchFamily="2" charset="2"/>
              <a:buChar char="ü"/>
            </a:pPr>
            <a:r>
              <a:rPr lang="tr-TR" sz="2400" dirty="0" smtClean="0">
                <a:solidFill>
                  <a:srgbClr val="FFC000"/>
                </a:solidFill>
              </a:rPr>
              <a:t>Kişisel etik bireyin kendisine dönmesini sağlar.</a:t>
            </a:r>
          </a:p>
          <a:p>
            <a:pPr marL="285750" indent="-285750">
              <a:buFont typeface="Wingdings" panose="05000000000000000000" pitchFamily="2" charset="2"/>
              <a:buChar char="ü"/>
            </a:pPr>
            <a:r>
              <a:rPr lang="tr-TR" sz="2400" dirty="0" smtClean="0">
                <a:solidFill>
                  <a:srgbClr val="7030A0"/>
                </a:solidFill>
              </a:rPr>
              <a:t>Bireyin karşılaştığı durumlarda doğru ve yanlış kararlar vermesi kendi vicdanına bağlıdır.</a:t>
            </a:r>
            <a:r>
              <a:rPr lang="tr-TR" sz="2400" dirty="0" smtClean="0"/>
              <a:t> </a:t>
            </a:r>
          </a:p>
          <a:p>
            <a:pPr marL="285750" indent="-285750">
              <a:buFont typeface="Wingdings" panose="05000000000000000000" pitchFamily="2" charset="2"/>
              <a:buChar char="ü"/>
            </a:pPr>
            <a:r>
              <a:rPr lang="tr-TR" sz="2400" dirty="0" smtClean="0">
                <a:solidFill>
                  <a:schemeClr val="accent2">
                    <a:lumMod val="75000"/>
                  </a:schemeClr>
                </a:solidFill>
              </a:rPr>
              <a:t>Bireyi amacına ulaştıracak davranış etik olmalıdır. Burada Mahcivelle’nin düşüncesine terstir.</a:t>
            </a:r>
          </a:p>
          <a:p>
            <a:pPr marL="285750" indent="-285750">
              <a:buFont typeface="Wingdings" panose="05000000000000000000" pitchFamily="2" charset="2"/>
              <a:buChar char="ü"/>
            </a:pPr>
            <a:r>
              <a:rPr lang="tr-TR" sz="2400" dirty="0" smtClean="0">
                <a:solidFill>
                  <a:srgbClr val="92D050"/>
                </a:solidFill>
              </a:rPr>
              <a:t>Yaşamda belli kuralların olamayacağı pek çok durum söz konusudur. </a:t>
            </a:r>
          </a:p>
          <a:p>
            <a:pPr marL="285750" indent="-285750">
              <a:buFont typeface="Wingdings" panose="05000000000000000000" pitchFamily="2" charset="2"/>
              <a:buChar char="ü"/>
            </a:pPr>
            <a:r>
              <a:rPr lang="tr-TR" sz="2400" dirty="0" smtClean="0">
                <a:solidFill>
                  <a:srgbClr val="0070C0"/>
                </a:solidFill>
              </a:rPr>
              <a:t>Birey bir grupta yer aldığı için, haksızlığa göz yummaz.</a:t>
            </a:r>
          </a:p>
          <a:p>
            <a:pPr marL="285750" indent="-285750">
              <a:buFont typeface="Wingdings" panose="05000000000000000000" pitchFamily="2" charset="2"/>
              <a:buChar char="ü"/>
            </a:pPr>
            <a:r>
              <a:rPr lang="tr-TR" sz="2400" dirty="0" smtClean="0">
                <a:solidFill>
                  <a:schemeClr val="bg1">
                    <a:lumMod val="50000"/>
                  </a:schemeClr>
                </a:solidFill>
              </a:rPr>
              <a:t>Birey özgürleştikçe kendi etik standartlarını geliştirir.</a:t>
            </a:r>
          </a:p>
          <a:p>
            <a:pPr marL="285750" indent="-285750">
              <a:buFont typeface="Wingdings" panose="05000000000000000000" pitchFamily="2" charset="2"/>
              <a:buChar char="ü"/>
            </a:pPr>
            <a:r>
              <a:rPr lang="tr-TR" sz="2400" dirty="0" smtClean="0">
                <a:solidFill>
                  <a:schemeClr val="accent6">
                    <a:lumMod val="75000"/>
                  </a:schemeClr>
                </a:solidFill>
              </a:rPr>
              <a:t>Birey sadece kendi çabaları ile kusursuzluğa erişir. Başkaları bunu kişi adına yapamaz.</a:t>
            </a:r>
          </a:p>
          <a:p>
            <a:pPr marL="285750" indent="-285750">
              <a:buFont typeface="Wingdings" panose="05000000000000000000" pitchFamily="2" charset="2"/>
              <a:buChar char="ü"/>
            </a:pPr>
            <a:r>
              <a:rPr lang="tr-TR" sz="2400" dirty="0" smtClean="0">
                <a:solidFill>
                  <a:srgbClr val="00B0F0"/>
                </a:solidFill>
              </a:rPr>
              <a:t>Bireyler hayatları boyunca geliştikleri için, yeni değerler edinirler. </a:t>
            </a:r>
            <a:endParaRPr lang="tr-TR" sz="2400" dirty="0">
              <a:solidFill>
                <a:srgbClr val="00B0F0"/>
              </a:solidFill>
            </a:endParaRPr>
          </a:p>
        </p:txBody>
      </p:sp>
    </p:spTree>
    <p:extLst>
      <p:ext uri="{BB962C8B-B14F-4D97-AF65-F5344CB8AC3E}">
        <p14:creationId xmlns:p14="http://schemas.microsoft.com/office/powerpoint/2010/main" val="2955350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Sosyal Yaşam Etiği </a:t>
            </a:r>
          </a:p>
        </p:txBody>
      </p:sp>
      <p:sp>
        <p:nvSpPr>
          <p:cNvPr id="3" name="İçerik Yer Tutucusu 2"/>
          <p:cNvSpPr>
            <a:spLocks noGrp="1"/>
          </p:cNvSpPr>
          <p:nvPr>
            <p:ph idx="1"/>
          </p:nvPr>
        </p:nvSpPr>
        <p:spPr/>
        <p:txBody>
          <a:bodyPr/>
          <a:lstStyle/>
          <a:p>
            <a:pPr marL="0" indent="0" algn="just">
              <a:buNone/>
            </a:pPr>
            <a:r>
              <a:rPr lang="tr-TR" dirty="0" smtClean="0"/>
              <a:t>       Kişinin </a:t>
            </a:r>
            <a:r>
              <a:rPr lang="tr-TR" dirty="0"/>
              <a:t>sosyal yaşam içerisinde kurduğu ilişkilerde uyması gereken kurallar bütünüdür. Hiçbirimiz dünyada yalnız yaşamıyoruz. Doğadaki her canlının yaşamak için diğer canlılara ihtiyacı vardır. Şüphesiz bu ihtiyacı en fazla hisseden canlı türü insandır. Ancak gerek insanların kendi aralarındaki ilişkilerde gerekse insanın doğadaki diğer canlılarla kurduğu ilişkilerde uyması gereken kurallar vardır. Bunlara sosyal yaşam etiği diyoruz. </a:t>
            </a:r>
          </a:p>
        </p:txBody>
      </p:sp>
    </p:spTree>
    <p:extLst>
      <p:ext uri="{BB962C8B-B14F-4D97-AF65-F5344CB8AC3E}">
        <p14:creationId xmlns:p14="http://schemas.microsoft.com/office/powerpoint/2010/main" val="3426112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99872" y="524548"/>
            <a:ext cx="10692384" cy="5693866"/>
          </a:xfrm>
          <a:prstGeom prst="rect">
            <a:avLst/>
          </a:prstGeom>
        </p:spPr>
        <p:txBody>
          <a:bodyPr wrap="square">
            <a:spAutoFit/>
          </a:bodyPr>
          <a:lstStyle/>
          <a:p>
            <a:pPr marL="285750" indent="-285750" algn="just">
              <a:buFont typeface="Wingdings" panose="05000000000000000000" pitchFamily="2" charset="2"/>
              <a:buChar char="ü"/>
            </a:pPr>
            <a:r>
              <a:rPr lang="tr-TR" sz="2800" dirty="0" smtClean="0">
                <a:solidFill>
                  <a:srgbClr val="002060"/>
                </a:solidFill>
              </a:rPr>
              <a:t>İnsanlar birbirleri ile olan ilişkilerini karşılıklı saygı ve nezaket kuralları çerçevesinde yürütürler.</a:t>
            </a:r>
          </a:p>
          <a:p>
            <a:pPr marL="285750" indent="-285750" algn="just">
              <a:buFont typeface="Wingdings" panose="05000000000000000000" pitchFamily="2" charset="2"/>
              <a:buChar char="ü"/>
            </a:pPr>
            <a:endParaRPr lang="tr-TR" sz="2800" dirty="0" smtClean="0"/>
          </a:p>
          <a:p>
            <a:pPr marL="285750" indent="-285750" algn="just">
              <a:buFont typeface="Wingdings" panose="05000000000000000000" pitchFamily="2" charset="2"/>
              <a:buChar char="ü"/>
            </a:pPr>
            <a:r>
              <a:rPr lang="tr-TR" sz="2800" dirty="0" smtClean="0">
                <a:solidFill>
                  <a:srgbClr val="FF0000"/>
                </a:solidFill>
              </a:rPr>
              <a:t>Tüm taraflar görevlerinin gerektirdiği hak ve sorumlulukların bilinci içinde davranırlar.</a:t>
            </a:r>
          </a:p>
          <a:p>
            <a:pPr marL="285750" indent="-285750" algn="just">
              <a:buFont typeface="Wingdings" panose="05000000000000000000" pitchFamily="2" charset="2"/>
              <a:buChar char="ü"/>
            </a:pPr>
            <a:endParaRPr lang="tr-TR" sz="2800" dirty="0" smtClean="0"/>
          </a:p>
          <a:p>
            <a:pPr marL="285750" indent="-285750" algn="just">
              <a:buFont typeface="Wingdings" panose="05000000000000000000" pitchFamily="2" charset="2"/>
              <a:buChar char="ü"/>
            </a:pPr>
            <a:r>
              <a:rPr lang="tr-TR" sz="2800" dirty="0" smtClean="0">
                <a:solidFill>
                  <a:srgbClr val="00B050"/>
                </a:solidFill>
              </a:rPr>
              <a:t>Nüfuz ve güç kullanımı gibi baskı yöntemleri kullanılmaz. </a:t>
            </a:r>
          </a:p>
          <a:p>
            <a:pPr marL="285750" indent="-285750" algn="just">
              <a:buFont typeface="Wingdings" panose="05000000000000000000" pitchFamily="2" charset="2"/>
              <a:buChar char="ü"/>
            </a:pPr>
            <a:endParaRPr lang="tr-TR" sz="2800" dirty="0" smtClean="0">
              <a:solidFill>
                <a:srgbClr val="00B050"/>
              </a:solidFill>
            </a:endParaRPr>
          </a:p>
          <a:p>
            <a:pPr marL="285750" indent="-285750" algn="just">
              <a:buFont typeface="Wingdings" panose="05000000000000000000" pitchFamily="2" charset="2"/>
              <a:buChar char="ü"/>
            </a:pPr>
            <a:r>
              <a:rPr lang="tr-TR" sz="2800" dirty="0" smtClean="0">
                <a:solidFill>
                  <a:schemeClr val="tx1">
                    <a:lumMod val="85000"/>
                    <a:lumOff val="15000"/>
                  </a:schemeClr>
                </a:solidFill>
              </a:rPr>
              <a:t>Meslektaşlar, öğrenciler ve çalışanlar hiçbir çıkar doğrultusunda yönlendirilmez. </a:t>
            </a:r>
          </a:p>
          <a:p>
            <a:pPr marL="285750" indent="-285750" algn="just">
              <a:buFont typeface="Wingdings" panose="05000000000000000000" pitchFamily="2" charset="2"/>
              <a:buChar char="ü"/>
            </a:pPr>
            <a:endParaRPr lang="tr-TR" sz="2800" dirty="0" smtClean="0"/>
          </a:p>
          <a:p>
            <a:pPr marL="285750" indent="-285750" algn="just">
              <a:buFont typeface="Wingdings" panose="05000000000000000000" pitchFamily="2" charset="2"/>
              <a:buChar char="ü"/>
            </a:pPr>
            <a:r>
              <a:rPr lang="tr-TR" sz="2800" dirty="0" smtClean="0">
                <a:solidFill>
                  <a:srgbClr val="0070C0"/>
                </a:solidFill>
              </a:rPr>
              <a:t>Toplumun tüm üyeleri uygunsuz olarak nitelendirilebilecek davranışlardan kaçınır. </a:t>
            </a:r>
            <a:endParaRPr lang="tr-TR" sz="2800" dirty="0">
              <a:solidFill>
                <a:srgbClr val="0070C0"/>
              </a:solidFill>
            </a:endParaRPr>
          </a:p>
        </p:txBody>
      </p:sp>
    </p:spTree>
    <p:extLst>
      <p:ext uri="{BB962C8B-B14F-4D97-AF65-F5344CB8AC3E}">
        <p14:creationId xmlns:p14="http://schemas.microsoft.com/office/powerpoint/2010/main" val="1057574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 </a:t>
            </a:r>
            <a:endParaRPr lang="tr-TR" b="1" dirty="0"/>
          </a:p>
        </p:txBody>
      </p:sp>
      <p:sp>
        <p:nvSpPr>
          <p:cNvPr id="3" name="İçerik Yer Tutucusu 2"/>
          <p:cNvSpPr>
            <a:spLocks noGrp="1"/>
          </p:cNvSpPr>
          <p:nvPr>
            <p:ph idx="1"/>
          </p:nvPr>
        </p:nvSpPr>
        <p:spPr>
          <a:xfrm>
            <a:off x="838200" y="1825625"/>
            <a:ext cx="10515600" cy="685927"/>
          </a:xfrm>
        </p:spPr>
        <p:txBody>
          <a:bodyPr/>
          <a:lstStyle/>
          <a:p>
            <a:pPr marL="0" indent="0">
              <a:buNone/>
            </a:pPr>
            <a:r>
              <a:rPr lang="sv-SE" dirty="0"/>
              <a:t>MEGEP, “Meslek Etiği”, Ankara, (2006)</a:t>
            </a:r>
            <a:endParaRPr lang="tr-TR" dirty="0"/>
          </a:p>
        </p:txBody>
      </p:sp>
    </p:spTree>
    <p:extLst>
      <p:ext uri="{BB962C8B-B14F-4D97-AF65-F5344CB8AC3E}">
        <p14:creationId xmlns:p14="http://schemas.microsoft.com/office/powerpoint/2010/main" val="2554055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1499616" y="1024128"/>
            <a:ext cx="9363456" cy="4681728"/>
          </a:xfrm>
          <a:prstGeom prst="rect">
            <a:avLst/>
          </a:prstGeom>
        </p:spPr>
      </p:pic>
    </p:spTree>
    <p:extLst>
      <p:ext uri="{BB962C8B-B14F-4D97-AF65-F5344CB8AC3E}">
        <p14:creationId xmlns:p14="http://schemas.microsoft.com/office/powerpoint/2010/main" val="3603450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72896" y="1465779"/>
            <a:ext cx="9973056" cy="3539430"/>
          </a:xfrm>
          <a:prstGeom prst="rect">
            <a:avLst/>
          </a:prstGeom>
        </p:spPr>
        <p:txBody>
          <a:bodyPr wrap="square">
            <a:spAutoFit/>
          </a:bodyPr>
          <a:lstStyle/>
          <a:p>
            <a:pPr algn="just"/>
            <a:r>
              <a:rPr lang="tr-TR" sz="2800" dirty="0" smtClean="0"/>
              <a:t>      Farklı bakış açıları, farklı etik sistemini temsil etmektedir. Etik sistemleri farklı insan yaratılışlarını da temsil etmektedir. Etik sistemlerin her biri tek başına her türlü durumda karşılaşılan etik sorunları ve ikilemlerini çözmeye yetmemektedir. İlgili konunun çözümünde uygun gelen sistemlerden biri veya birkaçı problemin çözümüne yardım edebilir. Tek bir etik sistemi yerine farklı etik sistemleri ile birey davranışlarının doğru ve iyiye yönlenmesini sağlayacak etkin düşünme becerilerinin geliştirilmesi gereklidir. </a:t>
            </a:r>
            <a:endParaRPr lang="tr-TR" sz="2800" dirty="0"/>
          </a:p>
        </p:txBody>
      </p:sp>
    </p:spTree>
    <p:extLst>
      <p:ext uri="{BB962C8B-B14F-4D97-AF65-F5344CB8AC3E}">
        <p14:creationId xmlns:p14="http://schemas.microsoft.com/office/powerpoint/2010/main" val="553220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Amaçlanan Sonuç Etiği </a:t>
            </a:r>
            <a:endParaRPr lang="tr-TR" b="1" dirty="0"/>
          </a:p>
        </p:txBody>
      </p:sp>
      <p:sp>
        <p:nvSpPr>
          <p:cNvPr id="3" name="İçerik Yer Tutucusu 2"/>
          <p:cNvSpPr>
            <a:spLocks noGrp="1"/>
          </p:cNvSpPr>
          <p:nvPr>
            <p:ph idx="1"/>
          </p:nvPr>
        </p:nvSpPr>
        <p:spPr/>
        <p:txBody>
          <a:bodyPr/>
          <a:lstStyle/>
          <a:p>
            <a:pPr marL="0" indent="0" algn="just">
              <a:buNone/>
            </a:pPr>
            <a:r>
              <a:rPr lang="tr-TR" dirty="0" smtClean="0"/>
              <a:t>      Amaçlanan sonuç etiği genellikle </a:t>
            </a:r>
            <a:r>
              <a:rPr lang="tr-TR" b="1" i="1" dirty="0" smtClean="0"/>
              <a:t>faydacılık</a:t>
            </a:r>
            <a:r>
              <a:rPr lang="tr-TR" i="1" dirty="0" smtClean="0"/>
              <a:t> </a:t>
            </a:r>
            <a:r>
              <a:rPr lang="tr-TR" dirty="0" smtClean="0"/>
              <a:t>olarak bilinir. Sorunlara pratik bir yaklaşımı getirir ve elde edilecek sonuçlara odaklaşır. Bu etik, haz arama ve acıdan kaçma üzerine kurulmuştur. Mill’e göre bir eylemi </a:t>
            </a:r>
            <a:r>
              <a:rPr lang="tr-TR" b="1" i="1" dirty="0" smtClean="0"/>
              <a:t>“iyi” </a:t>
            </a:r>
            <a:r>
              <a:rPr lang="tr-TR" dirty="0" smtClean="0"/>
              <a:t>kılan şey sonuçta getirdiği fayda ile mutluluğu sağlamasıdır. </a:t>
            </a:r>
            <a:r>
              <a:rPr lang="tr-TR" b="1" i="1" dirty="0" smtClean="0"/>
              <a:t>“İyi”</a:t>
            </a:r>
            <a:r>
              <a:rPr lang="tr-TR" dirty="0" smtClean="0"/>
              <a:t>nin ölçütü olan mutluluğun, sadece eylemde bulunanın değil, ilgili herkesin, dolayısıyla tüm insanlığın mutluluğu olduğunu savunur. Amaçlanan sonuç etiğinin sorunlara pratik yaklaşımı ve eylemlerin etkileyeceği bireylerin, verilen kararda dikkate alınmasını gerektiren faydacı yaklaşımı günlük sorunların çözümüne yardım edebilir.</a:t>
            </a:r>
            <a:endParaRPr lang="tr-TR" dirty="0"/>
          </a:p>
        </p:txBody>
      </p:sp>
    </p:spTree>
    <p:extLst>
      <p:ext uri="{BB962C8B-B14F-4D97-AF65-F5344CB8AC3E}">
        <p14:creationId xmlns:p14="http://schemas.microsoft.com/office/powerpoint/2010/main" val="120089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33984" y="390942"/>
            <a:ext cx="11058144" cy="5755422"/>
          </a:xfrm>
          <a:prstGeom prst="rect">
            <a:avLst/>
          </a:prstGeom>
        </p:spPr>
        <p:txBody>
          <a:bodyPr wrap="square">
            <a:spAutoFit/>
          </a:bodyPr>
          <a:lstStyle/>
          <a:p>
            <a:pPr algn="just"/>
            <a:r>
              <a:rPr lang="tr-TR" sz="2800" dirty="0" smtClean="0">
                <a:solidFill>
                  <a:srgbClr val="FF0000"/>
                </a:solidFill>
              </a:rPr>
              <a:t>Mill’in faydacılık ilkeleri:</a:t>
            </a:r>
          </a:p>
          <a:p>
            <a:pPr algn="just"/>
            <a:endParaRPr lang="tr-TR" sz="2800" dirty="0" smtClean="0"/>
          </a:p>
          <a:p>
            <a:pPr marL="285750" indent="-285750" algn="just">
              <a:buFont typeface="Wingdings" panose="05000000000000000000" pitchFamily="2" charset="2"/>
              <a:buChar char="ü"/>
            </a:pPr>
            <a:r>
              <a:rPr lang="tr-TR" sz="2400" dirty="0" smtClean="0">
                <a:solidFill>
                  <a:srgbClr val="00B050"/>
                </a:solidFill>
              </a:rPr>
              <a:t>Bir eylemin doğru ya da yanlış olduğuna karar verebilmek için  sonuçlarına yoğunlaşmak gerekir.</a:t>
            </a:r>
          </a:p>
          <a:p>
            <a:pPr marL="285750" indent="-285750" algn="just">
              <a:buFont typeface="Wingdings" panose="05000000000000000000" pitchFamily="2" charset="2"/>
              <a:buChar char="ü"/>
            </a:pPr>
            <a:r>
              <a:rPr lang="tr-TR" sz="2400" dirty="0" smtClean="0">
                <a:solidFill>
                  <a:srgbClr val="00B0F0"/>
                </a:solidFill>
              </a:rPr>
              <a:t>Eylem kuralları, onlara uyacak bireylerin karakterinden kaynaklanmalıdır.   Eylemlerin doğruluk oranı arttıkça, mutluluk da artar; azaldıkça mutluluk da azalır.</a:t>
            </a:r>
          </a:p>
          <a:p>
            <a:pPr marL="285750" indent="-285750" algn="just">
              <a:buFont typeface="Wingdings" panose="05000000000000000000" pitchFamily="2" charset="2"/>
              <a:buChar char="ü"/>
            </a:pPr>
            <a:r>
              <a:rPr lang="tr-TR" sz="2400" dirty="0" smtClean="0">
                <a:solidFill>
                  <a:srgbClr val="7030A0"/>
                </a:solidFill>
              </a:rPr>
              <a:t>Her insan kendi mutluluğunu istediği sürece, bu onların en yüksek mutluluğa ulaşmaları için yeterli bir nedendir.</a:t>
            </a:r>
          </a:p>
          <a:p>
            <a:pPr marL="285750" indent="-285750" algn="just">
              <a:buFont typeface="Wingdings" panose="05000000000000000000" pitchFamily="2" charset="2"/>
              <a:buChar char="ü"/>
            </a:pPr>
            <a:r>
              <a:rPr lang="tr-TR" sz="2400" dirty="0" smtClean="0">
                <a:solidFill>
                  <a:schemeClr val="accent2">
                    <a:lumMod val="75000"/>
                  </a:schemeClr>
                </a:solidFill>
              </a:rPr>
              <a:t>Mutluluk, insan eyleminin tek amacıdır ve onun ölçütü ahlaki oluşudur.</a:t>
            </a:r>
          </a:p>
          <a:p>
            <a:pPr marL="285750" indent="-285750" algn="just">
              <a:buFont typeface="Wingdings" panose="05000000000000000000" pitchFamily="2" charset="2"/>
              <a:buChar char="ü"/>
            </a:pPr>
            <a:r>
              <a:rPr lang="tr-TR" sz="2400" dirty="0" smtClean="0"/>
              <a:t>Mutluluk, bireyin kendi mutluluğu değil, eylemin herkes için doğruluğudur.</a:t>
            </a:r>
          </a:p>
          <a:p>
            <a:pPr marL="285750" indent="-285750" algn="just">
              <a:buFont typeface="Wingdings" panose="05000000000000000000" pitchFamily="2" charset="2"/>
              <a:buChar char="ü"/>
            </a:pPr>
            <a:r>
              <a:rPr lang="tr-TR" sz="2400" dirty="0" smtClean="0">
                <a:solidFill>
                  <a:srgbClr val="FFFF00"/>
                </a:solidFill>
              </a:rPr>
              <a:t>Eylemin fayda derecesi, mutluluğu yaratabilir ya da mutsuzluğu engeller.</a:t>
            </a:r>
          </a:p>
          <a:p>
            <a:pPr marL="285750" indent="-285750" algn="just">
              <a:buFont typeface="Wingdings" panose="05000000000000000000" pitchFamily="2" charset="2"/>
              <a:buChar char="ü"/>
            </a:pPr>
            <a:r>
              <a:rPr lang="tr-TR" sz="2400" dirty="0" smtClean="0">
                <a:solidFill>
                  <a:srgbClr val="0070C0"/>
                </a:solidFill>
              </a:rPr>
              <a:t>Bir eylemin etik olarak doğru sayılması için, eylemin sağladığı toplam faydanın, bireyin yapacağı başka bir eylemin sağlayacağı toplam faydadan daha büyük olması gerekir.</a:t>
            </a:r>
          </a:p>
          <a:p>
            <a:pPr marL="285750" indent="-285750" algn="just">
              <a:buFont typeface="Wingdings" panose="05000000000000000000" pitchFamily="2" charset="2"/>
              <a:buChar char="ü"/>
            </a:pPr>
            <a:r>
              <a:rPr lang="tr-TR" sz="2400" dirty="0" smtClean="0">
                <a:solidFill>
                  <a:srgbClr val="C00000"/>
                </a:solidFill>
              </a:rPr>
              <a:t>Faydacılık birbirine zıt etik yükümlülükler arasından seçim yapmada, genel bir hakemdir. </a:t>
            </a:r>
            <a:endParaRPr lang="tr-TR" sz="2400" dirty="0">
              <a:solidFill>
                <a:srgbClr val="C00000"/>
              </a:solidFill>
            </a:endParaRPr>
          </a:p>
        </p:txBody>
      </p:sp>
    </p:spTree>
    <p:extLst>
      <p:ext uri="{BB962C8B-B14F-4D97-AF65-F5344CB8AC3E}">
        <p14:creationId xmlns:p14="http://schemas.microsoft.com/office/powerpoint/2010/main" val="4244895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11808" y="1946624"/>
            <a:ext cx="9436608" cy="2246769"/>
          </a:xfrm>
          <a:prstGeom prst="rect">
            <a:avLst/>
          </a:prstGeom>
        </p:spPr>
        <p:txBody>
          <a:bodyPr wrap="square">
            <a:spAutoFit/>
          </a:bodyPr>
          <a:lstStyle/>
          <a:p>
            <a:pPr algn="just"/>
            <a:r>
              <a:rPr lang="tr-TR" sz="2800" dirty="0" smtClean="0"/>
              <a:t>       Bu etik anlayışında amaçlanan sonuca ulaşmak önemlidir. İlkelerin fazla bir önemi yoktur. Bir nevi “hedefe giden yolda her şey mubahtır” anlayışı hâkimdir denebilir. Bu sistemi en iyi anlatanlardan biri de Machiavelli (1469–1527) ’dir. Onun ahlak anlayışı “</a:t>
            </a:r>
            <a:r>
              <a:rPr lang="tr-TR" sz="2800" i="1" dirty="0" smtClean="0"/>
              <a:t>Amaca ulaşmak için her şey mubahtır</a:t>
            </a:r>
            <a:r>
              <a:rPr lang="tr-TR" sz="2800" dirty="0" smtClean="0"/>
              <a:t>.” </a:t>
            </a:r>
            <a:endParaRPr lang="tr-TR" sz="2800" dirty="0"/>
          </a:p>
        </p:txBody>
      </p:sp>
    </p:spTree>
    <p:extLst>
      <p:ext uri="{BB962C8B-B14F-4D97-AF65-F5344CB8AC3E}">
        <p14:creationId xmlns:p14="http://schemas.microsoft.com/office/powerpoint/2010/main" val="1109460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t>Kural Etiği </a:t>
            </a:r>
            <a:endParaRPr lang="tr-TR" b="1" dirty="0"/>
          </a:p>
        </p:txBody>
      </p:sp>
      <p:sp>
        <p:nvSpPr>
          <p:cNvPr id="3" name="İçerik Yer Tutucusu 2"/>
          <p:cNvSpPr>
            <a:spLocks noGrp="1"/>
          </p:cNvSpPr>
          <p:nvPr>
            <p:ph idx="1"/>
          </p:nvPr>
        </p:nvSpPr>
        <p:spPr>
          <a:xfrm>
            <a:off x="838200" y="1690688"/>
            <a:ext cx="10515600" cy="4351338"/>
          </a:xfrm>
        </p:spPr>
        <p:txBody>
          <a:bodyPr/>
          <a:lstStyle/>
          <a:p>
            <a:pPr marL="0" indent="0" algn="just">
              <a:buNone/>
            </a:pPr>
            <a:r>
              <a:rPr lang="tr-TR" dirty="0" smtClean="0"/>
              <a:t>      Yaşam içerisinde uyulması gereken kurallar vardır. Bu kuralların bir kısmı yazılı kurallardır. Bunlara yasa denir. Bu kurallara uymamanın cezai yaptırımı vardır. Yalnız yasal olan her şey etik değildir.  Gerçek etik yasal olandan üst düzeydedir.  Bir de yazılı olmayan kurallar vardır. Bunlar da topluma özgü gelenek, örf ve adetler ile toplum tarafından doğru olduğuna inanılmış bazı inançlardır. Bunların çoğunlukla hukuk önünde bir cezai yaptırımı yoktur. Ancak toplum içerisinde kökleşmiş olmaları nedeniyle bu kurallara uymayanlar toplum tarafından dışlanmaya kadar sonuçlarla karşılaşabilirler. </a:t>
            </a:r>
            <a:endParaRPr lang="tr-TR" dirty="0"/>
          </a:p>
        </p:txBody>
      </p:sp>
    </p:spTree>
    <p:extLst>
      <p:ext uri="{BB962C8B-B14F-4D97-AF65-F5344CB8AC3E}">
        <p14:creationId xmlns:p14="http://schemas.microsoft.com/office/powerpoint/2010/main" val="1615413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9056" y="1113181"/>
            <a:ext cx="10399776" cy="3539430"/>
          </a:xfrm>
          <a:prstGeom prst="rect">
            <a:avLst/>
          </a:prstGeom>
        </p:spPr>
        <p:txBody>
          <a:bodyPr wrap="square">
            <a:spAutoFit/>
          </a:bodyPr>
          <a:lstStyle/>
          <a:p>
            <a:pPr algn="just"/>
            <a:r>
              <a:rPr lang="tr-TR" sz="2800" dirty="0" smtClean="0"/>
              <a:t>      Bireyler yaşamları süresince kurallarla karşı karşıyadır. Ailede, okulda, toplumda, iş hayatında birçok kural vardır. Bireylerin yaşamı bu kurallarla düzenlenir. Kurallar toplumların yaşamını düzenler. Kural etiği Immanuel Kant tarafından geliştirilmiştir. Kant etik ilkelerin yıllardır bilindiğini, evrensel ve nesnel olduklarını belirtmiştir. </a:t>
            </a:r>
          </a:p>
          <a:p>
            <a:pPr algn="just"/>
            <a:endParaRPr lang="tr-TR" sz="2800" dirty="0" smtClean="0"/>
          </a:p>
          <a:p>
            <a:pPr algn="just"/>
            <a:r>
              <a:rPr lang="tr-TR" sz="2800" dirty="0" smtClean="0"/>
              <a:t>      Bütün insanlar için geçerli evrensel kurallar arayışı, bireyin davranışlarında temel alacağı sağlam çerçeveler çizebilir. </a:t>
            </a:r>
            <a:endParaRPr lang="tr-TR" sz="2800" dirty="0"/>
          </a:p>
        </p:txBody>
      </p:sp>
    </p:spTree>
    <p:extLst>
      <p:ext uri="{BB962C8B-B14F-4D97-AF65-F5344CB8AC3E}">
        <p14:creationId xmlns:p14="http://schemas.microsoft.com/office/powerpoint/2010/main" val="1872179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Toplumsal Sözleşme Etiği </a:t>
            </a:r>
          </a:p>
        </p:txBody>
      </p:sp>
      <p:sp>
        <p:nvSpPr>
          <p:cNvPr id="3" name="İçerik Yer Tutucusu 2"/>
          <p:cNvSpPr>
            <a:spLocks noGrp="1"/>
          </p:cNvSpPr>
          <p:nvPr>
            <p:ph idx="1"/>
          </p:nvPr>
        </p:nvSpPr>
        <p:spPr>
          <a:xfrm>
            <a:off x="670560" y="1825625"/>
            <a:ext cx="10683240" cy="4351338"/>
          </a:xfrm>
        </p:spPr>
        <p:txBody>
          <a:bodyPr/>
          <a:lstStyle/>
          <a:p>
            <a:pPr marL="0" indent="0" algn="just">
              <a:buNone/>
            </a:pPr>
            <a:r>
              <a:rPr lang="tr-TR" dirty="0" smtClean="0"/>
              <a:t>      Toplumsal </a:t>
            </a:r>
            <a:r>
              <a:rPr lang="tr-TR" dirty="0"/>
              <a:t>sözleşme etiği birey olarak toplumun genelince kabul gören ilkeler ve standartların benimsenmesi, toplum halinde yaşamanın getirdiği çatışmaların çözümlenmesinde yarar sağlayabilir. Öncüsü Jean Jack Rousseau’dur. Onun için en önemli olgu, otorite ve özgürlük arasındaki dengedir. Bireylerle toplum arasındaki ilişkileri düzenleyen ve uyulması zorunlu olan kurallara </a:t>
            </a:r>
            <a:r>
              <a:rPr lang="tr-TR" b="1" i="1" dirty="0"/>
              <a:t>hukuk kuralları</a:t>
            </a:r>
            <a:r>
              <a:rPr lang="tr-TR" dirty="0"/>
              <a:t> denir. Hukuk kuralları insanların birbirleri ile uzlaşmaları sonucu ortaya konulduğu ileri sürülür. İnsanlar </a:t>
            </a:r>
            <a:r>
              <a:rPr lang="tr-TR" b="1" i="1" dirty="0"/>
              <a:t>“toplumsal </a:t>
            </a:r>
            <a:r>
              <a:rPr lang="tr-TR" b="1" i="1" dirty="0" smtClean="0"/>
              <a:t>sözleşme“ </a:t>
            </a:r>
            <a:r>
              <a:rPr lang="tr-TR" dirty="0" smtClean="0"/>
              <a:t>adını </a:t>
            </a:r>
            <a:r>
              <a:rPr lang="tr-TR" dirty="0"/>
              <a:t>alan bir sözleşmeyle belirledikleri hukuk kurallarına uymak zorundadırlar. Hukuk kuralları özgür insanlar arasında eşit koşullar altında yapılan toplumsal sözleşmeye dayanır. </a:t>
            </a:r>
          </a:p>
        </p:txBody>
      </p:sp>
    </p:spTree>
    <p:extLst>
      <p:ext uri="{BB962C8B-B14F-4D97-AF65-F5344CB8AC3E}">
        <p14:creationId xmlns:p14="http://schemas.microsoft.com/office/powerpoint/2010/main" val="3587601632"/>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TotalTime>
  <Words>1135</Words>
  <Application>Microsoft Office PowerPoint</Application>
  <PresentationFormat>Geniş ekran</PresentationFormat>
  <Paragraphs>62</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Calibri Light</vt:lpstr>
      <vt:lpstr>Wingdings</vt:lpstr>
      <vt:lpstr>Office Theme</vt:lpstr>
      <vt:lpstr>Etik Sistemleri </vt:lpstr>
      <vt:lpstr>PowerPoint Sunusu</vt:lpstr>
      <vt:lpstr>PowerPoint Sunusu</vt:lpstr>
      <vt:lpstr>Amaçlanan Sonuç Etiği </vt:lpstr>
      <vt:lpstr>PowerPoint Sunusu</vt:lpstr>
      <vt:lpstr>PowerPoint Sunusu</vt:lpstr>
      <vt:lpstr> Kural Etiği </vt:lpstr>
      <vt:lpstr>PowerPoint Sunusu</vt:lpstr>
      <vt:lpstr>Toplumsal Sözleşme Etiği </vt:lpstr>
      <vt:lpstr>PowerPoint Sunusu</vt:lpstr>
      <vt:lpstr>PowerPoint Sunusu</vt:lpstr>
      <vt:lpstr>PowerPoint Sunusu</vt:lpstr>
      <vt:lpstr> Kişisel Etik </vt:lpstr>
      <vt:lpstr>PowerPoint Sunusu</vt:lpstr>
      <vt:lpstr>Sosyal Yaşam Etiği </vt:lpstr>
      <vt:lpstr>PowerPoint Sunusu</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Sistemleri</dc:title>
  <dc:creator>mehtap uğur</dc:creator>
  <cp:lastModifiedBy>mehtap uğur</cp:lastModifiedBy>
  <cp:revision>12</cp:revision>
  <dcterms:created xsi:type="dcterms:W3CDTF">2019-08-22T20:08:55Z</dcterms:created>
  <dcterms:modified xsi:type="dcterms:W3CDTF">2019-08-27T15:39:25Z</dcterms:modified>
</cp:coreProperties>
</file>