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B34EF-9D15-40F3-93D8-3D9A31F31E2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B0EC-D98F-437B-80B1-19A465862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1016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B34EF-9D15-40F3-93D8-3D9A31F31E2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B0EC-D98F-437B-80B1-19A465862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225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B34EF-9D15-40F3-93D8-3D9A31F31E2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B0EC-D98F-437B-80B1-19A465862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80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B34EF-9D15-40F3-93D8-3D9A31F31E2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B0EC-D98F-437B-80B1-19A465862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6887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B34EF-9D15-40F3-93D8-3D9A31F31E2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B0EC-D98F-437B-80B1-19A465862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5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B34EF-9D15-40F3-93D8-3D9A31F31E2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B0EC-D98F-437B-80B1-19A465862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6046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B34EF-9D15-40F3-93D8-3D9A31F31E2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B0EC-D98F-437B-80B1-19A465862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298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B34EF-9D15-40F3-93D8-3D9A31F31E2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B0EC-D98F-437B-80B1-19A465862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6837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B34EF-9D15-40F3-93D8-3D9A31F31E2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B0EC-D98F-437B-80B1-19A465862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510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B34EF-9D15-40F3-93D8-3D9A31F31E2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B0EC-D98F-437B-80B1-19A465862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6246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B34EF-9D15-40F3-93D8-3D9A31F31E2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8B0EC-D98F-437B-80B1-19A465862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270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B34EF-9D15-40F3-93D8-3D9A31F31E2E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8B0EC-D98F-437B-80B1-19A465862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9456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BANKA VE SİGORTA MUAMELELERİ VERGİSİ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2800" dirty="0" smtClean="0"/>
              <a:t>YRD. DOÇ. DR. EDA ÖZDİLER KÜÇÜK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80409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6802 sayılı Gider Vergileri Kanununun 28. maddesine göre Banka </a:t>
            </a:r>
            <a:r>
              <a:rPr lang="tr-TR" dirty="0"/>
              <a:t>ve sigorta </a:t>
            </a:r>
            <a:r>
              <a:rPr lang="tr-TR" dirty="0" smtClean="0"/>
              <a:t>şirketlerinin 10/6/1985 </a:t>
            </a:r>
            <a:r>
              <a:rPr lang="tr-TR" dirty="0"/>
              <a:t>tarihli ve 3226 sayılı Finansal Kiralama Kanununa göre yaptıkları işlemler hariç olmak </a:t>
            </a:r>
            <a:r>
              <a:rPr lang="tr-TR" dirty="0" smtClean="0"/>
              <a:t>üzere</a:t>
            </a:r>
            <a:r>
              <a:rPr lang="tr-TR" dirty="0"/>
              <a:t>, her ne şekilde olursa olsun yapmış </a:t>
            </a:r>
            <a:r>
              <a:rPr lang="tr-TR" dirty="0" smtClean="0"/>
              <a:t>oldukları </a:t>
            </a:r>
            <a:r>
              <a:rPr lang="tr-TR" dirty="0"/>
              <a:t>bütün muameleler dolayısıyla kendi lehlerine her </a:t>
            </a:r>
            <a:r>
              <a:rPr lang="tr-TR" dirty="0" smtClean="0"/>
              <a:t>ne </a:t>
            </a:r>
            <a:r>
              <a:rPr lang="tr-TR" dirty="0"/>
              <a:t>nam ile olursa olsun nakden veya </a:t>
            </a:r>
            <a:r>
              <a:rPr lang="tr-TR" dirty="0" err="1"/>
              <a:t>hesaben</a:t>
            </a:r>
            <a:r>
              <a:rPr lang="tr-TR" dirty="0"/>
              <a:t> aldıkları paralar banka ve sigorta muameleleri vergisine </a:t>
            </a:r>
            <a:r>
              <a:rPr lang="tr-TR" dirty="0" smtClean="0"/>
              <a:t>tabidir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43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/>
              <a:t>Bankerlerin yapmış oldukları banka muamele </a:t>
            </a:r>
            <a:r>
              <a:rPr lang="tr-TR" sz="3600" dirty="0" smtClean="0"/>
              <a:t>ve hizmetleri </a:t>
            </a:r>
            <a:r>
              <a:rPr lang="tr-TR" sz="3600" dirty="0"/>
              <a:t>dolayısıyla kendi lehlerine her ne nam ile olursa olsun nakden veya </a:t>
            </a:r>
            <a:r>
              <a:rPr lang="tr-TR" sz="3600" dirty="0" err="1"/>
              <a:t>hesaben</a:t>
            </a:r>
            <a:r>
              <a:rPr lang="tr-TR" sz="3600" dirty="0"/>
              <a:t> aldıkları p</a:t>
            </a:r>
            <a:r>
              <a:rPr lang="tr-TR" sz="3600" dirty="0" smtClean="0"/>
              <a:t>aralar da </a:t>
            </a:r>
            <a:r>
              <a:rPr lang="tr-TR" sz="3600" dirty="0" err="1" smtClean="0"/>
              <a:t>BSMV’ne</a:t>
            </a:r>
            <a:r>
              <a:rPr lang="tr-TR" sz="3600" dirty="0" smtClean="0"/>
              <a:t> tabidir. </a:t>
            </a:r>
            <a:endParaRPr 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8841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Gider Vergileri Kanununun 29. maddesine göre, aşağıda yazılı işlemler dolayısıyla </a:t>
            </a:r>
            <a:r>
              <a:rPr lang="tr-TR" dirty="0"/>
              <a:t>alınan paralar banka ve sigorta </a:t>
            </a:r>
            <a:r>
              <a:rPr lang="tr-TR" dirty="0" smtClean="0"/>
              <a:t>muameleleri </a:t>
            </a:r>
            <a:r>
              <a:rPr lang="tr-TR" dirty="0"/>
              <a:t>vergisinden </a:t>
            </a:r>
            <a:r>
              <a:rPr lang="tr-TR" dirty="0" smtClean="0"/>
              <a:t>müstesnadır. (İstisnaların tümü için anılan mevzuatı inceleyiniz.)</a:t>
            </a:r>
            <a:endParaRPr lang="tr-TR" dirty="0"/>
          </a:p>
          <a:p>
            <a:r>
              <a:rPr lang="tr-TR" dirty="0"/>
              <a:t>a) Merkezleri Türkiye'de bulunan bankaların kendi şube ve ajansları ile veya bu şube ve </a:t>
            </a:r>
            <a:r>
              <a:rPr lang="tr-TR" dirty="0" smtClean="0"/>
              <a:t>ajansların </a:t>
            </a:r>
            <a:r>
              <a:rPr lang="tr-TR" dirty="0"/>
              <a:t>birbirleriyle yaptıkları muameleler </a:t>
            </a:r>
            <a:r>
              <a:rPr lang="tr-TR" dirty="0" smtClean="0"/>
              <a:t>dolayısıyla </a:t>
            </a:r>
            <a:r>
              <a:rPr lang="tr-TR" dirty="0"/>
              <a:t>tahakkuk </a:t>
            </a:r>
            <a:r>
              <a:rPr lang="tr-TR" dirty="0" smtClean="0"/>
              <a:t>eden paralar</a:t>
            </a:r>
            <a:r>
              <a:rPr lang="tr-TR" dirty="0"/>
              <a:t>,</a:t>
            </a:r>
          </a:p>
          <a:p>
            <a:r>
              <a:rPr lang="tr-TR" dirty="0"/>
              <a:t>b) Merkezleri Türkiye dışında bulunan bankaların Türkiye'de mevcut şube ve </a:t>
            </a:r>
            <a:r>
              <a:rPr lang="tr-TR" dirty="0" smtClean="0"/>
              <a:t>ajanslarının birbirleriyle </a:t>
            </a:r>
            <a:r>
              <a:rPr lang="tr-TR" dirty="0"/>
              <a:t>yaptıkları muameleler </a:t>
            </a:r>
            <a:r>
              <a:rPr lang="tr-TR" dirty="0" smtClean="0"/>
              <a:t>dolayısıyla </a:t>
            </a:r>
            <a:r>
              <a:rPr lang="tr-TR" dirty="0"/>
              <a:t>tahakkuk eden paralar,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5571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c) Hususi kanunlarla her türlü vergiden istisna edilmiş olan esham ve tahvillerin, </a:t>
            </a:r>
            <a:r>
              <a:rPr lang="tr-TR" dirty="0" smtClean="0"/>
              <a:t>faiz</a:t>
            </a:r>
            <a:r>
              <a:rPr lang="tr-TR" dirty="0"/>
              <a:t>, temettü </a:t>
            </a:r>
            <a:r>
              <a:rPr lang="tr-TR" dirty="0" smtClean="0"/>
              <a:t>ve ikramiyeleri ile </a:t>
            </a:r>
            <a:r>
              <a:rPr lang="tr-TR" dirty="0"/>
              <a:t>Merkez Bankasınca ihraç edilen likidite senetlerinden elde edilen faiz </a:t>
            </a:r>
            <a:r>
              <a:rPr lang="tr-TR" dirty="0" smtClean="0"/>
              <a:t>gelirleri ve 28/3/2002 </a:t>
            </a:r>
            <a:r>
              <a:rPr lang="tr-TR" dirty="0"/>
              <a:t>tarihli ve 4749 sayılı Kamu Finansmanı ve Borç Yönetiminin Düzenlenmesi Hakkında </a:t>
            </a:r>
            <a:r>
              <a:rPr lang="tr-TR" dirty="0" smtClean="0"/>
              <a:t>Kanunun </a:t>
            </a:r>
            <a:r>
              <a:rPr lang="tr-TR" dirty="0"/>
              <a:t>7/A maddesine göre kurulan varlık </a:t>
            </a:r>
            <a:r>
              <a:rPr lang="tr-TR" dirty="0" smtClean="0"/>
              <a:t>kiralama </a:t>
            </a:r>
            <a:r>
              <a:rPr lang="tr-TR" dirty="0"/>
              <a:t>şirketleri tarafından ihraç edilen kira </a:t>
            </a:r>
            <a:r>
              <a:rPr lang="tr-TR" dirty="0" smtClean="0"/>
              <a:t>sertifikalarından </a:t>
            </a:r>
            <a:r>
              <a:rPr lang="tr-TR" dirty="0"/>
              <a:t>elde edilen kira </a:t>
            </a:r>
            <a:r>
              <a:rPr lang="tr-TR" dirty="0" smtClean="0"/>
              <a:t>gelirleri ve </a:t>
            </a:r>
            <a:r>
              <a:rPr lang="tr-TR" dirty="0"/>
              <a:t>vade sonunda lehe alınan </a:t>
            </a:r>
            <a:r>
              <a:rPr lang="tr-TR" dirty="0" smtClean="0"/>
              <a:t>paralar,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9018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d) Bankaların müşterileri nam ve hesabına başka şahıs ve müesseselere yaptırdıkları hizmetler </a:t>
            </a:r>
            <a:r>
              <a:rPr lang="tr-TR" dirty="0" smtClean="0"/>
              <a:t>mukabili </a:t>
            </a:r>
            <a:r>
              <a:rPr lang="tr-TR" dirty="0"/>
              <a:t>olarak aldıkları ve </a:t>
            </a:r>
            <a:r>
              <a:rPr lang="tr-TR" dirty="0" smtClean="0"/>
              <a:t>aynen mezkûr </a:t>
            </a:r>
            <a:r>
              <a:rPr lang="tr-TR" dirty="0"/>
              <a:t>şahıs veya müesseselere ödedikleri </a:t>
            </a:r>
            <a:r>
              <a:rPr lang="tr-TR" dirty="0" smtClean="0"/>
              <a:t>paralar, bankaların</a:t>
            </a:r>
            <a:r>
              <a:rPr lang="tr-TR" dirty="0"/>
              <a:t>, bankerlerin ve sigorta şirketlerinin </a:t>
            </a:r>
            <a:r>
              <a:rPr lang="tr-TR" dirty="0" smtClean="0"/>
              <a:t>sermayelerinin </a:t>
            </a:r>
            <a:r>
              <a:rPr lang="tr-TR" dirty="0"/>
              <a:t>tamamı kendilerine ait veya iştirakleri bulunan sınai işletmelerden sağladıkları </a:t>
            </a:r>
            <a:r>
              <a:rPr lang="tr-TR" dirty="0" smtClean="0"/>
              <a:t>kârlar</a:t>
            </a:r>
            <a:r>
              <a:rPr lang="tr-TR" dirty="0"/>
              <a:t>, </a:t>
            </a:r>
          </a:p>
          <a:p>
            <a:r>
              <a:rPr lang="tr-TR" dirty="0"/>
              <a:t>f) </a:t>
            </a:r>
            <a:r>
              <a:rPr lang="tr-TR" dirty="0" smtClean="0"/>
              <a:t>Bankaların</a:t>
            </a:r>
            <a:r>
              <a:rPr lang="tr-TR" dirty="0"/>
              <a:t>, bankerlerin ve sigorta şirketlerinin </a:t>
            </a:r>
            <a:r>
              <a:rPr lang="tr-TR" dirty="0" smtClean="0"/>
              <a:t>sermayelerine </a:t>
            </a:r>
            <a:r>
              <a:rPr lang="tr-TR" dirty="0"/>
              <a:t>iştirak ettikleri banka, banker ve sigorta şirketlerinin bu kanuna göre banka ve sigorta muameleleri </a:t>
            </a:r>
            <a:r>
              <a:rPr lang="tr-TR" dirty="0" smtClean="0"/>
              <a:t>vergisine </a:t>
            </a:r>
            <a:r>
              <a:rPr lang="tr-TR" dirty="0"/>
              <a:t>tabi </a:t>
            </a:r>
            <a:r>
              <a:rPr lang="tr-TR" dirty="0" smtClean="0"/>
              <a:t>muamelelerden </a:t>
            </a:r>
            <a:r>
              <a:rPr lang="tr-TR" dirty="0"/>
              <a:t>mütevellit karları,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8263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</a:t>
            </a:r>
            <a:r>
              <a:rPr lang="tr-TR" dirty="0" smtClean="0"/>
              <a:t>) 5842 </a:t>
            </a:r>
            <a:r>
              <a:rPr lang="tr-TR" dirty="0"/>
              <a:t>sayılı Denizcilik Bankası Türk Anonim Ortaklığı Kanununun 6,7 8,9, 10 ve 11 inci </a:t>
            </a:r>
            <a:r>
              <a:rPr lang="tr-TR" dirty="0" smtClean="0"/>
              <a:t>maddeleri </a:t>
            </a:r>
            <a:r>
              <a:rPr lang="tr-TR" dirty="0"/>
              <a:t>ile </a:t>
            </a:r>
            <a:r>
              <a:rPr lang="tr-TR" dirty="0" smtClean="0"/>
              <a:t>12. maddesinin </a:t>
            </a:r>
            <a:r>
              <a:rPr lang="tr-TR" dirty="0"/>
              <a:t>(b) ve (c) fıkralarında zikrolunan işler </a:t>
            </a:r>
            <a:r>
              <a:rPr lang="tr-TR" dirty="0" smtClean="0"/>
              <a:t>dolayısıyla </a:t>
            </a:r>
            <a:r>
              <a:rPr lang="tr-TR" dirty="0"/>
              <a:t>Denizcilik Bankası </a:t>
            </a:r>
            <a:r>
              <a:rPr lang="tr-TR" dirty="0" smtClean="0"/>
              <a:t>Türk </a:t>
            </a:r>
            <a:r>
              <a:rPr lang="tr-TR" dirty="0"/>
              <a:t>Anonim Ortaklığı lehine </a:t>
            </a:r>
            <a:r>
              <a:rPr lang="tr-TR" dirty="0" smtClean="0"/>
              <a:t>tahakkuk </a:t>
            </a:r>
            <a:r>
              <a:rPr lang="tr-TR" dirty="0"/>
              <a:t>edecek paralarla aynı kanunun 2 </a:t>
            </a:r>
            <a:r>
              <a:rPr lang="tr-TR" dirty="0" err="1"/>
              <a:t>nci</a:t>
            </a:r>
            <a:r>
              <a:rPr lang="tr-TR" dirty="0"/>
              <a:t> ve 13 üncü maddeleri </a:t>
            </a:r>
            <a:r>
              <a:rPr lang="tr-TR" dirty="0" smtClean="0"/>
              <a:t>gereğince</a:t>
            </a:r>
            <a:r>
              <a:rPr lang="tr-TR" dirty="0"/>
              <a:t>, bankanın veya kuracağı ortaklıkların, yukarda sayılan işlerin görülmesine veya tesislerin </a:t>
            </a:r>
            <a:r>
              <a:rPr lang="tr-TR" dirty="0" smtClean="0"/>
              <a:t>işletilmesine </a:t>
            </a:r>
            <a:r>
              <a:rPr lang="tr-TR" dirty="0"/>
              <a:t>dair hakiki veya hükmi şahıslarla yaptıkları anlaşmalar </a:t>
            </a:r>
            <a:r>
              <a:rPr lang="tr-TR" dirty="0" smtClean="0"/>
              <a:t>dolayısıyla </a:t>
            </a:r>
            <a:r>
              <a:rPr lang="tr-TR" dirty="0"/>
              <a:t>elde </a:t>
            </a:r>
            <a:r>
              <a:rPr lang="tr-TR" dirty="0" smtClean="0"/>
              <a:t>edecekleri para-</a:t>
            </a:r>
            <a:r>
              <a:rPr lang="tr-TR" dirty="0" err="1" smtClean="0"/>
              <a:t>lar</a:t>
            </a:r>
            <a:r>
              <a:rPr lang="tr-TR" dirty="0" smtClean="0"/>
              <a:t> </a:t>
            </a:r>
            <a:r>
              <a:rPr lang="tr-TR" dirty="0"/>
              <a:t>ve bankanın veya kuracağı ortaklıkların </a:t>
            </a:r>
            <a:r>
              <a:rPr lang="tr-TR" dirty="0" smtClean="0"/>
              <a:t>anlaşmalar </a:t>
            </a:r>
            <a:r>
              <a:rPr lang="tr-TR" dirty="0"/>
              <a:t>yaptıkları hakiki ve hükmi şahıslar lehine aynı </a:t>
            </a:r>
            <a:r>
              <a:rPr lang="tr-TR" dirty="0" smtClean="0"/>
              <a:t>işler dolayısıyla </a:t>
            </a:r>
            <a:r>
              <a:rPr lang="tr-TR" dirty="0"/>
              <a:t>tahakkuk edecek </a:t>
            </a:r>
            <a:r>
              <a:rPr lang="tr-TR" dirty="0" smtClean="0"/>
              <a:t>paralar</a:t>
            </a:r>
            <a:r>
              <a:rPr lang="tr-TR" dirty="0"/>
              <a:t>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363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h</a:t>
            </a:r>
            <a:r>
              <a:rPr lang="tr-TR" dirty="0" smtClean="0"/>
              <a:t>) Emeklilik </a:t>
            </a:r>
            <a:r>
              <a:rPr lang="tr-TR" dirty="0"/>
              <a:t>sözleşmeleri, hayat sigortaları </a:t>
            </a:r>
            <a:r>
              <a:rPr lang="tr-TR" dirty="0" smtClean="0"/>
              <a:t>ve </a:t>
            </a:r>
            <a:r>
              <a:rPr lang="tr-TR" dirty="0"/>
              <a:t>sağlık </a:t>
            </a:r>
            <a:r>
              <a:rPr lang="tr-TR" dirty="0" smtClean="0"/>
              <a:t>sigortaları </a:t>
            </a:r>
            <a:r>
              <a:rPr lang="tr-TR" dirty="0"/>
              <a:t>ile ihracata ait </a:t>
            </a:r>
            <a:r>
              <a:rPr lang="tr-TR" dirty="0" smtClean="0"/>
              <a:t>nakliyat </a:t>
            </a:r>
            <a:r>
              <a:rPr lang="tr-TR" dirty="0"/>
              <a:t>sigortalarında ve 2499 </a:t>
            </a:r>
            <a:r>
              <a:rPr lang="tr-TR" dirty="0" smtClean="0"/>
              <a:t>sayılı </a:t>
            </a:r>
            <a:r>
              <a:rPr lang="tr-TR" dirty="0"/>
              <a:t>Sermaye Piyasası Kanununun 38/A maddesinin birinci </a:t>
            </a:r>
            <a:r>
              <a:rPr lang="tr-TR" dirty="0" smtClean="0"/>
              <a:t>fıkrasında </a:t>
            </a:r>
            <a:r>
              <a:rPr lang="tr-TR" dirty="0"/>
              <a:t>tanımlanan konut finansmanı </a:t>
            </a:r>
            <a:r>
              <a:rPr lang="tr-TR" dirty="0" smtClean="0"/>
              <a:t>kapsamında </a:t>
            </a:r>
            <a:r>
              <a:rPr lang="tr-TR" dirty="0"/>
              <a:t>yapılan sigortalarda sözleşme ve poliçe </a:t>
            </a:r>
            <a:r>
              <a:rPr lang="tr-TR" dirty="0" smtClean="0"/>
              <a:t>üzerinden </a:t>
            </a:r>
            <a:r>
              <a:rPr lang="tr-TR" dirty="0"/>
              <a:t>alınan </a:t>
            </a:r>
            <a:r>
              <a:rPr lang="tr-TR" dirty="0" smtClean="0"/>
              <a:t>paralar…</a:t>
            </a:r>
          </a:p>
          <a:p>
            <a:pPr algn="just"/>
            <a:r>
              <a:rPr lang="tr-TR" dirty="0" smtClean="0"/>
              <a:t>Kaynak: </a:t>
            </a:r>
            <a:r>
              <a:rPr lang="tr-TR" smtClean="0"/>
              <a:t>6802 sayılı Gider </a:t>
            </a:r>
            <a:r>
              <a:rPr lang="tr-TR" dirty="0"/>
              <a:t>V</a:t>
            </a:r>
            <a:r>
              <a:rPr lang="tr-TR" dirty="0" smtClean="0"/>
              <a:t>ergileri Kanunu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7881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449</Words>
  <Application>Microsoft Office PowerPoint</Application>
  <PresentationFormat>Geniş ekran</PresentationFormat>
  <Paragraphs>14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BANKA VE SİGORTA MUAMELELERİ VERGİSİ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SİGORTA MUAMELELERİ VERGİSİ</dc:title>
  <dc:creator>EDA OZDILER</dc:creator>
  <cp:lastModifiedBy>EDA OZDILER</cp:lastModifiedBy>
  <cp:revision>2</cp:revision>
  <dcterms:created xsi:type="dcterms:W3CDTF">2018-02-21T08:10:25Z</dcterms:created>
  <dcterms:modified xsi:type="dcterms:W3CDTF">2018-02-21T08:17:23Z</dcterms:modified>
</cp:coreProperties>
</file>