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68" r:id="rId5"/>
    <p:sldId id="269" r:id="rId6"/>
    <p:sldId id="274" r:id="rId7"/>
    <p:sldId id="267" r:id="rId8"/>
    <p:sldId id="270" r:id="rId9"/>
    <p:sldId id="271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32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675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04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229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405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408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600206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855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429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7762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5176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298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127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791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332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46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46"/>
            <a:ext cx="80772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169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4426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5318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5099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8121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9910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791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720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47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72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1332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0612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0309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4208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0738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093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2487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5612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301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4771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028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32103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4730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3121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3935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3005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319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06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797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559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3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293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3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08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12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715C2D-6E74-4753-9E33-2EF5E4E1D4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0773F-2CE0-407C-9B41-87F95956C340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57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EF07B-13D8-46CF-984B-2144600835DC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F096D-F52F-4885-AEFC-DA7DB44A746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903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674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34835" y="407968"/>
            <a:ext cx="6858000" cy="2387600"/>
          </a:xfrm>
        </p:spPr>
        <p:txBody>
          <a:bodyPr/>
          <a:lstStyle/>
          <a:p>
            <a:r>
              <a:rPr lang="tr-TR" dirty="0" smtClean="0"/>
              <a:t>BETONARME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628768"/>
          </a:xfrm>
        </p:spPr>
        <p:txBody>
          <a:bodyPr>
            <a:normAutofit/>
          </a:bodyPr>
          <a:lstStyle/>
          <a:p>
            <a:r>
              <a:rPr lang="tr-TR" dirty="0" smtClean="0"/>
              <a:t>4. HAFTA</a:t>
            </a:r>
          </a:p>
        </p:txBody>
      </p:sp>
      <p:sp>
        <p:nvSpPr>
          <p:cNvPr id="4" name="Alt Başlık 2"/>
          <p:cNvSpPr txBox="1">
            <a:spLocks/>
          </p:cNvSpPr>
          <p:nvPr/>
        </p:nvSpPr>
        <p:spPr>
          <a:xfrm>
            <a:off x="538844" y="4381423"/>
            <a:ext cx="8188779" cy="16557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 smtClean="0">
              <a:solidFill>
                <a:prstClr val="black"/>
              </a:solidFill>
            </a:endParaRPr>
          </a:p>
          <a:p>
            <a:r>
              <a:rPr lang="tr-TR" sz="3100" dirty="0" smtClean="0">
                <a:solidFill>
                  <a:prstClr val="black"/>
                </a:solidFill>
              </a:rPr>
              <a:t>DOÇ. DR. HAVVA EYLEM POLAT</a:t>
            </a:r>
          </a:p>
          <a:p>
            <a:endParaRPr lang="tr-TR" sz="3100" dirty="0" smtClean="0">
              <a:solidFill>
                <a:prstClr val="black"/>
              </a:solidFill>
            </a:endParaRPr>
          </a:p>
          <a:p>
            <a:r>
              <a:rPr lang="tr-TR" sz="1400" dirty="0" smtClean="0">
                <a:solidFill>
                  <a:prstClr val="black"/>
                </a:solidFill>
              </a:rPr>
              <a:t>ANKARA ÜNİVERSİTESİ ZİRAAT FAKÜLTESİ TARIMSAL YAPILAR VE SULAMA BÖLÜMÜ, 2019-2020</a:t>
            </a:r>
            <a:endParaRPr lang="tr-T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993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 PROGRAMI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5365" y="1436915"/>
            <a:ext cx="8229600" cy="4702628"/>
          </a:xfrm>
        </p:spPr>
        <p:txBody>
          <a:bodyPr>
            <a:noAutofit/>
          </a:bodyPr>
          <a:lstStyle/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1. </a:t>
            </a:r>
            <a:r>
              <a:rPr lang="tr-TR" sz="1800" dirty="0">
                <a:solidFill>
                  <a:srgbClr val="111111"/>
                </a:solidFill>
              </a:rPr>
              <a:t>H</a:t>
            </a:r>
            <a:r>
              <a:rPr lang="tr-TR" sz="1800" dirty="0" smtClean="0">
                <a:solidFill>
                  <a:srgbClr val="111111"/>
                </a:solidFill>
              </a:rPr>
              <a:t>afta - Giriş, temel kavramlar, şartname ve yönetmelikler 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2.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Beton, özellikleri, sınıfları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Çelik, özellikleri, sınıfları</a:t>
            </a:r>
          </a:p>
          <a:p>
            <a:pPr algn="just"/>
            <a:r>
              <a:rPr lang="tr-TR" sz="1800" b="1" dirty="0" smtClean="0">
                <a:solidFill>
                  <a:srgbClr val="111111"/>
                </a:solidFill>
              </a:rPr>
              <a:t>4. </a:t>
            </a:r>
            <a:r>
              <a:rPr lang="tr-TR" sz="1800" b="1" dirty="0">
                <a:solidFill>
                  <a:srgbClr val="111111"/>
                </a:solidFill>
              </a:rPr>
              <a:t>Hafta -Yapıya etkiyen yükler, yük analizi</a:t>
            </a:r>
            <a:endParaRPr lang="en-US" sz="1800" b="1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 smtClean="0">
                <a:solidFill>
                  <a:srgbClr val="111111"/>
                </a:solidFill>
              </a:rPr>
              <a:t>5.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– Hesap ilkeleri - </a:t>
            </a:r>
            <a:r>
              <a:rPr lang="en-US" sz="1800" dirty="0" err="1" smtClean="0">
                <a:solidFill>
                  <a:srgbClr val="111111"/>
                </a:solidFill>
              </a:rPr>
              <a:t>Taşıyıcı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sistem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seçimi</a:t>
            </a:r>
            <a:endParaRPr lang="tr-TR" sz="1800" dirty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6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Kolonlar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r>
              <a:rPr lang="tr-TR" sz="1800">
                <a:solidFill>
                  <a:srgbClr val="111111"/>
                </a:solidFill>
              </a:rPr>
              <a:t> </a:t>
            </a:r>
            <a:endParaRPr lang="tr-TR" sz="1800" dirty="0" smtClean="0">
              <a:solidFill>
                <a:srgbClr val="111111"/>
              </a:solidFill>
            </a:endParaRPr>
          </a:p>
          <a:p>
            <a:pPr lvl="0" algn="just"/>
            <a:r>
              <a:rPr lang="tr-TR" sz="1800" dirty="0">
                <a:solidFill>
                  <a:srgbClr val="111111"/>
                </a:solidFill>
              </a:rPr>
              <a:t>7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Kolonlar, örnekler ve soru çözümleri</a:t>
            </a:r>
          </a:p>
          <a:p>
            <a:pPr algn="just"/>
            <a:r>
              <a:rPr lang="tr-TR" sz="1800" dirty="0">
                <a:solidFill>
                  <a:srgbClr val="111111"/>
                </a:solidFill>
              </a:rPr>
              <a:t>8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Kirişler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değerler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boyutlandırma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9. Hafta - </a:t>
            </a:r>
            <a:r>
              <a:rPr lang="tr-TR" sz="1800" dirty="0">
                <a:solidFill>
                  <a:srgbClr val="111111"/>
                </a:solidFill>
              </a:rPr>
              <a:t>Kirişler, çift </a:t>
            </a:r>
            <a:r>
              <a:rPr lang="tr-TR" sz="1800" dirty="0" smtClean="0">
                <a:solidFill>
                  <a:srgbClr val="111111"/>
                </a:solidFill>
              </a:rPr>
              <a:t>donatılı </a:t>
            </a:r>
            <a:r>
              <a:rPr lang="tr-TR" sz="1800" dirty="0" smtClean="0">
                <a:solidFill>
                  <a:srgbClr val="111111"/>
                </a:solidFill>
              </a:rPr>
              <a:t>kirişler, örnekler </a:t>
            </a:r>
            <a:r>
              <a:rPr lang="tr-TR" sz="1800" dirty="0" smtClean="0">
                <a:solidFill>
                  <a:srgbClr val="111111"/>
                </a:solidFill>
              </a:rPr>
              <a:t>ve soru çözümleri</a:t>
            </a: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10. </a:t>
            </a:r>
            <a:r>
              <a:rPr lang="tr-TR" sz="1800" dirty="0">
                <a:solidFill>
                  <a:srgbClr val="111111"/>
                </a:solidFill>
              </a:rPr>
              <a:t>Hafta </a:t>
            </a:r>
            <a:r>
              <a:rPr lang="tr-TR" sz="1800" dirty="0" smtClean="0">
                <a:solidFill>
                  <a:srgbClr val="111111"/>
                </a:solidFill>
              </a:rPr>
              <a:t>- Kirişler, tablalı kirişler,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11.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Döşemeler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döşeme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>
                <a:solidFill>
                  <a:srgbClr val="111111"/>
                </a:solidFill>
              </a:rPr>
              <a:t>tipleri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 smtClean="0">
                <a:solidFill>
                  <a:srgbClr val="111111"/>
                </a:solidFill>
              </a:rPr>
              <a:t>sınır</a:t>
            </a:r>
            <a:r>
              <a:rPr lang="en-US" sz="1800" dirty="0" smtClean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değerler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12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Döşemeler, örnekler ve soru çözümleri</a:t>
            </a:r>
            <a:endParaRPr lang="en-US" sz="1800" dirty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13.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en-US" sz="1800" dirty="0" err="1" smtClean="0">
                <a:solidFill>
                  <a:srgbClr val="111111"/>
                </a:solidFill>
              </a:rPr>
              <a:t>Temeller</a:t>
            </a:r>
            <a:r>
              <a:rPr lang="en-US" sz="1800" dirty="0">
                <a:solidFill>
                  <a:srgbClr val="111111"/>
                </a:solidFill>
              </a:rPr>
              <a:t>, </a:t>
            </a:r>
            <a:r>
              <a:rPr lang="en-US" sz="1800" dirty="0" err="1">
                <a:solidFill>
                  <a:srgbClr val="111111"/>
                </a:solidFill>
              </a:rPr>
              <a:t>temel</a:t>
            </a:r>
            <a:r>
              <a:rPr lang="en-US" sz="1800" dirty="0">
                <a:solidFill>
                  <a:srgbClr val="111111"/>
                </a:solidFill>
              </a:rPr>
              <a:t> </a:t>
            </a:r>
            <a:r>
              <a:rPr lang="en-US" sz="1800" dirty="0" err="1" smtClean="0">
                <a:solidFill>
                  <a:srgbClr val="111111"/>
                </a:solidFill>
              </a:rPr>
              <a:t>tipleri</a:t>
            </a:r>
            <a:endParaRPr lang="tr-TR" sz="1800" dirty="0" smtClean="0">
              <a:solidFill>
                <a:srgbClr val="111111"/>
              </a:solidFill>
            </a:endParaRPr>
          </a:p>
          <a:p>
            <a:pPr algn="just"/>
            <a:r>
              <a:rPr lang="tr-TR" sz="1800" dirty="0" smtClean="0">
                <a:solidFill>
                  <a:srgbClr val="111111"/>
                </a:solidFill>
              </a:rPr>
              <a:t>14</a:t>
            </a:r>
            <a:r>
              <a:rPr lang="tr-TR" sz="1800" dirty="0" smtClean="0">
                <a:solidFill>
                  <a:srgbClr val="111111"/>
                </a:solidFill>
              </a:rPr>
              <a:t>. </a:t>
            </a:r>
            <a:r>
              <a:rPr lang="tr-TR" sz="1800" dirty="0">
                <a:solidFill>
                  <a:srgbClr val="111111"/>
                </a:solidFill>
              </a:rPr>
              <a:t>Hafta - </a:t>
            </a:r>
            <a:r>
              <a:rPr lang="tr-TR" sz="1800" dirty="0" smtClean="0">
                <a:solidFill>
                  <a:srgbClr val="111111"/>
                </a:solidFill>
              </a:rPr>
              <a:t>Temeller, örnekler ve soru çözümleri</a:t>
            </a:r>
          </a:p>
        </p:txBody>
      </p:sp>
    </p:spTree>
    <p:extLst>
      <p:ext uri="{BB962C8B-B14F-4D97-AF65-F5344CB8AC3E}">
        <p14:creationId xmlns:p14="http://schemas.microsoft.com/office/powerpoint/2010/main" val="65053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YAPILARA ETKİYEN YÜKLER - ANALİZ</a:t>
            </a:r>
            <a:endParaRPr lang="en-US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 smtClean="0"/>
              <a:t>Projelemede</a:t>
            </a:r>
            <a:r>
              <a:rPr lang="tr-TR" dirty="0" smtClean="0"/>
              <a:t>, </a:t>
            </a:r>
            <a:r>
              <a:rPr lang="tr-TR" dirty="0"/>
              <a:t>y</a:t>
            </a:r>
            <a:r>
              <a:rPr lang="en-US" dirty="0" err="1" smtClean="0"/>
              <a:t>ük</a:t>
            </a:r>
            <a:r>
              <a:rPr lang="tr-TR" dirty="0" smtClean="0"/>
              <a:t> </a:t>
            </a:r>
            <a:r>
              <a:rPr lang="en-US" dirty="0" err="1" smtClean="0"/>
              <a:t>etkilerinin</a:t>
            </a:r>
            <a:r>
              <a:rPr lang="en-US" dirty="0" smtClean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değerleri</a:t>
            </a:r>
            <a:r>
              <a:rPr lang="en-US" dirty="0"/>
              <a:t> </a:t>
            </a:r>
            <a:r>
              <a:rPr lang="en-US" dirty="0" err="1" smtClean="0"/>
              <a:t>yerine</a:t>
            </a:r>
            <a:r>
              <a:rPr lang="tr-TR" dirty="0" smtClean="0"/>
              <a:t>,</a:t>
            </a:r>
            <a:r>
              <a:rPr lang="en-US" dirty="0" smtClean="0"/>
              <a:t> </a:t>
            </a:r>
            <a:r>
              <a:rPr lang="tr-TR" dirty="0"/>
              <a:t>t</a:t>
            </a:r>
            <a:r>
              <a:rPr lang="en-US" dirty="0" err="1" smtClean="0"/>
              <a:t>asarım</a:t>
            </a:r>
            <a:r>
              <a:rPr lang="en-US" dirty="0" smtClean="0"/>
              <a:t> </a:t>
            </a:r>
            <a:r>
              <a:rPr lang="tr-TR" dirty="0" smtClean="0"/>
              <a:t>değerleri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yük</a:t>
            </a:r>
            <a:r>
              <a:rPr lang="en-US" dirty="0"/>
              <a:t> </a:t>
            </a:r>
            <a:r>
              <a:rPr lang="en-US" dirty="0" err="1"/>
              <a:t>birleşimleri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r>
              <a:rPr lang="en-US" dirty="0" err="1" smtClean="0"/>
              <a:t>Tasarım</a:t>
            </a:r>
            <a:r>
              <a:rPr lang="en-US" dirty="0" smtClean="0"/>
              <a:t> </a:t>
            </a:r>
            <a:r>
              <a:rPr lang="tr-TR" dirty="0" smtClean="0"/>
              <a:t>değerleri,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tr-TR" dirty="0" smtClean="0"/>
              <a:t>değerlerin</a:t>
            </a:r>
            <a:r>
              <a:rPr lang="en-US" dirty="0" smtClean="0"/>
              <a:t> </a:t>
            </a:r>
            <a:r>
              <a:rPr lang="en-US" dirty="0" err="1" smtClean="0"/>
              <a:t>yük</a:t>
            </a:r>
            <a:r>
              <a:rPr lang="tr-TR" dirty="0" smtClean="0"/>
              <a:t> </a:t>
            </a:r>
            <a:r>
              <a:rPr lang="en-US" dirty="0" err="1" smtClean="0"/>
              <a:t>katsayıları</a:t>
            </a:r>
            <a:r>
              <a:rPr lang="en-US" dirty="0" smtClean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çarpılması</a:t>
            </a:r>
            <a:r>
              <a:rPr lang="en-US" dirty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belirlenirler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  <a:p>
            <a:pPr algn="just"/>
            <a:r>
              <a:rPr lang="tr-TR" dirty="0" smtClean="0"/>
              <a:t>Farklı </a:t>
            </a:r>
            <a:r>
              <a:rPr lang="en-US" dirty="0" err="1" smtClean="0"/>
              <a:t>tasarım</a:t>
            </a:r>
            <a:r>
              <a:rPr lang="en-US" dirty="0" smtClean="0"/>
              <a:t>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tr-TR" dirty="0" smtClean="0"/>
              <a:t>ve yüklemeler söz konusudur. Oluşabilecek y</a:t>
            </a:r>
            <a:r>
              <a:rPr lang="en-US" dirty="0" err="1" smtClean="0"/>
              <a:t>üklerin</a:t>
            </a:r>
            <a:r>
              <a:rPr lang="en-US" dirty="0" smtClean="0"/>
              <a:t> </a:t>
            </a:r>
            <a:r>
              <a:rPr lang="en-US" dirty="0" err="1"/>
              <a:t>tümü</a:t>
            </a:r>
            <a:r>
              <a:rPr lang="en-US" dirty="0"/>
              <a:t> </a:t>
            </a:r>
            <a:r>
              <a:rPr lang="en-US" dirty="0" err="1" smtClean="0"/>
              <a:t>yapıya</a:t>
            </a:r>
            <a:r>
              <a:rPr lang="tr-TR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 smtClean="0"/>
              <a:t>etki</a:t>
            </a:r>
            <a:r>
              <a:rPr lang="tr-TR" dirty="0" smtClean="0"/>
              <a:t> etmez.</a:t>
            </a:r>
            <a:r>
              <a:rPr lang="en-US" dirty="0" smtClean="0"/>
              <a:t> </a:t>
            </a:r>
            <a:r>
              <a:rPr lang="tr-TR" dirty="0" smtClean="0"/>
              <a:t>Yapı h</a:t>
            </a:r>
            <a:r>
              <a:rPr lang="en-US" dirty="0" err="1" smtClean="0"/>
              <a:t>angi</a:t>
            </a:r>
            <a:r>
              <a:rPr lang="en-US" dirty="0" smtClean="0"/>
              <a:t> </a:t>
            </a:r>
            <a:r>
              <a:rPr lang="en-US" dirty="0" err="1" smtClean="0"/>
              <a:t>yük</a:t>
            </a:r>
            <a:r>
              <a:rPr lang="tr-TR" dirty="0" smtClean="0"/>
              <a:t>ün etkisi</a:t>
            </a:r>
            <a:r>
              <a:rPr lang="en-US" dirty="0" smtClean="0"/>
              <a:t> </a:t>
            </a:r>
            <a:r>
              <a:rPr lang="tr-TR" dirty="0" smtClean="0"/>
              <a:t>altında ise o</a:t>
            </a:r>
            <a:r>
              <a:rPr lang="en-US" dirty="0" smtClean="0"/>
              <a:t> </a:t>
            </a:r>
            <a:r>
              <a:rPr lang="en-US" dirty="0" err="1" smtClean="0"/>
              <a:t>etki</a:t>
            </a:r>
            <a:r>
              <a:rPr lang="tr-TR" dirty="0" smtClean="0"/>
              <a:t>n</a:t>
            </a:r>
            <a:r>
              <a:rPr lang="en-US" dirty="0" smtClean="0"/>
              <a:t>in </a:t>
            </a:r>
            <a:r>
              <a:rPr lang="en-US" dirty="0" err="1" smtClean="0"/>
              <a:t>güvenliği</a:t>
            </a:r>
            <a:r>
              <a:rPr lang="en-US" dirty="0" smtClean="0"/>
              <a:t> </a:t>
            </a:r>
            <a:r>
              <a:rPr lang="en-US" dirty="0" err="1" smtClean="0"/>
              <a:t>sağlan</a:t>
            </a:r>
            <a:r>
              <a:rPr lang="tr-TR" dirty="0" err="1" smtClean="0"/>
              <a:t>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351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err="1"/>
              <a:t>Yalnız</a:t>
            </a:r>
            <a:r>
              <a:rPr lang="en-US" sz="3200" dirty="0"/>
              <a:t> </a:t>
            </a:r>
            <a:r>
              <a:rPr lang="en-US" sz="3200" dirty="0" err="1"/>
              <a:t>düşey</a:t>
            </a:r>
            <a:r>
              <a:rPr lang="en-US" sz="3200" dirty="0"/>
              <a:t> </a:t>
            </a:r>
            <a:r>
              <a:rPr lang="en-US" sz="3200" dirty="0" err="1"/>
              <a:t>yükler</a:t>
            </a:r>
            <a:r>
              <a:rPr lang="en-US" sz="3200" dirty="0"/>
              <a:t> </a:t>
            </a:r>
            <a:r>
              <a:rPr lang="en-US" sz="3200" dirty="0" smtClean="0"/>
              <a:t> </a:t>
            </a:r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en-US" sz="3200" dirty="0" smtClean="0"/>
              <a:t>(</a:t>
            </a:r>
            <a:r>
              <a:rPr lang="en-US" sz="3200" dirty="0" err="1"/>
              <a:t>deprem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rüzgârın</a:t>
            </a:r>
            <a:r>
              <a:rPr lang="en-US" sz="3200" dirty="0"/>
              <a:t> </a:t>
            </a:r>
            <a:r>
              <a:rPr lang="en-US" sz="3200" dirty="0" err="1"/>
              <a:t>etkin</a:t>
            </a:r>
            <a:r>
              <a:rPr lang="en-US" sz="3200" dirty="0"/>
              <a:t> </a:t>
            </a:r>
            <a:r>
              <a:rPr lang="en-US" sz="3200" dirty="0" err="1"/>
              <a:t>olmadığı</a:t>
            </a:r>
            <a:r>
              <a:rPr lang="en-US" sz="3200" dirty="0"/>
              <a:t> </a:t>
            </a:r>
            <a:r>
              <a:rPr lang="en-US" sz="3200" dirty="0" err="1" smtClean="0"/>
              <a:t>durumlar</a:t>
            </a:r>
            <a:r>
              <a:rPr lang="en-US" sz="3200" dirty="0" smtClean="0"/>
              <a:t>)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/>
          <a:lstStyle/>
          <a:p>
            <a:r>
              <a:rPr lang="en-US" dirty="0" err="1" smtClean="0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 smtClean="0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 smtClean="0">
                <a:solidFill>
                  <a:srgbClr val="111111"/>
                </a:solidFill>
                <a:latin typeface="Helvetica"/>
              </a:rPr>
              <a:t>=1.4G 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+ </a:t>
            </a:r>
            <a:r>
              <a:rPr lang="en-US" dirty="0" smtClean="0">
                <a:solidFill>
                  <a:srgbClr val="111111"/>
                </a:solidFill>
                <a:latin typeface="Helvetica"/>
              </a:rPr>
              <a:t>1.6Q</a:t>
            </a:r>
            <a:endParaRPr lang="tr-TR" dirty="0" smtClean="0">
              <a:solidFill>
                <a:srgbClr val="111111"/>
              </a:solidFill>
              <a:latin typeface="Helvetica"/>
            </a:endParaRPr>
          </a:p>
          <a:p>
            <a:pPr marL="0" indent="0">
              <a:buNone/>
            </a:pPr>
            <a:endParaRPr lang="en-US" dirty="0">
              <a:solidFill>
                <a:srgbClr val="111111"/>
              </a:solidFill>
              <a:latin typeface="Helvetica"/>
            </a:endParaRPr>
          </a:p>
          <a:p>
            <a:r>
              <a:rPr lang="en-US" dirty="0" err="1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=1.0G + 1.2Q + 1.2T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97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err="1" smtClean="0"/>
              <a:t>Deprem</a:t>
            </a:r>
            <a:r>
              <a:rPr lang="tr-TR" sz="3600" dirty="0" smtClean="0"/>
              <a:t> durumu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r>
              <a:rPr lang="en-US" dirty="0" err="1" smtClean="0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 smtClean="0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 smtClean="0">
                <a:solidFill>
                  <a:srgbClr val="111111"/>
                </a:solidFill>
                <a:latin typeface="Helvetica"/>
              </a:rPr>
              <a:t>=1.4G 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+ 1.6Q</a:t>
            </a:r>
          </a:p>
          <a:p>
            <a:r>
              <a:rPr lang="en-US" dirty="0" err="1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=1.0G + 1.2Q + 1.2T</a:t>
            </a:r>
          </a:p>
          <a:p>
            <a:r>
              <a:rPr lang="en-US" dirty="0" err="1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=1.0G + 1.0Q + 1.0E</a:t>
            </a:r>
          </a:p>
          <a:p>
            <a:r>
              <a:rPr lang="en-US" dirty="0" err="1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=1.0G + 1.0Q - 1.0E</a:t>
            </a:r>
          </a:p>
          <a:p>
            <a:r>
              <a:rPr lang="en-US" dirty="0" err="1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=0.9G + 1.0E</a:t>
            </a:r>
          </a:p>
          <a:p>
            <a:r>
              <a:rPr lang="en-US" dirty="0" err="1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=0.9G - 1.0E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467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Rüzgâr</a:t>
            </a:r>
            <a:r>
              <a:rPr lang="en-US" sz="2800" dirty="0"/>
              <a:t> </a:t>
            </a:r>
            <a:r>
              <a:rPr lang="tr-TR" sz="2800" dirty="0" smtClean="0"/>
              <a:t>durumu</a:t>
            </a:r>
            <a:endParaRPr lang="en-US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r>
              <a:rPr lang="en-US" dirty="0" err="1" smtClean="0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 smtClean="0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 smtClean="0">
                <a:solidFill>
                  <a:srgbClr val="111111"/>
                </a:solidFill>
                <a:latin typeface="Helvetica"/>
              </a:rPr>
              <a:t>=1.4G 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+ 1.6Q</a:t>
            </a:r>
          </a:p>
          <a:p>
            <a:r>
              <a:rPr lang="en-US" dirty="0" err="1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=1.0G + 1.2Q + 1.2T</a:t>
            </a:r>
          </a:p>
          <a:p>
            <a:r>
              <a:rPr lang="en-US" dirty="0" err="1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=1.0G + 1.3Q +1.3W</a:t>
            </a:r>
          </a:p>
          <a:p>
            <a:r>
              <a:rPr lang="en-US" dirty="0" err="1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=1.0G + 1.3Q - 1.3W</a:t>
            </a:r>
          </a:p>
          <a:p>
            <a:r>
              <a:rPr lang="en-US" dirty="0" err="1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=0.9G + 1.3W</a:t>
            </a:r>
          </a:p>
          <a:p>
            <a:r>
              <a:rPr lang="en-US" dirty="0" err="1">
                <a:solidFill>
                  <a:srgbClr val="111111"/>
                </a:solidFill>
                <a:latin typeface="Helvetica"/>
              </a:rPr>
              <a:t>F</a:t>
            </a:r>
            <a:r>
              <a:rPr lang="en-US" sz="800" dirty="0" err="1">
                <a:solidFill>
                  <a:srgbClr val="111111"/>
                </a:solidFill>
                <a:latin typeface="Helvetica"/>
              </a:rPr>
              <a:t>d</a:t>
            </a:r>
            <a:r>
              <a:rPr lang="en-US" dirty="0">
                <a:solidFill>
                  <a:srgbClr val="111111"/>
                </a:solidFill>
                <a:latin typeface="Helvetica"/>
              </a:rPr>
              <a:t>=0.9G - 1.3W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234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Karakteristik dayanım – </a:t>
            </a:r>
            <a:r>
              <a:rPr lang="tr-TR" sz="2800" dirty="0"/>
              <a:t>T</a:t>
            </a:r>
            <a:r>
              <a:rPr lang="tr-TR" sz="2800" dirty="0" smtClean="0"/>
              <a:t>asarım dayanımı</a:t>
            </a:r>
            <a:endParaRPr lang="en-US" sz="2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679" t="58760" b="20620"/>
          <a:stretch/>
        </p:blipFill>
        <p:spPr bwMode="auto">
          <a:xfrm>
            <a:off x="4788839" y="4039411"/>
            <a:ext cx="3718824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757" r="24588"/>
          <a:stretch/>
        </p:blipFill>
        <p:spPr bwMode="auto">
          <a:xfrm>
            <a:off x="251520" y="4939747"/>
            <a:ext cx="5390140" cy="108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66129" b="37195"/>
          <a:stretch/>
        </p:blipFill>
        <p:spPr bwMode="auto">
          <a:xfrm>
            <a:off x="426705" y="1412776"/>
            <a:ext cx="3360914" cy="3328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885" b="27265"/>
          <a:stretch/>
        </p:blipFill>
        <p:spPr bwMode="auto">
          <a:xfrm>
            <a:off x="4355976" y="1447123"/>
            <a:ext cx="4151687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1395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306</Words>
  <Application>Microsoft Office PowerPoint</Application>
  <PresentationFormat>Ekran Gösterisi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Office Teması</vt:lpstr>
      <vt:lpstr>1_Ofis Teması</vt:lpstr>
      <vt:lpstr>2_Office Teması</vt:lpstr>
      <vt:lpstr>2_Ofis Teması</vt:lpstr>
      <vt:lpstr>BETONARME</vt:lpstr>
      <vt:lpstr>DERS PROGRAMI</vt:lpstr>
      <vt:lpstr>YAPILARA ETKİYEN YÜKLER - ANALİZ</vt:lpstr>
      <vt:lpstr>Yalnız düşey yükler   (deprem ve rüzgârın etkin olmadığı durumlar) </vt:lpstr>
      <vt:lpstr>Deprem durumu </vt:lpstr>
      <vt:lpstr>Rüzgâr durumu</vt:lpstr>
      <vt:lpstr>Karakteristik dayanım – Tasarım dayanımı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BETONARME</dc:title>
  <dc:creator>fenbil</dc:creator>
  <cp:lastModifiedBy>fenbil</cp:lastModifiedBy>
  <cp:revision>7</cp:revision>
  <dcterms:created xsi:type="dcterms:W3CDTF">2019-11-18T08:40:47Z</dcterms:created>
  <dcterms:modified xsi:type="dcterms:W3CDTF">2019-11-19T08:08:47Z</dcterms:modified>
</cp:coreProperties>
</file>