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58" r:id="rId5"/>
    <p:sldId id="259" r:id="rId6"/>
    <p:sldId id="260" r:id="rId7"/>
    <p:sldId id="261" r:id="rId8"/>
    <p:sldId id="262" r:id="rId9"/>
    <p:sldId id="263"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03.08.2011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الأولى</a:t>
            </a:r>
            <a:r>
              <a:rPr lang="tr-TR" sz="4900" b="1" dirty="0" smtClean="0"/>
              <a:t/>
            </a:r>
            <a:br>
              <a:rPr lang="tr-TR" sz="4900" b="1" dirty="0" smtClean="0"/>
            </a:br>
            <a:r>
              <a:rPr lang="tr-TR" sz="4900" b="1" dirty="0" smtClean="0"/>
              <a:t>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20000"/>
          </a:bodyPr>
          <a:lstStyle/>
          <a:p>
            <a:pPr algn="ctr"/>
            <a:r>
              <a:rPr lang="ar-SA" sz="4400" b="1" dirty="0" smtClean="0"/>
              <a:t>الاسم</a:t>
            </a:r>
            <a:endParaRPr lang="tr-TR" sz="4400" b="1" dirty="0"/>
          </a:p>
          <a:p>
            <a:pPr algn="ctr">
              <a:lnSpc>
                <a:spcPct val="150000"/>
              </a:lnSpc>
              <a:spcBef>
                <a:spcPts val="1200"/>
              </a:spcBef>
              <a:spcAft>
                <a:spcPts val="1200"/>
              </a:spcAft>
            </a:pPr>
            <a:r>
              <a:rPr lang="tr-TR" sz="4000" b="1" i="1" dirty="0" smtClean="0"/>
              <a:t>İSİM</a:t>
            </a:r>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مَصَادِرُ الثَّقَافَةِ الْعَرَبِيَّةِ قَبْلَ الإسْلامِ</a:t>
            </a:r>
            <a:endParaRPr lang="tr-TR" dirty="0"/>
          </a:p>
        </p:txBody>
      </p:sp>
      <p:sp>
        <p:nvSpPr>
          <p:cNvPr id="3" name="2 İçerik Yer Tutucusu"/>
          <p:cNvSpPr>
            <a:spLocks noGrp="1"/>
          </p:cNvSpPr>
          <p:nvPr>
            <p:ph idx="1"/>
          </p:nvPr>
        </p:nvSpPr>
        <p:spPr/>
        <p:txBody>
          <a:bodyPr/>
          <a:lstStyle/>
          <a:p>
            <a:pPr algn="r">
              <a:buNone/>
            </a:pPr>
            <a:r>
              <a:rPr lang="ar-SA" dirty="0" smtClean="0"/>
              <a:t>كَانَ لِلْعَرَبِ حَضَارَتُهُمْ قَبْلَ الإسْلامِ، وَكَانُوا عَلَى اتِّصَالٍ دَائِمٍ بِحَضَارَاتٍ أُخْرَى، فَتَأَثَّرُوا بِهَا، كَمَا تَرَكُوا فِيهَا آثَارَهُمْ. وَمِنْ أَهَمِّ الْمَصَادِرِ الثَّقَافِيَّةِ الَّتيِ أَثَّرَتْ فِي الْعَرَبِ مَا يَلِي </a:t>
            </a:r>
            <a:r>
              <a:rPr lang="ar-SA" dirty="0" smtClean="0"/>
              <a:t>:</a:t>
            </a:r>
            <a:endParaRPr lang="tr-TR" dirty="0" smtClean="0"/>
          </a:p>
          <a:p>
            <a:pPr algn="r">
              <a:buNone/>
            </a:pPr>
            <a:r>
              <a:rPr lang="ar-SA" dirty="0" smtClean="0"/>
              <a:t>أَوَّلاً: اَلرُّومُ (اَلْبِيزَنْطِينِيُّونَ) وَالْفُرْسُ، وَقَدْ تَمَّ الاِتِّصَالُ بِهِمْ عَنْ طَرِيقِ الْغَسَاسِنَةِ فِي الشَّامِ وَالْمَنَاذِرَةِ فِي الْعِرَاقِ</a:t>
            </a:r>
            <a:r>
              <a:rPr lang="ar-SA" dirty="0" smtClean="0"/>
              <a:t>.</a:t>
            </a:r>
            <a:endParaRPr lang="tr-TR" dirty="0" smtClean="0"/>
          </a:p>
          <a:p>
            <a:pPr algn="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endParaRPr lang="tr-TR" dirty="0" smtClean="0"/>
          </a:p>
          <a:p>
            <a:pPr algn="r">
              <a:buNone/>
            </a:pPr>
            <a:r>
              <a:rPr lang="ar-SA" dirty="0" smtClean="0"/>
              <a:t>وَالْغَسَاسِنَةُ قَبَائِلُ عَرَبِيَّةٌ يَمَنِيَّةُ اْلأَصْلِ أَسَّسَتْ فِي الشَّامِ دَوْلَةً عَرَبِيَّةً دَامَتْ عِدَّةَ قُرُونٍ قَبْلَ الإسْلامِ، وَكَانَ يَحْكُمُهَا مُلُوكٌ خَاضِعُونَ لِلرُّومِ (اَلْبِيزَنْطِينِيُّونَ). وَكَانَ مِنْ أَشْهَرِ مُلُوكِهِمْ اَلْحَارِثُ بْنُ جَبْلَةَ الَّذِي غَلَبَ مُلْكَ الْحِيرَةِ (٥٢٨)، النُّعْمَانُ الَّذِي أَرَادَ أَنْ يَسْتَقِلَّ عَنْ حُكْمِ اَلْبِيزَنْطِينِيِّينَ عَامَ ٦١٤. وَكَانَ الْغَسَاسِنَةُ مَسِيحِيِّينَ ثُمَّ أَسْلَمَ أَكْثَرُهُمْ عِنْدَ ظُهُورِ الإسْلامِ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أَمَّا الْمَنَاذِرَةُ وَيُعْرَفُونَ كَذَلِكَ بِبَنِي لَخْمٍ أَوِاللَّخْمِيِّينَ فَقَدْ كَانَ لَهُمْ دَوْلَةٌ عَرَبِيَّةٌ فِي الْعِرَاقِ عَاصِمَتُهَا الْحِيرَةُ، وَكَانُوا خَاضِعِينَ إِلَى الْفُرْسِ، وَقَدْ كَانَ بَيْنَهُمْ وَبَيْنَ الْغَسَاسِنَةِ خِلافَاتٌ وَحُرُوبٌ. وَمِنْ مُلُوكِهِمْ عَدَدٌ عُرِفَ بِاِسْمِ الْمُنْذِرِ الأوَّلِ وَالثَّانِي ... اِلَخْ. كَانَ آخِرُهُمْ اَلْمُنْذِرَ الْخَامِسَ (٦٢٨-٦٣٢). وَكَانَ الْمَنَاذِرَةُ كَالْغَساَسِنَةِ مَسِيحِيِّينَ، وَاشْتَهَرَ مِنْهُمْ عَدَدٌ مِنَ الشُّعَرَاءِ مِثْلَ عَدِيُّ بْنُ زَيْدٍ اَلَّذِي اِشْتَغَلَ كَاتِباً فِي دِيوَانِ مَلِكِ الْفُرْسِ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75656" y="980728"/>
            <a:ext cx="7458032" cy="5267672"/>
          </a:xfrm>
        </p:spPr>
        <p:txBody>
          <a:bodyPr>
            <a:normAutofit lnSpcReduction="10000"/>
          </a:bodyPr>
          <a:lstStyle/>
          <a:p>
            <a:pPr algn="r">
              <a:buNone/>
            </a:pPr>
            <a:r>
              <a:rPr lang="ar-SA" dirty="0" smtClean="0"/>
              <a:t>ثَانِياً: اَلتِّجَارَةُ الَّتِي جَعَلَتْهُمْ عَلَى اِتِّصَالٍ بِعَدَدٍ مِنَ الأُمَمِ الأُخْرَى كَالْهِنْدِ وَالْحَبَشَةِ. وَقَدْ أَخَذُوا عَنْ تِلْكَ الأُمَمِ جَوَانِبَ مِنْ حَضَارَاتِهَا</a:t>
            </a:r>
            <a:r>
              <a:rPr lang="ar-SA" dirty="0" smtClean="0"/>
              <a:t>.</a:t>
            </a:r>
            <a:endParaRPr lang="tr-TR" dirty="0" smtClean="0"/>
          </a:p>
          <a:p>
            <a:pPr algn="r">
              <a:buNone/>
            </a:pPr>
            <a:r>
              <a:rPr lang="ar-SA" dirty="0" smtClean="0"/>
              <a:t>ثَالِثاً: اَلْيَهُودِيَّةُ وَالنَّصْرَنِيَّةُ (اَلْمَسِيحِيَّةُ). وَقَدْ كَانَتَا مُنْتَشِرَيْنِ فِي بَعْضِ أَقْسَامِ الْجَزِيرَةِ الْعَرَبِيَّةِ، فَكَانَتِ الْيَهُودِيَّةُ مُنْتَشِرَةً فِي يَثْرِبَ (اَلْمَدِينَةُ) وَخَيْبَرَ، وَالْيَمَنِ وَالطَّائِفِ، أَمَّا النَّصْرَانِيَّةُ فَكَانَتْ فِي نَجْرَانَ، وَالْعِرَاقِ (اَلْمَنَاذِرَةُ)، وَالشَّام (اَلْغَسَاسِنَةُ). وَقَدْ حَمَلَتْ هَاتَانِ الدِّيَانَتَانِ إِلَى الْجَزِيرَةِ بَعْضَ الثَّقَافَةِ الْيُونَانِيَّةِ مِنَ الْفَلْسَفَةِ وَاْلأَدَبِ إِلَى جَانِبِ عُلُومِ التَّوْرَاةِ وَ مَا فِيهَا مِنْ تَارِيخِ التَّكْوِينِ وَحَدِيثِ الْجَنَّةِ وَالنَّارِ وَيَوْمِ الْحِسَابِ اِلَخْ.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endParaRPr lang="tr-TR" dirty="0" smtClean="0"/>
          </a:p>
          <a:p>
            <a:pPr algn="r">
              <a:buNone/>
            </a:pPr>
            <a:r>
              <a:rPr lang="ar-SA" dirty="0" smtClean="0"/>
              <a:t>وَعَنْ طَرِيقِ هَذِهِ الْمَصَادِرِ جَمِيعاً دَخَلَتِ اللُّغَةَ الْعَرَبِيَّةَ أَلْفَاظٌ جَدِيدَةٌ كَمَا تَأَثَّرَتِ الْعُقُولُ بِأَفْكَارٍ جَدِيدَةٍ لَمْ يَكُنْ يَعْرِفُهَا الْعَرَبُ مِنْ قَبْلُ. وَلَعَلَّ هَذِهِ الْعَوَامِلُ كُلُّهَا مُجْتَمِعَةً سَاعَدَتْ عَلَى انْتِشَارِ الإِسْلامِ بَعْدَ ظُهُورِهِ بِوَقْتٍ قَصِيرٍ.</a:t>
            </a:r>
            <a:endParaRPr lang="tr-TR" dirty="0" smtClean="0"/>
          </a:p>
          <a:p>
            <a:pPr algn="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أيُّ المصادرِ الثّقافيّةِ الّتي أثّرتْ فِي الْعَرَبِ؟</a:t>
            </a:r>
            <a:endParaRPr lang="tr-TR" dirty="0" smtClean="0"/>
          </a:p>
          <a:p>
            <a:pPr algn="r" rtl="1">
              <a:buNone/>
            </a:pPr>
            <a:r>
              <a:rPr lang="ar-SA" dirty="0" smtClean="0"/>
              <a:t>٢</a:t>
            </a:r>
            <a:r>
              <a:rPr lang="ar-SA" b="1" dirty="0" smtClean="0"/>
              <a:t> </a:t>
            </a:r>
            <a:r>
              <a:rPr lang="ar-SA" dirty="0" smtClean="0"/>
              <a:t>– كيف تمّ الاتصال بين العرب والفرس؟</a:t>
            </a:r>
            <a:endParaRPr lang="tr-TR" dirty="0" smtClean="0"/>
          </a:p>
          <a:p>
            <a:pPr algn="r" rtl="1">
              <a:buNone/>
            </a:pPr>
            <a:r>
              <a:rPr lang="ar-SA" dirty="0" smtClean="0"/>
              <a:t>٣ – أين أسّستْ الغساسنةُ دولةً عربيةً وكم عصراً دامت هذه الدولةُ؟</a:t>
            </a:r>
            <a:endParaRPr lang="tr-TR" dirty="0" smtClean="0"/>
          </a:p>
          <a:p>
            <a:pPr algn="r" rtl="1">
              <a:buNone/>
            </a:pPr>
            <a:r>
              <a:rPr lang="ar-SA" dirty="0" smtClean="0"/>
              <a:t>٤ – كيف المناسباتُ بين الغساسنةِ والمناذرةِ؟ </a:t>
            </a:r>
            <a:endParaRPr lang="tr-TR" dirty="0" smtClean="0"/>
          </a:p>
          <a:p>
            <a:pPr algn="r" rtl="1">
              <a:buNone/>
            </a:pPr>
            <a:r>
              <a:rPr lang="ar-SA" dirty="0" smtClean="0"/>
              <a:t>٥ – ما دينُ هاتين الدولتين؟</a:t>
            </a:r>
            <a:endParaRPr lang="tr-TR" dirty="0" smtClean="0"/>
          </a:p>
          <a:p>
            <a:pPr algn="r" rtl="1">
              <a:buNone/>
            </a:pPr>
            <a:r>
              <a:rPr lang="ar-SA" dirty="0" smtClean="0"/>
              <a:t>٦ – في أي مناطق كانتِ اليهوديّةُ منتشرةً؟</a:t>
            </a:r>
            <a:endParaRPr lang="tr-TR" dirty="0" smtClean="0"/>
          </a:p>
          <a:p>
            <a:pPr algn="r" rtl="1">
              <a:buNone/>
            </a:pPr>
            <a:r>
              <a:rPr lang="ar-SA" dirty="0" smtClean="0"/>
              <a:t>٧ – كيف دخلت ألفاظٌ جديدةٌ اللغةَ العربيةَ؟ </a:t>
            </a:r>
            <a:endParaRPr lang="tr-TR" dirty="0" smtClean="0"/>
          </a:p>
          <a:p>
            <a:pPr algn="r" rtl="1">
              <a:buNone/>
            </a:pPr>
            <a:r>
              <a:rPr lang="ar-SA" dirty="0" smtClean="0"/>
              <a:t>٨ – ما دورُ التّجارةِ في انتقالِ الحضاراتِ؟</a:t>
            </a:r>
            <a:endParaRPr lang="tr-TR" dirty="0" smtClean="0"/>
          </a:p>
          <a:p>
            <a:pPr algn="r" rtl="1">
              <a:buNone/>
            </a:pPr>
            <a:r>
              <a:rPr lang="ar-SA" dirty="0" smtClean="0"/>
              <a:t>٩ – كيف يُطلَقُ على ملوكِ المناذرةِ؟</a:t>
            </a:r>
            <a:endParaRPr lang="tr-TR" dirty="0" smtClean="0"/>
          </a:p>
          <a:p>
            <a:pPr algn="r">
              <a:buNone/>
            </a:pPr>
            <a:r>
              <a:rPr lang="ar-SA" dirty="0" smtClean="0"/>
              <a:t>١٠ – صِفْ البيئةَ الثّقافيّةَ قبلَ الإسلامِ بِحَسَبِ النَّصِّ.</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a:t>
            </a:r>
            <a:r>
              <a:rPr lang="ar-SA" sz="4000" b="1" dirty="0" smtClean="0"/>
              <a:t>الأول</a:t>
            </a:r>
            <a:endParaRPr lang="tr-TR" sz="4000" dirty="0" smtClean="0"/>
          </a:p>
          <a:p>
            <a:pPr algn="ctr" rtl="1">
              <a:buNone/>
            </a:pPr>
            <a:r>
              <a:rPr lang="ar-SA" sz="4000" b="1" dirty="0" smtClean="0"/>
              <a:t>أ </a:t>
            </a:r>
            <a:r>
              <a:rPr lang="ar-SA" sz="4000" dirty="0" smtClean="0"/>
              <a:t>-</a:t>
            </a:r>
            <a:r>
              <a:rPr lang="ar-SA" sz="4000" b="1" dirty="0" smtClean="0"/>
              <a:t> اَلنَّصُّ (١)</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a:t>بَعْضُ مَشَاكِلِ اللُّغَةِ الْعَرَبِيَّةِ</a:t>
            </a:r>
            <a:endParaRPr lang="tr-TR" dirty="0"/>
          </a:p>
        </p:txBody>
      </p:sp>
      <p:sp>
        <p:nvSpPr>
          <p:cNvPr id="3" name="2 İçerik Yer Tutucusu"/>
          <p:cNvSpPr>
            <a:spLocks noGrp="1"/>
          </p:cNvSpPr>
          <p:nvPr>
            <p:ph idx="1"/>
          </p:nvPr>
        </p:nvSpPr>
        <p:spPr>
          <a:xfrm>
            <a:off x="1435608" y="1447800"/>
            <a:ext cx="7498080" cy="4800600"/>
          </a:xfrm>
        </p:spPr>
        <p:txBody>
          <a:bodyPr/>
          <a:lstStyle/>
          <a:p>
            <a:pPr algn="r">
              <a:buNone/>
            </a:pPr>
            <a:r>
              <a:rPr lang="ar-SA" dirty="0"/>
              <a:t>لِكُلِّ لُغَةٍ مُشْكِلاتُهَا الْخَاصَّةُ. وَسَنَقْرَأُ فِي هَذَا الدَّرْسِ عَنْ مُشْكِلَتَيْنِ مِنْ أَهَمِّ مُشْكِلاتِ اللُّغَةِ الْعَرَبِيَّةِ </a:t>
            </a:r>
            <a:r>
              <a:rPr lang="ar-SA" dirty="0" smtClean="0"/>
              <a:t>.</a:t>
            </a:r>
            <a:endParaRPr lang="tr-TR" dirty="0" smtClean="0"/>
          </a:p>
          <a:p>
            <a:pPr algn="r">
              <a:buNone/>
            </a:pPr>
            <a:r>
              <a:rPr lang="ar-SA" dirty="0" smtClean="0"/>
              <a:t>تُواَجِهُ </a:t>
            </a:r>
            <a:r>
              <a:rPr lang="ar-SA" dirty="0"/>
              <a:t>اللُّغَةُ الْعَرَبِيَّةُ عَدَداً مِنَ الْمَشَاكِلِ اْلأَسَاسِيَّةِ نَذْكُرُ </a:t>
            </a:r>
            <a:r>
              <a:rPr lang="ar-SA" dirty="0" smtClean="0"/>
              <a:t>مِنْهَا:</a:t>
            </a:r>
            <a:endParaRPr lang="tr-TR" dirty="0" smtClean="0"/>
          </a:p>
          <a:p>
            <a:pPr algn="r">
              <a:buNone/>
            </a:pPr>
            <a:r>
              <a:rPr lang="ar-SA" dirty="0" smtClean="0"/>
              <a:t>أَوَّلاً: وُجُودُ لُغَتَيْنِ مُخْتَلِفَتَيْنِ عَامِّيَّةٌ وَفُصْحَى .</a:t>
            </a:r>
            <a:endParaRPr lang="tr-TR" dirty="0" smtClean="0"/>
          </a:p>
          <a:p>
            <a:pPr algn="r">
              <a:buNone/>
            </a:pPr>
            <a:r>
              <a:rPr lang="ar-SA" dirty="0" smtClean="0"/>
              <a:t>ثَانِياً: اَلْخَطُّ الْعَرَبِيُّ الْخَالِي مِنَ الْحُرُوفِ الَّتِي تُمَثِّلُ الْحَرَكَاتِ الْقَصِيرَةَ.</a:t>
            </a:r>
            <a:endParaRPr lang="tr-TR" dirty="0" smtClean="0"/>
          </a:p>
          <a:p>
            <a:pPr algn="r">
              <a:buNone/>
            </a:pP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1475656" y="1700808"/>
            <a:ext cx="7498080" cy="4800600"/>
          </a:xfrm>
        </p:spPr>
        <p:txBody>
          <a:bodyPr/>
          <a:lstStyle/>
          <a:p>
            <a:pPr algn="just">
              <a:buNone/>
            </a:pPr>
            <a:r>
              <a:rPr lang="ar-SA" dirty="0" smtClean="0"/>
              <a:t>نَعْنِي بِاللُّغَةِ الْعَرَبِيَّةِ الْفُصْحَى اللُّغَةَ الَّتِي تُسْتَعْمَلُ فِي الْكِتَابَةِ عَامَّةً، وَفِي الْكَلاَمِ فِي مُنَاسَبَاتٍ خاَصَّةٍ كَإِلْقَاءِ الْمُحَاضَرَاتِ وَالْخُطَبِ وَإِذَاعَةِ اْلأَخْبَار، وَهِيَ كَذَلِكَ لُغَةُ الْقُرْآنِ الْكَرِيمِ، وَاْلأَدَبِ وَالْعِلْمِ وَالثَّقَافَةِ. وَتَكَادُ تَكُونُ وَاحِدةً، أَيْنَمَا تُسْتَعْمَلُ كِتَابَةً، سَوَاءٌ كَانَ ذَلِكَ فِي الْعِرَاقِ أَمْ مِصْرَ أَمِ الْمَغْرِبِ أَوْ فِي الْمَهْجَرِ حَيْثُ يُوجَدُ الْعَرَبُ.</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75656" y="1772816"/>
            <a:ext cx="7498080" cy="4800600"/>
          </a:xfrm>
        </p:spPr>
        <p:txBody>
          <a:bodyPr/>
          <a:lstStyle/>
          <a:p>
            <a:pPr algn="r">
              <a:buNone/>
            </a:pPr>
            <a:r>
              <a:rPr lang="ar-SA" dirty="0" smtClean="0"/>
              <a:t>أَمَّا الْعَامِّيَّةُ فَهِيَ اللُّغَةُ الَّتِي يَتَكَلَّمُهَا الْعَرَبُ عَادَةً وَبِصُورَةٍ طَبِيعِيَّةٍ فِي حَيَاتِهِمِ الْيَوْمِيَّةِ. وَهِيَ تَخْتَلِفُ عَنِ الْفُصْحَى فِي قَوَاعِدِهَا وَبَعْضِ مُفْرَدَاتِهَا وَأَصْوَاتِهَا. وَلَعَلَّ أَهَمَّ فَرْقٍ بَيْنَهُمَا هُوَ أَنَّ الْعَامِّيَّةَ لاَ تَسْتَعْمِلُ حَرَكَاتِ اْلإِعْرَابِ الَّتِي نَجِدُهَا فِي الْفُصْحَى. وَالْعَامِّيَّةُ مِنْ نَاحِيَةٍ أُخْرَى لَيْسَتْ وَاحِدَةً بَلْ لَهَجَاتٌ مُتَعَدِّدَةٌ تَخْتَلِفُ مِنْ بَلَدٍ عَرَبِيٍّ إِلَى آخَرَ، وَإِنْ كَانَتْ تَشْتَرِكُ فِي كَثِيرٍ مِنْ مُفْرَدَاتِهَا، وَأَصْوَاتِهَا، وَقَوَاعِدِهَا.</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274638"/>
            <a:ext cx="7272808" cy="130026"/>
          </a:xfrm>
        </p:spPr>
        <p:txBody>
          <a:bodyPr>
            <a:normAutofit fontScale="90000"/>
          </a:bodyPr>
          <a:lstStyle/>
          <a:p>
            <a:endParaRPr lang="tr-TR" dirty="0"/>
          </a:p>
        </p:txBody>
      </p:sp>
      <p:sp>
        <p:nvSpPr>
          <p:cNvPr id="3" name="2 İçerik Yer Tutucusu"/>
          <p:cNvSpPr>
            <a:spLocks noGrp="1"/>
          </p:cNvSpPr>
          <p:nvPr>
            <p:ph idx="1"/>
          </p:nvPr>
        </p:nvSpPr>
        <p:spPr>
          <a:xfrm>
            <a:off x="1475656" y="908720"/>
            <a:ext cx="7498080" cy="4800600"/>
          </a:xfrm>
        </p:spPr>
        <p:txBody>
          <a:bodyPr>
            <a:normAutofit fontScale="92500" lnSpcReduction="10000"/>
          </a:bodyPr>
          <a:lstStyle/>
          <a:p>
            <a:pPr algn="r">
              <a:buNone/>
            </a:pPr>
            <a:r>
              <a:rPr lang="ar-SA" dirty="0" smtClean="0"/>
              <a:t>وَمِمَّا يَجِبُ ذِكْرُهُ أَنَّ اْلاِخْتِلافَ بَيْنَ لُغَتَيِ الْكَلامِ وَالْكِتَابَةِ مَوْجُودٌ فِي كَثِيرٍ مِنْ لُغَاتِ الْعَالَمِ، وَلَكِنَّ هَذَا اْلاِخْتِلافَ كَبِيرٌ فِي الْعَرَبِيَّةِ وَبِسَبَبِهِ يَجِدُ الْعَرَبِيُّ بَعْضَ الصُّعُوبَاتِ فِي التَّعْبِيرِ عَنْ نَفْسِهِ فِي اللُّغَةِ الْفُصْحَى، خَاصَّةً عِنْدَمَا يُحَاوِلُ اِسْتِعْمَالَهَا فِي الْكَلامِ. وَمُشْكِلَةُ الْخَطِّ الْعَرَبِيِّ اْلأَسَاسِيَّةُ هِيَ أَنَّهُ خَالٍ مِنَ الْحُرُوفِ الَّتِي تُمَثِّلُ الْحَرَكَاتِ الْقَصِيرَةَ كَالفَتْحَةِ وَالضَّمَّةِ وَالْكَسْرَةِ. فَتَظْهَرُ الْكَلِمَةُ عَادَةً بِدُونِهَا، وَهَذَا يَجْعَلُ عَمَلِيَّةَ الْقِرَاءَةِ أَمْراً صَعْباً يَتَطَلَّبُ مِنَ الْقَارِئِ أَنْ يَعْرِفَ مَا يَجِبُ اِسْتِعْمَالُهُ مِنَ الْحَرَكَاتِ. فَإِذَا أَخَذْنَا مَثَلاً كَلِمَةَ «</a:t>
            </a:r>
            <a:r>
              <a:rPr lang="ar-SA" b="1" dirty="0" smtClean="0"/>
              <a:t>كتب</a:t>
            </a:r>
            <a:r>
              <a:rPr lang="ar-SA" dirty="0" smtClean="0"/>
              <a:t>» فَأَنَّهَا مِنَ الْمُمْكِنِ أَنْ تَقْرَأَ «كُتُبٌ» أَوْ «كَتَبَ» أَوْ «كُتِبَ» أَوْ «كَتَّبَ» وَلِكُلِّ هَذِهِ الْكَلِمَاتِ مَعْنىً خَاصٌّ.</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4" y="274638"/>
            <a:ext cx="7128792" cy="130026"/>
          </a:xfrm>
        </p:spPr>
        <p:txBody>
          <a:bodyPr>
            <a:normAutofit fontScale="90000"/>
          </a:bodyPr>
          <a:lstStyle/>
          <a:p>
            <a:endParaRPr lang="tr-TR" dirty="0"/>
          </a:p>
        </p:txBody>
      </p:sp>
      <p:sp>
        <p:nvSpPr>
          <p:cNvPr id="3" name="2 İçerik Yer Tutucusu"/>
          <p:cNvSpPr>
            <a:spLocks noGrp="1"/>
          </p:cNvSpPr>
          <p:nvPr>
            <p:ph idx="1"/>
          </p:nvPr>
        </p:nvSpPr>
        <p:spPr>
          <a:xfrm>
            <a:off x="1331640" y="1052736"/>
            <a:ext cx="7498080" cy="4872608"/>
          </a:xfrm>
        </p:spPr>
        <p:txBody>
          <a:bodyPr>
            <a:normAutofit fontScale="92500" lnSpcReduction="20000"/>
          </a:bodyPr>
          <a:lstStyle/>
          <a:p>
            <a:pPr algn="r">
              <a:buNone/>
            </a:pPr>
            <a:r>
              <a:rPr lang="ar-SA" dirty="0" smtClean="0"/>
              <a:t>وَقَدْ أَدْرَكَتْ مَجَامِعُ اللُّغَةِ الْعَرَبِيَّةِ فِي الْقَاهِرَةِ وَدِمَشْقَ وَبَغْدَادَ أَهَمِّيَةَ هَذِهِ الْمُشْكِلَةِ مِنْ نَاحِيَتِهَا التَّرْبَوِيَّةِ وَالْفِكْرِيَّةِ وَاْلاِقْتِصَادِيَّةِ. فَخَصَّصَ بَعْضُهَا جَوَائِزَ لِمَنْ يُقَدِّمُ أَفْضَلَ اِقْتِرَاحٍ لِتَيْسِيرِ الْكِتَابَةِ الْعَرَبِيَّةِ. وَقَدْ قُدِّمَ عَدَدٌ كَبِيرٌ مِنَ اْلاِقْتِرَاحَاتِ مِنْ بَيْنِهَا اِقْتِرَاحٌ بِاسْتِعْمَالِ الْحُرُوفِ اللاتِينِيَّةِ، وَآخَرُ بِوَضْعِ عَلامَاتٍ تَتَّصِلُ بِالْحَرْفِ لِتَدُلَّ عَلَى الْحَرَكَاتِ. كَمَا اُقْتُرِحَ اِسْتِعْمَالُ صُورَةٍ وَاحِدَةٍ لِكُلِّ حَرْفٍ سَوَاءٌ كَانَ فِي أَوَّلِ الْكَلِمَةِ أَوْ وَسَطِهَا أَوْآخِرِهَا. وَقَدْ وَافَقَ مَجْمَعُ اللُّغَةِ الْعَرَبِيَّةِ فِي الْقَاهِرَةِ، أَخِيراً، عَلَى مَشْرُوعٍ يُمْكِنُ أَنْ يَجْعَلَ الْقِرَاءَةَ أَسْهَلَ مِمَّا هِيَ عَلَيْهِ الآنَ، وَذَلِكَ بِاسْتِعْمَالِ الْحَرَكَاتِ فِي مُعْظَمِ الْحَالاتِ، خَاصَّةً فِي آخِرِ الْكَلِمَةِ. وَأَرْسَلَ الْمَشْرُوعَ إِلَى وِزَارَةِ التَّرْبِيَةِ لِلْعَمَلِ بِهِ فِي الْكُتُبِ الْمَدْرَسِيَّةِ.</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92500" lnSpcReduction="20000"/>
          </a:bodyPr>
          <a:lstStyle/>
          <a:p>
            <a:pPr algn="r" rtl="1">
              <a:buNone/>
            </a:pPr>
            <a:r>
              <a:rPr lang="ar-SA" dirty="0" smtClean="0"/>
              <a:t>١</a:t>
            </a:r>
            <a:r>
              <a:rPr lang="ar-SA" b="1" dirty="0" smtClean="0"/>
              <a:t> </a:t>
            </a:r>
            <a:r>
              <a:rPr lang="ar-SA" dirty="0" smtClean="0"/>
              <a:t>– متى تُستَعملُ اللغةُ الفصحىَ ؟</a:t>
            </a:r>
            <a:endParaRPr lang="tr-TR" dirty="0" smtClean="0"/>
          </a:p>
          <a:p>
            <a:pPr algn="r" rtl="1">
              <a:buNone/>
            </a:pPr>
            <a:r>
              <a:rPr lang="ar-SA" dirty="0" smtClean="0"/>
              <a:t>٢</a:t>
            </a:r>
            <a:r>
              <a:rPr lang="ar-SA" b="1" dirty="0" smtClean="0"/>
              <a:t> </a:t>
            </a:r>
            <a:r>
              <a:rPr lang="ar-SA" dirty="0" smtClean="0"/>
              <a:t>– كيف تختلف اللغةُ العربيةُ العاميةُ عن الفصحى؟</a:t>
            </a:r>
            <a:endParaRPr lang="tr-TR" dirty="0" smtClean="0"/>
          </a:p>
          <a:p>
            <a:pPr algn="r" rtl="1">
              <a:buNone/>
            </a:pPr>
            <a:r>
              <a:rPr lang="ar-SA" dirty="0" smtClean="0"/>
              <a:t>٣ – أيُّهما لغة القرآن، اللغةُ الفصحىَ أو اللغةُ العاميةُ؟ </a:t>
            </a:r>
            <a:endParaRPr lang="tr-TR" dirty="0" smtClean="0"/>
          </a:p>
          <a:p>
            <a:pPr algn="r" rtl="1">
              <a:buNone/>
            </a:pPr>
            <a:r>
              <a:rPr lang="ar-SA" dirty="0" smtClean="0"/>
              <a:t>٤ – هل اللغةُ العاميةُ واحدة في كافَّة البلاد العربية؟ </a:t>
            </a:r>
            <a:endParaRPr lang="tr-TR" dirty="0" smtClean="0"/>
          </a:p>
          <a:p>
            <a:pPr algn="r" rtl="1">
              <a:buNone/>
            </a:pPr>
            <a:r>
              <a:rPr lang="ar-SA" dirty="0" smtClean="0"/>
              <a:t>٥ – ما هي المشكلاتُ التي تواجهُ اللغةُ العربيةُ؟</a:t>
            </a:r>
            <a:endParaRPr lang="tr-TR" dirty="0" smtClean="0"/>
          </a:p>
          <a:p>
            <a:pPr algn="r" rtl="1">
              <a:buNone/>
            </a:pPr>
            <a:r>
              <a:rPr lang="ar-SA" dirty="0" smtClean="0"/>
              <a:t>٦ – أيَّ شيءٍ أَدْرَكَتْ مَجَامِعُ اللُّغَةِ الْعَرَبِيَّةِ؟ </a:t>
            </a:r>
            <a:endParaRPr lang="tr-TR" dirty="0" smtClean="0"/>
          </a:p>
          <a:p>
            <a:pPr algn="r" rtl="1">
              <a:buNone/>
            </a:pPr>
            <a:r>
              <a:rPr lang="ar-SA" dirty="0" smtClean="0"/>
              <a:t>٧ – أَيُّ اقتراحاتٍ قُدِّمَتْ لِتَيْسِيرِ الْكِتَابَةِ الْعَرَبِيَّةِ؟ </a:t>
            </a:r>
            <a:endParaRPr lang="tr-TR" dirty="0" smtClean="0"/>
          </a:p>
          <a:p>
            <a:pPr algn="r" rtl="1">
              <a:buNone/>
            </a:pPr>
            <a:r>
              <a:rPr lang="ar-SA" dirty="0" smtClean="0"/>
              <a:t>٨ – أين تُوجدُ مجامعُ اللغةِ العربيةِ؟</a:t>
            </a:r>
            <a:endParaRPr lang="tr-TR" dirty="0" smtClean="0"/>
          </a:p>
          <a:p>
            <a:pPr algn="r" rtl="1">
              <a:buNone/>
            </a:pPr>
            <a:r>
              <a:rPr lang="ar-SA" dirty="0" smtClean="0"/>
              <a:t>٩ – ما وظيفةُ مجامعِ اللغةِ العربيةِ؟</a:t>
            </a:r>
            <a:endParaRPr lang="tr-TR" dirty="0" smtClean="0"/>
          </a:p>
          <a:p>
            <a:pPr algn="r">
              <a:buNone/>
            </a:pPr>
            <a:r>
              <a:rPr lang="ar-SA" dirty="0" smtClean="0"/>
              <a:t>١٠ – ما المشروعُ الذي أرسله مجمعُ اللغةِ العربيةِ في القاهرة إلى وزارةِ التربيةِ؟</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(٢)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50</TotalTime>
  <Words>938</Words>
  <Application>Microsoft Office PowerPoint</Application>
  <PresentationFormat>Ekran Gösterisi (4:3)</PresentationFormat>
  <Paragraphs>53</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Gündönümü</vt:lpstr>
      <vt:lpstr>          الوحدة الأولى I. ÜNİTE </vt:lpstr>
      <vt:lpstr>Slayt 2</vt:lpstr>
      <vt:lpstr>بَعْضُ مَشَاكِلِ اللُّغَةِ الْعَرَبِيَّةِ</vt:lpstr>
      <vt:lpstr>Slayt 4</vt:lpstr>
      <vt:lpstr>Slayt 5</vt:lpstr>
      <vt:lpstr>Slayt 6</vt:lpstr>
      <vt:lpstr>Slayt 7</vt:lpstr>
      <vt:lpstr>ج – الأسئلةُ عن النّصِّ </vt:lpstr>
      <vt:lpstr>Slayt 9</vt:lpstr>
      <vt:lpstr>مَصَادِرُ الثَّقَافَةِ الْعَرَبِيَّةِ قَبْلَ الإسْلامِ</vt:lpstr>
      <vt:lpstr>Slayt 11</vt:lpstr>
      <vt:lpstr>Slayt 12</vt:lpstr>
      <vt:lpstr>Slayt 13</vt:lpstr>
      <vt:lpstr>Slayt 14</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 </dc:title>
  <dc:creator>ZAFER</dc:creator>
  <cp:lastModifiedBy>ZAFER</cp:lastModifiedBy>
  <cp:revision>11</cp:revision>
  <dcterms:created xsi:type="dcterms:W3CDTF">2011-07-30T10:09:26Z</dcterms:created>
  <dcterms:modified xsi:type="dcterms:W3CDTF">2011-08-03T16:45:44Z</dcterms:modified>
</cp:coreProperties>
</file>