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80494-EFC5-4E58-8971-15DCE61518BB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B9D02-BFFB-45FC-B02B-E1A4006273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6158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80494-EFC5-4E58-8971-15DCE61518BB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B9D02-BFFB-45FC-B02B-E1A4006273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4220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80494-EFC5-4E58-8971-15DCE61518BB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B9D02-BFFB-45FC-B02B-E1A4006273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8991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0"/>
            <a:ext cx="12213167" cy="6870700"/>
            <a:chOff x="0" y="0"/>
            <a:chExt cx="5770" cy="432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tr-TR" sz="1800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20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41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50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57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  <p:sp>
                  <p:nvSpPr>
                    <p:cNvPr id="58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</p:grpSp>
              <p:sp>
                <p:nvSpPr>
                  <p:cNvPr id="51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tr-TR" sz="1800" smtClean="0"/>
                  </a:p>
                </p:txBody>
              </p:sp>
              <p:sp>
                <p:nvSpPr>
                  <p:cNvPr id="52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3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4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5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6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</p:grpSp>
            <p:pic>
              <p:nvPicPr>
                <p:cNvPr id="42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3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4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5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6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7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8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9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21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22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3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4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5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6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7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8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9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0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1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2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3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4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5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6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7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8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9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0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9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1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2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3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4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5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6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7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9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tr-TR" sz="1800"/>
            </a:p>
          </p:txBody>
        </p:sp>
      </p:grpSp>
      <p:sp>
        <p:nvSpPr>
          <p:cNvPr id="182329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370013"/>
            <a:ext cx="9287933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tr-TR" noProof="0" smtClean="0"/>
              <a:t>Asıl başlık stili için tıklatın</a:t>
            </a:r>
          </a:p>
        </p:txBody>
      </p:sp>
      <p:sp>
        <p:nvSpPr>
          <p:cNvPr id="182330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302934" y="3886200"/>
            <a:ext cx="7520517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tr-TR" noProof="0" smtClean="0"/>
              <a:t>Asıl alt başlık stilini düzenlemek için tıklatın</a:t>
            </a:r>
          </a:p>
        </p:txBody>
      </p:sp>
      <p:sp>
        <p:nvSpPr>
          <p:cNvPr id="59" name="Rectangle 5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0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1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D8E6E-6E52-43EB-95E3-87B9E5F68CC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48388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05B60-8368-43D9-A094-BF1458D4694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55598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B9B98-C649-4C61-8D33-2A48FD21E35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29827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351367" y="1598613"/>
            <a:ext cx="4821767" cy="44973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5376334" y="1598613"/>
            <a:ext cx="4823884" cy="44973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10C8E-AA47-4993-901D-C14E5A2E827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77118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0AD6D-24D1-4093-B9FC-A8FE61B098A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6286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6DD01F-7D1C-4BD6-97CF-BB668A44D0A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77293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F2C3A-20F8-4F8A-BE71-BC362A66681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5648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24F44-2E01-4497-B60A-C3ABF635F39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102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80494-EFC5-4E58-8971-15DCE61518BB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B9D02-BFFB-45FC-B02B-E1A4006273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81061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F7300-974A-496D-BBD9-21A6F5398FD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60094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57BD3-78AB-429C-A03D-F8C65556E03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29304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770285" y="227014"/>
            <a:ext cx="2491316" cy="5868987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292100" y="227014"/>
            <a:ext cx="7274984" cy="586898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055B9-33DF-4392-B4F1-2C798AB1920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4832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80494-EFC5-4E58-8971-15DCE61518BB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B9D02-BFFB-45FC-B02B-E1A4006273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5114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80494-EFC5-4E58-8971-15DCE61518BB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B9D02-BFFB-45FC-B02B-E1A4006273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8855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80494-EFC5-4E58-8971-15DCE61518BB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B9D02-BFFB-45FC-B02B-E1A4006273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9006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80494-EFC5-4E58-8971-15DCE61518BB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B9D02-BFFB-45FC-B02B-E1A4006273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9067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80494-EFC5-4E58-8971-15DCE61518BB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B9D02-BFFB-45FC-B02B-E1A4006273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7039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80494-EFC5-4E58-8971-15DCE61518BB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B9D02-BFFB-45FC-B02B-E1A4006273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7658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80494-EFC5-4E58-8971-15DCE61518BB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B9D02-BFFB-45FC-B02B-E1A4006273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1678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80494-EFC5-4E58-8971-15DCE61518BB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1B9D02-BFFB-45FC-B02B-E1A4006273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8955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" y="0"/>
            <a:ext cx="12213167" cy="6870700"/>
            <a:chOff x="0" y="0"/>
            <a:chExt cx="5770" cy="4328"/>
          </a:xfrm>
        </p:grpSpPr>
        <p:sp>
          <p:nvSpPr>
            <p:cNvPr id="1032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033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1253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tr-TR" sz="1800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1047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1068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1077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1084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  <p:sp>
                  <p:nvSpPr>
                    <p:cNvPr id="1085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</p:grpSp>
              <p:sp>
                <p:nvSpPr>
                  <p:cNvPr id="1078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tr-TR" sz="1800" smtClean="0"/>
                  </a:p>
                </p:txBody>
              </p:sp>
              <p:sp>
                <p:nvSpPr>
                  <p:cNvPr id="1079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0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1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2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3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</p:grpSp>
            <p:pic>
              <p:nvPicPr>
                <p:cNvPr id="1069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0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1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2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3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4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5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6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1048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1049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0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1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2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3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4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5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6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7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8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9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0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1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2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3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4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5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6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7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1036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81295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81296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39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0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1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2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81301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4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1303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6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tr-TR" sz="1800"/>
            </a:p>
          </p:txBody>
        </p:sp>
      </p:grpSp>
      <p:sp>
        <p:nvSpPr>
          <p:cNvPr id="1027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92101" y="227013"/>
            <a:ext cx="99695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8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1367" y="1598613"/>
            <a:ext cx="9848851" cy="4497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181307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02168" y="6242051"/>
            <a:ext cx="2377017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1308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09900" y="6248401"/>
            <a:ext cx="4607984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1309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23201" y="6248401"/>
            <a:ext cx="234103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41ADDA27-02A7-4EF6-B2F3-90716DA9AB6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269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4862"/>
          </a:xfrm>
        </p:spPr>
        <p:txBody>
          <a:bodyPr/>
          <a:lstStyle/>
          <a:p>
            <a:pPr algn="ctr" eaLnBrk="1" hangingPunct="1"/>
            <a:r>
              <a:rPr lang="tr-TR" altLang="tr-TR" sz="2400" b="1" dirty="0">
                <a:solidFill>
                  <a:srgbClr val="FF0000"/>
                </a:solidFill>
              </a:rPr>
              <a:t>INFECTION DISEASE AND SPREADING</a:t>
            </a:r>
            <a:endParaRPr lang="tr-TR" altLang="tr-TR" sz="2400" b="1" dirty="0">
              <a:solidFill>
                <a:srgbClr val="FF0000"/>
              </a:solidFill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sz="2000" b="1" dirty="0">
                <a:solidFill>
                  <a:srgbClr val="FFFF00"/>
                </a:solidFill>
              </a:rPr>
              <a:t>Spreading of microorganisms in the body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000" b="1" dirty="0">
                <a:solidFill>
                  <a:srgbClr val="FFFF00"/>
                </a:solidFill>
              </a:rPr>
              <a:t>Cell expansion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000" b="1" dirty="0">
                <a:solidFill>
                  <a:srgbClr val="FFFF00"/>
                </a:solidFill>
              </a:rPr>
              <a:t>The spread of Salmonella typhi to intestinal cells, staphylococci and streptococci found in the deep, tuberculosis agents in the liver lesions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000" b="1" dirty="0">
                <a:solidFill>
                  <a:srgbClr val="FFFF00"/>
                </a:solidFill>
              </a:rPr>
              <a:t>Spreading with phagocytic cells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000" b="1" dirty="0">
                <a:solidFill>
                  <a:srgbClr val="FFFF00"/>
                </a:solidFill>
              </a:rPr>
              <a:t>Metastatic event in tuberculous cases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000" b="1" dirty="0">
                <a:solidFill>
                  <a:srgbClr val="FFFF00"/>
                </a:solidFill>
              </a:rPr>
              <a:t>Spread through blood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000" b="1" dirty="0">
                <a:solidFill>
                  <a:srgbClr val="FFFF00"/>
                </a:solidFill>
              </a:rPr>
              <a:t>B. abortus and C. fetus subsp. Fetus (spread)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000" b="1" dirty="0">
                <a:solidFill>
                  <a:srgbClr val="FFFF00"/>
                </a:solidFill>
              </a:rPr>
              <a:t>P. multocida (both propagation and reproduction)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000" b="1" dirty="0">
                <a:solidFill>
                  <a:srgbClr val="FFFF00"/>
                </a:solidFill>
              </a:rPr>
              <a:t>Lymphatic spread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000" b="1" dirty="0">
                <a:solidFill>
                  <a:srgbClr val="FFFF00"/>
                </a:solidFill>
              </a:rPr>
              <a:t>Francisella tularensis, Corynebacterium pseudotuberculosis ovis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000" b="1" dirty="0">
                <a:solidFill>
                  <a:srgbClr val="FFFF00"/>
                </a:solidFill>
              </a:rPr>
              <a:t>Nervous spread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000" b="1" dirty="0">
                <a:solidFill>
                  <a:srgbClr val="FFFF00"/>
                </a:solidFill>
              </a:rPr>
              <a:t>Rabies virus</a:t>
            </a:r>
            <a:endParaRPr lang="tr-TR" altLang="tr-TR" sz="2000" b="1" dirty="0">
              <a:solidFill>
                <a:srgbClr val="FFFF00"/>
              </a:solidFill>
            </a:endParaRPr>
          </a:p>
        </p:txBody>
      </p:sp>
      <p:sp>
        <p:nvSpPr>
          <p:cNvPr id="36868" name="Line 4"/>
          <p:cNvSpPr>
            <a:spLocks noChangeShapeType="1"/>
          </p:cNvSpPr>
          <p:nvPr/>
        </p:nvSpPr>
        <p:spPr bwMode="auto">
          <a:xfrm>
            <a:off x="2135189" y="1268413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 flipV="1">
            <a:off x="4114800" y="4572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0598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4862"/>
          </a:xfrm>
        </p:spPr>
        <p:txBody>
          <a:bodyPr/>
          <a:lstStyle/>
          <a:p>
            <a:pPr algn="ctr" eaLnBrk="1" hangingPunct="1"/>
            <a:r>
              <a:rPr lang="tr-TR" altLang="tr-TR" sz="2400" dirty="0">
                <a:solidFill>
                  <a:srgbClr val="FF0000"/>
                </a:solidFill>
              </a:rPr>
              <a:t>INFECTION DISEASE AND SPREADING</a:t>
            </a:r>
            <a:endParaRPr lang="tr-TR" altLang="tr-TR" sz="2400" dirty="0">
              <a:solidFill>
                <a:srgbClr val="FF0000"/>
              </a:solidFill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eaLnBrk="1" hangingPunct="1"/>
            <a:r>
              <a:rPr lang="tr-TR" altLang="tr-TR" sz="1800" b="1" dirty="0">
                <a:solidFill>
                  <a:srgbClr val="FFFF00"/>
                </a:solidFill>
              </a:rPr>
              <a:t>Pathways of Microorganisms from Body to Body</a:t>
            </a:r>
          </a:p>
          <a:p>
            <a:pPr eaLnBrk="1" hangingPunct="1"/>
            <a:r>
              <a:rPr lang="tr-TR" altLang="tr-TR" sz="1800" b="1" dirty="0">
                <a:solidFill>
                  <a:srgbClr val="FFFF00"/>
                </a:solidFill>
              </a:rPr>
              <a:t>Through the skin</a:t>
            </a:r>
          </a:p>
          <a:p>
            <a:pPr eaLnBrk="1" hangingPunct="1"/>
            <a:r>
              <a:rPr lang="tr-TR" altLang="tr-TR" sz="1800" b="1" dirty="0">
                <a:solidFill>
                  <a:srgbClr val="FFFF00"/>
                </a:solidFill>
              </a:rPr>
              <a:t>Flower virus, Marek's disease virus, Anthrax effect, glander effect, skin tuberculosis effect</a:t>
            </a:r>
          </a:p>
          <a:p>
            <a:pPr eaLnBrk="1" hangingPunct="1"/>
            <a:r>
              <a:rPr lang="tr-TR" altLang="tr-TR" sz="1800" b="1" dirty="0">
                <a:solidFill>
                  <a:srgbClr val="FFFF00"/>
                </a:solidFill>
              </a:rPr>
              <a:t>Through the respiratory system</a:t>
            </a:r>
          </a:p>
          <a:p>
            <a:pPr eaLnBrk="1" hangingPunct="1"/>
            <a:r>
              <a:rPr lang="tr-TR" altLang="tr-TR" sz="1800" b="1" dirty="0">
                <a:solidFill>
                  <a:srgbClr val="FFFF00"/>
                </a:solidFill>
              </a:rPr>
              <a:t>Droplet infection</a:t>
            </a:r>
          </a:p>
          <a:p>
            <a:pPr eaLnBrk="1" hangingPunct="1"/>
            <a:r>
              <a:rPr lang="tr-TR" altLang="tr-TR" sz="1800" b="1" dirty="0">
                <a:solidFill>
                  <a:srgbClr val="FFFF00"/>
                </a:solidFill>
              </a:rPr>
              <a:t>Through the digestive system</a:t>
            </a:r>
          </a:p>
          <a:p>
            <a:pPr eaLnBrk="1" hangingPunct="1"/>
            <a:r>
              <a:rPr lang="tr-TR" altLang="tr-TR" sz="1800" b="1" dirty="0">
                <a:solidFill>
                  <a:srgbClr val="FFFF00"/>
                </a:solidFill>
              </a:rPr>
              <a:t>Stool and vomiting (Helicobacter felis, H. pylori)</a:t>
            </a:r>
          </a:p>
          <a:p>
            <a:pPr eaLnBrk="1" hangingPunct="1"/>
            <a:r>
              <a:rPr lang="tr-TR" altLang="tr-TR" sz="1800" b="1" dirty="0">
                <a:solidFill>
                  <a:srgbClr val="FFFF00"/>
                </a:solidFill>
              </a:rPr>
              <a:t>Through the urogenital system</a:t>
            </a:r>
          </a:p>
          <a:p>
            <a:pPr eaLnBrk="1" hangingPunct="1"/>
            <a:r>
              <a:rPr lang="tr-TR" altLang="tr-TR" sz="1800" b="1" dirty="0">
                <a:solidFill>
                  <a:srgbClr val="FFFF00"/>
                </a:solidFill>
              </a:rPr>
              <a:t>Urine - Corynebacterium renale, Leptospira species</a:t>
            </a:r>
          </a:p>
          <a:p>
            <a:pPr eaLnBrk="1" hangingPunct="1"/>
            <a:r>
              <a:rPr lang="tr-TR" altLang="tr-TR" sz="1800" b="1" dirty="0">
                <a:solidFill>
                  <a:srgbClr val="FFFF00"/>
                </a:solidFill>
              </a:rPr>
              <a:t>Genital outflows - Mycoplasma species, Haemophilus somnus, abort factors</a:t>
            </a:r>
          </a:p>
          <a:p>
            <a:pPr eaLnBrk="1" hangingPunct="1"/>
            <a:r>
              <a:rPr lang="tr-TR" altLang="tr-TR" sz="1800" b="1" dirty="0">
                <a:solidFill>
                  <a:srgbClr val="FFFF00"/>
                </a:solidFill>
              </a:rPr>
              <a:t>By way of release</a:t>
            </a:r>
          </a:p>
          <a:p>
            <a:pPr eaLnBrk="1" hangingPunct="1"/>
            <a:r>
              <a:rPr lang="tr-TR" altLang="tr-TR" sz="1800" b="1" dirty="0">
                <a:solidFill>
                  <a:srgbClr val="FFFF00"/>
                </a:solidFill>
              </a:rPr>
              <a:t>Milk - mastitis agents, B. abortus, B. melitensis, L. monocytogenes</a:t>
            </a:r>
          </a:p>
          <a:p>
            <a:pPr eaLnBrk="1" hangingPunct="1"/>
            <a:r>
              <a:rPr lang="tr-TR" altLang="tr-TR" sz="1800" b="1" dirty="0">
                <a:solidFill>
                  <a:srgbClr val="FFFF00"/>
                </a:solidFill>
              </a:rPr>
              <a:t>Tears - M. bovis, M. conjunctivae, cattle virus</a:t>
            </a:r>
            <a:endParaRPr lang="tr-TR" altLang="tr-TR" sz="1800" b="1" dirty="0">
              <a:solidFill>
                <a:srgbClr val="FFFF00"/>
              </a:solidFill>
            </a:endParaRPr>
          </a:p>
          <a:p>
            <a:pPr lvl="1" eaLnBrk="1" hangingPunct="1"/>
            <a:endParaRPr lang="tr-TR" altLang="tr-TR" b="1" dirty="0" smtClean="0">
              <a:solidFill>
                <a:srgbClr val="FFFF00"/>
              </a:solidFill>
            </a:endParaRPr>
          </a:p>
          <a:p>
            <a:pPr lvl="3" eaLnBrk="1" hangingPunct="1">
              <a:buFontTx/>
              <a:buNone/>
            </a:pPr>
            <a:endParaRPr lang="tr-TR" altLang="tr-TR" b="1" dirty="0" smtClean="0">
              <a:solidFill>
                <a:srgbClr val="FFFF00"/>
              </a:solidFill>
            </a:endParaRPr>
          </a:p>
        </p:txBody>
      </p:sp>
      <p:sp>
        <p:nvSpPr>
          <p:cNvPr id="37892" name="Line 4"/>
          <p:cNvSpPr>
            <a:spLocks noChangeShapeType="1"/>
          </p:cNvSpPr>
          <p:nvPr/>
        </p:nvSpPr>
        <p:spPr bwMode="auto">
          <a:xfrm>
            <a:off x="2135189" y="1268413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39941" name="Rectangle 5"/>
          <p:cNvSpPr>
            <a:spLocks noChangeArrowheads="1"/>
          </p:cNvSpPr>
          <p:nvPr/>
        </p:nvSpPr>
        <p:spPr bwMode="auto">
          <a:xfrm flipV="1">
            <a:off x="4114800" y="4572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7797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4862"/>
          </a:xfrm>
        </p:spPr>
        <p:txBody>
          <a:bodyPr/>
          <a:lstStyle/>
          <a:p>
            <a:pPr algn="ctr" eaLnBrk="1" hangingPunct="1"/>
            <a:r>
              <a:rPr lang="tr-TR" altLang="tr-TR" sz="2800" b="1" dirty="0">
                <a:solidFill>
                  <a:srgbClr val="FF0000"/>
                </a:solidFill>
              </a:rPr>
              <a:t>INFECTION DISEASE AND SPREADING</a:t>
            </a:r>
            <a:endParaRPr lang="tr-TR" altLang="tr-TR" sz="2800" b="1" dirty="0">
              <a:solidFill>
                <a:srgbClr val="FF0000"/>
              </a:solidFill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eaLnBrk="1" hangingPunct="1"/>
            <a:endParaRPr lang="tr-TR" altLang="tr-TR" sz="2400" dirty="0">
              <a:solidFill>
                <a:srgbClr val="FFFF00"/>
              </a:solidFill>
            </a:endParaRPr>
          </a:p>
          <a:p>
            <a:pPr eaLnBrk="1" hangingPunct="1"/>
            <a:r>
              <a:rPr lang="tr-TR" altLang="tr-TR" sz="2000" b="1" dirty="0">
                <a:solidFill>
                  <a:srgbClr val="FFFF00"/>
                </a:solidFill>
              </a:rPr>
              <a:t>Contaminant Shapes of Microorganisms</a:t>
            </a:r>
          </a:p>
          <a:p>
            <a:pPr eaLnBrk="1" hangingPunct="1"/>
            <a:r>
              <a:rPr lang="tr-TR" altLang="tr-TR" sz="2000" b="1" dirty="0">
                <a:solidFill>
                  <a:srgbClr val="FFFF00"/>
                </a:solidFill>
              </a:rPr>
              <a:t>Vertical transmission (Intra-uterine transmission)</a:t>
            </a:r>
          </a:p>
          <a:p>
            <a:pPr eaLnBrk="1" hangingPunct="1"/>
            <a:r>
              <a:rPr lang="tr-TR" altLang="tr-TR" sz="2000" b="1" dirty="0">
                <a:solidFill>
                  <a:srgbClr val="FFFF00"/>
                </a:solidFill>
              </a:rPr>
              <a:t>Hereditary Contagion - Retroviruses (RNA viruses)</a:t>
            </a:r>
          </a:p>
          <a:p>
            <a:pPr eaLnBrk="1" hangingPunct="1"/>
            <a:r>
              <a:rPr lang="tr-TR" altLang="tr-TR" sz="2000" b="1" dirty="0">
                <a:solidFill>
                  <a:srgbClr val="FFFF00"/>
                </a:solidFill>
              </a:rPr>
              <a:t>Congenital infection</a:t>
            </a:r>
          </a:p>
          <a:p>
            <a:pPr eaLnBrk="1" hangingPunct="1"/>
            <a:r>
              <a:rPr lang="tr-TR" altLang="tr-TR" sz="2000" b="1" dirty="0">
                <a:solidFill>
                  <a:srgbClr val="FFFF00"/>
                </a:solidFill>
              </a:rPr>
              <a:t>Germinal infection (S. pullorum, S. gallinarum, M. galliseptium,</a:t>
            </a:r>
          </a:p>
          <a:p>
            <a:pPr eaLnBrk="1" hangingPunct="1"/>
            <a:r>
              <a:rPr lang="tr-TR" altLang="tr-TR" sz="2000" b="1" dirty="0">
                <a:solidFill>
                  <a:srgbClr val="FFFF00"/>
                </a:solidFill>
              </a:rPr>
              <a:t>     Newcastle disease, Avian Encephalomyelitis, EDS'76 viruses, H. somnus)</a:t>
            </a:r>
          </a:p>
          <a:p>
            <a:pPr eaLnBrk="1" hangingPunct="1"/>
            <a:r>
              <a:rPr lang="tr-TR" altLang="tr-TR" sz="2000" b="1" dirty="0">
                <a:solidFill>
                  <a:srgbClr val="FFFF00"/>
                </a:solidFill>
              </a:rPr>
              <a:t>Placental transmission (Blue-tongue disease virus, cat panleukopeni virus)</a:t>
            </a:r>
          </a:p>
          <a:p>
            <a:pPr eaLnBrk="1" hangingPunct="1"/>
            <a:r>
              <a:rPr lang="tr-TR" altLang="tr-TR" sz="2000" b="1" dirty="0">
                <a:solidFill>
                  <a:srgbClr val="FFFF00"/>
                </a:solidFill>
              </a:rPr>
              <a:t>Immediate transmission (C. jejuni)</a:t>
            </a:r>
          </a:p>
          <a:p>
            <a:pPr eaLnBrk="1" hangingPunct="1"/>
            <a:r>
              <a:rPr lang="tr-TR" altLang="tr-TR" sz="2000" b="1" dirty="0">
                <a:solidFill>
                  <a:srgbClr val="FFFF00"/>
                </a:solidFill>
              </a:rPr>
              <a:t>Horizontal (Lateral) infection (Extra- or post-uterine infection)</a:t>
            </a:r>
          </a:p>
          <a:p>
            <a:pPr eaLnBrk="1" hangingPunct="1"/>
            <a:r>
              <a:rPr lang="tr-TR" altLang="tr-TR" sz="2000" b="1" dirty="0">
                <a:solidFill>
                  <a:srgbClr val="FFFF00"/>
                </a:solidFill>
              </a:rPr>
              <a:t>Direct and indirect transmission</a:t>
            </a:r>
            <a:endParaRPr lang="tr-TR" altLang="tr-TR" sz="2000" b="1" dirty="0">
              <a:solidFill>
                <a:srgbClr val="FFFF00"/>
              </a:solidFill>
            </a:endParaRPr>
          </a:p>
          <a:p>
            <a:pPr lvl="1" eaLnBrk="1" hangingPunct="1"/>
            <a:endParaRPr lang="tr-TR" altLang="tr-TR" b="1" dirty="0" smtClean="0">
              <a:solidFill>
                <a:srgbClr val="FFFF00"/>
              </a:solidFill>
            </a:endParaRPr>
          </a:p>
          <a:p>
            <a:pPr lvl="3" eaLnBrk="1" hangingPunct="1">
              <a:buFontTx/>
              <a:buNone/>
            </a:pPr>
            <a:endParaRPr lang="tr-TR" altLang="tr-TR" dirty="0" smtClean="0">
              <a:solidFill>
                <a:srgbClr val="FFFF00"/>
              </a:solidFill>
            </a:endParaRPr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2135189" y="1341438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40965" name="Rectangle 5"/>
          <p:cNvSpPr>
            <a:spLocks noChangeArrowheads="1"/>
          </p:cNvSpPr>
          <p:nvPr/>
        </p:nvSpPr>
        <p:spPr bwMode="auto">
          <a:xfrm flipV="1">
            <a:off x="4114800" y="4572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241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4862"/>
          </a:xfrm>
        </p:spPr>
        <p:txBody>
          <a:bodyPr/>
          <a:lstStyle/>
          <a:p>
            <a:pPr algn="ctr" eaLnBrk="1" hangingPunct="1"/>
            <a:r>
              <a:rPr lang="tr-TR" altLang="tr-TR" sz="2400" b="1" dirty="0">
                <a:solidFill>
                  <a:srgbClr val="FF0000"/>
                </a:solidFill>
              </a:rPr>
              <a:t>INFECTION DISEASE AND SPREADING</a:t>
            </a:r>
            <a:endParaRPr lang="tr-TR" altLang="tr-TR" sz="2400" b="1" dirty="0">
              <a:solidFill>
                <a:srgbClr val="FF0000"/>
              </a:solidFill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eaLnBrk="1" hangingPunct="1"/>
            <a:endParaRPr lang="tr-TR" altLang="tr-TR" sz="2400" dirty="0">
              <a:solidFill>
                <a:srgbClr val="FFFF00"/>
              </a:solidFill>
            </a:endParaRPr>
          </a:p>
          <a:p>
            <a:pPr eaLnBrk="1" hangingPunct="1"/>
            <a:r>
              <a:rPr lang="tr-TR" altLang="tr-TR" sz="2000" b="1" dirty="0">
                <a:solidFill>
                  <a:srgbClr val="FFFF00"/>
                </a:solidFill>
              </a:rPr>
              <a:t>Contaminant Shapes of Microorganisms</a:t>
            </a:r>
          </a:p>
          <a:p>
            <a:pPr eaLnBrk="1" hangingPunct="1"/>
            <a:r>
              <a:rPr lang="tr-TR" altLang="tr-TR" sz="2000" b="1" dirty="0">
                <a:solidFill>
                  <a:srgbClr val="FFFF00"/>
                </a:solidFill>
              </a:rPr>
              <a:t>Direct contamination</a:t>
            </a:r>
          </a:p>
          <a:p>
            <a:pPr eaLnBrk="1" hangingPunct="1"/>
            <a:r>
              <a:rPr lang="tr-TR" altLang="tr-TR" sz="2000" b="1" dirty="0">
                <a:solidFill>
                  <a:srgbClr val="FFFF00"/>
                </a:solidFill>
              </a:rPr>
              <a:t>Direct physical contact (fungal infections, anthrax, staphylococcus, etc.)</a:t>
            </a:r>
          </a:p>
          <a:p>
            <a:pPr eaLnBrk="1" hangingPunct="1"/>
            <a:r>
              <a:rPr lang="tr-TR" altLang="tr-TR" sz="2000" b="1" dirty="0">
                <a:solidFill>
                  <a:srgbClr val="FFFF00"/>
                </a:solidFill>
              </a:rPr>
              <a:t>Venereal transmission (C. fetus subsp venerealis)</a:t>
            </a:r>
          </a:p>
          <a:p>
            <a:pPr eaLnBrk="1" hangingPunct="1"/>
            <a:r>
              <a:rPr lang="tr-TR" altLang="tr-TR" sz="2000" b="1" dirty="0">
                <a:solidFill>
                  <a:srgbClr val="FFFF00"/>
                </a:solidFill>
              </a:rPr>
              <a:t>Fecal - oral infection (Salmonellosis)</a:t>
            </a:r>
          </a:p>
          <a:p>
            <a:pPr eaLnBrk="1" hangingPunct="1"/>
            <a:r>
              <a:rPr lang="tr-TR" altLang="tr-TR" sz="2000" b="1" dirty="0">
                <a:solidFill>
                  <a:srgbClr val="FFFF00"/>
                </a:solidFill>
              </a:rPr>
              <a:t>Droplet infection or air-borne infection</a:t>
            </a:r>
          </a:p>
          <a:p>
            <a:pPr eaLnBrk="1" hangingPunct="1"/>
            <a:r>
              <a:rPr lang="tr-TR" altLang="tr-TR" sz="2000" b="1" dirty="0">
                <a:solidFill>
                  <a:srgbClr val="FFFF00"/>
                </a:solidFill>
              </a:rPr>
              <a:t>Indirect infection</a:t>
            </a:r>
          </a:p>
          <a:p>
            <a:pPr eaLnBrk="1" hangingPunct="1"/>
            <a:r>
              <a:rPr lang="tr-TR" altLang="tr-TR" sz="2000" b="1" dirty="0">
                <a:solidFill>
                  <a:srgbClr val="FFFF00"/>
                </a:solidFill>
              </a:rPr>
              <a:t>Iatrogenic transmission (surgical intervention, therapeutic applications)</a:t>
            </a:r>
          </a:p>
          <a:p>
            <a:pPr eaLnBrk="1" hangingPunct="1"/>
            <a:r>
              <a:rPr lang="tr-TR" altLang="tr-TR" sz="2000" b="1" dirty="0">
                <a:solidFill>
                  <a:srgbClr val="FFFF00"/>
                </a:solidFill>
              </a:rPr>
              <a:t>Infection with inanimate intermediates (fomit)</a:t>
            </a:r>
          </a:p>
          <a:p>
            <a:pPr eaLnBrk="1" hangingPunct="1"/>
            <a:r>
              <a:rPr lang="tr-TR" altLang="tr-TR" sz="2000" b="1" dirty="0">
                <a:solidFill>
                  <a:srgbClr val="FFFF00"/>
                </a:solidFill>
              </a:rPr>
              <a:t>Contamination by vital agents (reservoir and vector)</a:t>
            </a:r>
            <a:endParaRPr lang="tr-TR" altLang="tr-TR" sz="2000" b="1" dirty="0">
              <a:solidFill>
                <a:srgbClr val="FFFF00"/>
              </a:solidFill>
            </a:endParaRPr>
          </a:p>
          <a:p>
            <a:pPr lvl="1" eaLnBrk="1" hangingPunct="1"/>
            <a:endParaRPr lang="tr-TR" altLang="tr-TR" b="1" dirty="0" smtClean="0">
              <a:solidFill>
                <a:srgbClr val="FFFF00"/>
              </a:solidFill>
            </a:endParaRPr>
          </a:p>
          <a:p>
            <a:pPr lvl="3" eaLnBrk="1" hangingPunct="1">
              <a:buFontTx/>
              <a:buNone/>
            </a:pPr>
            <a:endParaRPr lang="tr-TR" altLang="tr-TR" b="1" dirty="0" smtClean="0">
              <a:solidFill>
                <a:srgbClr val="FFFF00"/>
              </a:solidFill>
            </a:endParaRPr>
          </a:p>
        </p:txBody>
      </p:sp>
      <p:sp>
        <p:nvSpPr>
          <p:cNvPr id="39940" name="Line 4"/>
          <p:cNvSpPr>
            <a:spLocks noChangeShapeType="1"/>
          </p:cNvSpPr>
          <p:nvPr/>
        </p:nvSpPr>
        <p:spPr bwMode="auto">
          <a:xfrm>
            <a:off x="2135189" y="1412875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 flipV="1">
            <a:off x="4114800" y="4572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804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imono">
  <a:themeElements>
    <a:clrScheme name="Kimono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Kimon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Kimono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296</Words>
  <Application>Microsoft Office PowerPoint</Application>
  <PresentationFormat>Widescreen</PresentationFormat>
  <Paragraphs>51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Kimono</vt:lpstr>
      <vt:lpstr>INFECTION DISEASE AND SPREADING</vt:lpstr>
      <vt:lpstr>INFECTION DISEASE AND SPREADING</vt:lpstr>
      <vt:lpstr>INFECTION DISEASE AND SPREADING</vt:lpstr>
      <vt:lpstr>INFECTION DISEASE AND SPREADING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İNFEKSİYONLARIN BULAŞMASI ve YAYILMASI</dc:title>
  <dc:creator>Windows Kullanıcısı</dc:creator>
  <cp:lastModifiedBy>Windows Kullanıcısı</cp:lastModifiedBy>
  <cp:revision>2</cp:revision>
  <dcterms:created xsi:type="dcterms:W3CDTF">2018-02-14T10:01:07Z</dcterms:created>
  <dcterms:modified xsi:type="dcterms:W3CDTF">2018-02-15T08:49:35Z</dcterms:modified>
</cp:coreProperties>
</file>