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2" r:id="rId2"/>
    <p:sldId id="268" r:id="rId3"/>
    <p:sldId id="261" r:id="rId4"/>
    <p:sldId id="258" r:id="rId5"/>
    <p:sldId id="263" r:id="rId6"/>
    <p:sldId id="264" r:id="rId7"/>
    <p:sldId id="265" r:id="rId8"/>
    <p:sldId id="259"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75" d="100"/>
          <a:sy n="75" d="100"/>
        </p:scale>
        <p:origin x="41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4</a:t>
            </a:fld>
            <a:endParaRPr lang="tr-TR"/>
          </a:p>
        </p:txBody>
      </p:sp>
    </p:spTree>
    <p:extLst>
      <p:ext uri="{BB962C8B-B14F-4D97-AF65-F5344CB8AC3E}">
        <p14:creationId xmlns:p14="http://schemas.microsoft.com/office/powerpoint/2010/main" val="1324798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5</a:t>
            </a:fld>
            <a:endParaRPr lang="tr-TR"/>
          </a:p>
        </p:txBody>
      </p:sp>
    </p:spTree>
    <p:extLst>
      <p:ext uri="{BB962C8B-B14F-4D97-AF65-F5344CB8AC3E}">
        <p14:creationId xmlns:p14="http://schemas.microsoft.com/office/powerpoint/2010/main" val="3181702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6</a:t>
            </a:fld>
            <a:endParaRPr lang="tr-TR"/>
          </a:p>
        </p:txBody>
      </p:sp>
    </p:spTree>
    <p:extLst>
      <p:ext uri="{BB962C8B-B14F-4D97-AF65-F5344CB8AC3E}">
        <p14:creationId xmlns:p14="http://schemas.microsoft.com/office/powerpoint/2010/main" val="1088633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7</a:t>
            </a:fld>
            <a:endParaRPr lang="tr-TR"/>
          </a:p>
        </p:txBody>
      </p:sp>
    </p:spTree>
    <p:extLst>
      <p:ext uri="{BB962C8B-B14F-4D97-AF65-F5344CB8AC3E}">
        <p14:creationId xmlns:p14="http://schemas.microsoft.com/office/powerpoint/2010/main" val="341187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8</a:t>
            </a:fld>
            <a:endParaRPr lang="tr-TR"/>
          </a:p>
        </p:txBody>
      </p:sp>
    </p:spTree>
    <p:extLst>
      <p:ext uri="{BB962C8B-B14F-4D97-AF65-F5344CB8AC3E}">
        <p14:creationId xmlns:p14="http://schemas.microsoft.com/office/powerpoint/2010/main" val="964115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977774" y="823865"/>
            <a:ext cx="10664982" cy="2688880"/>
          </a:xfrm>
        </p:spPr>
        <p:txBody>
          <a:bodyPr>
            <a:normAutofit/>
          </a:bodyPr>
          <a:lstStyle/>
          <a:p>
            <a:r>
              <a:rPr lang="tr-TR" sz="4800" b="1" dirty="0">
                <a:solidFill>
                  <a:srgbClr val="FF0000"/>
                </a:solidFill>
              </a:rPr>
              <a:t>YENİ MEDYA YENİ TEKNOLOJİLER</a:t>
            </a:r>
            <a:br>
              <a:rPr lang="tr-TR" sz="4800" dirty="0"/>
            </a:br>
            <a:br>
              <a:rPr lang="tr-TR" dirty="0"/>
            </a:br>
            <a:r>
              <a:rPr lang="tr-TR" dirty="0"/>
              <a:t>2. Hafta: Yeni Medya Nedir?</a:t>
            </a:r>
          </a:p>
        </p:txBody>
      </p:sp>
    </p:spTree>
    <p:extLst>
      <p:ext uri="{BB962C8B-B14F-4D97-AF65-F5344CB8AC3E}">
        <p14:creationId xmlns:p14="http://schemas.microsoft.com/office/powerpoint/2010/main" val="2773429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96E187-6192-4BDA-821A-30531A9FC570}"/>
              </a:ext>
            </a:extLst>
          </p:cNvPr>
          <p:cNvSpPr>
            <a:spLocks noGrp="1"/>
          </p:cNvSpPr>
          <p:nvPr>
            <p:ph idx="1"/>
          </p:nvPr>
        </p:nvSpPr>
        <p:spPr>
          <a:xfrm>
            <a:off x="293511" y="1844875"/>
            <a:ext cx="11016531" cy="4883303"/>
          </a:xfrm>
        </p:spPr>
        <p:txBody>
          <a:bodyPr>
            <a:normAutofit/>
          </a:bodyPr>
          <a:lstStyle/>
          <a:p>
            <a:r>
              <a:rPr lang="tr-TR" b="1" dirty="0" err="1"/>
              <a:t>Eşzamasız</a:t>
            </a:r>
            <a:r>
              <a:rPr lang="tr-TR" b="1" dirty="0"/>
              <a:t> olabilme (</a:t>
            </a:r>
            <a:r>
              <a:rPr lang="tr-TR" b="1" dirty="0" err="1"/>
              <a:t>Asynchronousity</a:t>
            </a:r>
            <a:r>
              <a:rPr lang="tr-TR" b="1" dirty="0"/>
              <a:t>) - </a:t>
            </a:r>
            <a:r>
              <a:rPr lang="tr-TR" dirty="0"/>
              <a:t>Yeni medya ile birey kendisine uygun olan herhangi bir zamanda </a:t>
            </a:r>
            <a:r>
              <a:rPr lang="tr-TR"/>
              <a:t>bilgi gönderebilmektedir </a:t>
            </a:r>
            <a:r>
              <a:rPr lang="tr-TR" dirty="0"/>
              <a:t>ve alabilmektedir. Bilginin eşzamanlı olarak karşılıklı iletimi zorunluluğu artık yok. İçeriğin sunulduğu anda alma zorunluluğu yok artık. Yani günlük gazete okumak istiyorsunuz diyelim. İnternette istediğiniz zamana gidebilirsiniz. Radyo yayınını </a:t>
            </a:r>
            <a:r>
              <a:rPr lang="tr-TR" dirty="0" err="1"/>
              <a:t>podcast</a:t>
            </a:r>
            <a:r>
              <a:rPr lang="tr-TR" dirty="0"/>
              <a:t> kaydını dinleyebilirsiniz, ya da istediğiniz programı kaydedebilirsiniz. Dijital TV yayıncılığı ile yine kayıt yapabilirsiniz, istediğiniz yayına ulaşabilirsiniz. </a:t>
            </a:r>
          </a:p>
          <a:p>
            <a:pPr marL="0" indent="0">
              <a:buFont typeface="Arial" panose="020B0604020202020204" pitchFamily="34" charset="0"/>
              <a:buNone/>
            </a:pPr>
            <a:endParaRPr lang="tr-TR" dirty="0"/>
          </a:p>
          <a:p>
            <a:pPr marL="0" indent="0">
              <a:buNone/>
            </a:pPr>
            <a:r>
              <a:rPr lang="tr-TR" sz="2400" b="1" dirty="0"/>
              <a:t>Kaynak</a:t>
            </a:r>
            <a:r>
              <a:rPr lang="tr-TR" sz="2400" dirty="0"/>
              <a:t>: Dijital İletişim ve Yeni Medya, 2013, (Ed.) Mesude Canan Öztürk, Anadolu Üniversitesi Yay. </a:t>
            </a:r>
          </a:p>
        </p:txBody>
      </p:sp>
      <p:sp>
        <p:nvSpPr>
          <p:cNvPr id="5" name="İçerik Yer Tutucusu 2">
            <a:extLst>
              <a:ext uri="{FF2B5EF4-FFF2-40B4-BE49-F238E27FC236}">
                <a16:creationId xmlns:a16="http://schemas.microsoft.com/office/drawing/2014/main" id="{CA0AEA66-F5F7-40F1-958A-F88B506A0FE3}"/>
              </a:ext>
            </a:extLst>
          </p:cNvPr>
          <p:cNvSpPr txBox="1">
            <a:spLocks/>
          </p:cNvSpPr>
          <p:nvPr/>
        </p:nvSpPr>
        <p:spPr>
          <a:xfrm>
            <a:off x="816321" y="4465784"/>
            <a:ext cx="10493721" cy="14213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tr-TR" dirty="0"/>
          </a:p>
          <a:p>
            <a:pPr marL="0" indent="0">
              <a:buFont typeface="Arial" panose="020B0604020202020204" pitchFamily="34" charset="0"/>
              <a:buNone/>
            </a:pPr>
            <a:endParaRPr lang="tr-TR" dirty="0"/>
          </a:p>
          <a:p>
            <a:pPr marL="0" indent="0">
              <a:buFont typeface="Arial" panose="020B0604020202020204" pitchFamily="34" charset="0"/>
              <a:buNone/>
            </a:pPr>
            <a:endParaRPr lang="tr-TR" dirty="0"/>
          </a:p>
        </p:txBody>
      </p:sp>
      <p:sp>
        <p:nvSpPr>
          <p:cNvPr id="6" name="Başlık 1">
            <a:extLst>
              <a:ext uri="{FF2B5EF4-FFF2-40B4-BE49-F238E27FC236}">
                <a16:creationId xmlns:a16="http://schemas.microsoft.com/office/drawing/2014/main" id="{DF6EBAFA-EB6D-4F24-849C-830A0BD5E9CA}"/>
              </a:ext>
            </a:extLst>
          </p:cNvPr>
          <p:cNvSpPr>
            <a:spLocks noGrp="1"/>
          </p:cNvSpPr>
          <p:nvPr>
            <p:ph type="title"/>
          </p:nvPr>
        </p:nvSpPr>
        <p:spPr>
          <a:xfrm>
            <a:off x="816321" y="361156"/>
            <a:ext cx="10515600" cy="1325563"/>
          </a:xfrm>
        </p:spPr>
        <p:txBody>
          <a:bodyPr/>
          <a:lstStyle/>
          <a:p>
            <a:r>
              <a:rPr lang="tr-TR" dirty="0"/>
              <a:t>Yeni Medyanın Özellikleri (</a:t>
            </a:r>
            <a:r>
              <a:rPr lang="tr-TR" dirty="0" err="1"/>
              <a:t>Rogers</a:t>
            </a:r>
            <a:r>
              <a:rPr lang="tr-TR" dirty="0"/>
              <a:t>, 2003)</a:t>
            </a:r>
          </a:p>
        </p:txBody>
      </p:sp>
      <p:sp>
        <p:nvSpPr>
          <p:cNvPr id="2" name="Metin kutusu 1">
            <a:extLst>
              <a:ext uri="{FF2B5EF4-FFF2-40B4-BE49-F238E27FC236}">
                <a16:creationId xmlns:a16="http://schemas.microsoft.com/office/drawing/2014/main" id="{C659BAA4-DB0B-40C8-ADFC-1DFAA683AC03}"/>
              </a:ext>
            </a:extLst>
          </p:cNvPr>
          <p:cNvSpPr txBox="1"/>
          <p:nvPr/>
        </p:nvSpPr>
        <p:spPr>
          <a:xfrm>
            <a:off x="5638800" y="2971800"/>
            <a:ext cx="914400" cy="914400"/>
          </a:xfrm>
          <a:prstGeom prst="rect">
            <a:avLst/>
          </a:prstGeom>
          <a:noFill/>
        </p:spPr>
        <p:txBody>
          <a:bodyPr wrap="square" rtlCol="0">
            <a:spAutoFit/>
          </a:bodyPr>
          <a:lstStyle/>
          <a:p>
            <a:endParaRPr lang="tr-TR" dirty="0"/>
          </a:p>
        </p:txBody>
      </p:sp>
      <p:sp>
        <p:nvSpPr>
          <p:cNvPr id="4" name="Metin kutusu 3">
            <a:extLst>
              <a:ext uri="{FF2B5EF4-FFF2-40B4-BE49-F238E27FC236}">
                <a16:creationId xmlns:a16="http://schemas.microsoft.com/office/drawing/2014/main" id="{D1872BE9-6852-45AB-BAAC-5C9D2E8E239E}"/>
              </a:ext>
            </a:extLst>
          </p:cNvPr>
          <p:cNvSpPr txBox="1"/>
          <p:nvPr/>
        </p:nvSpPr>
        <p:spPr>
          <a:xfrm>
            <a:off x="2867378" y="6127512"/>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89358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İçerik Yer Tutucusu 3">
            <a:extLst>
              <a:ext uri="{FF2B5EF4-FFF2-40B4-BE49-F238E27FC236}">
                <a16:creationId xmlns:a16="http://schemas.microsoft.com/office/drawing/2014/main" id="{FDEC6645-4AB2-4452-9E0F-461EB9F26ED7}"/>
              </a:ext>
            </a:extLst>
          </p:cNvPr>
          <p:cNvPicPr>
            <a:picLocks noGrp="1" noChangeAspect="1"/>
          </p:cNvPicPr>
          <p:nvPr>
            <p:ph idx="1"/>
          </p:nvPr>
        </p:nvPicPr>
        <p:blipFill rotWithShape="1">
          <a:blip r:embed="rId2"/>
          <a:srcRect l="2320" r="1218" b="1"/>
          <a:stretch/>
        </p:blipFill>
        <p:spPr>
          <a:xfrm>
            <a:off x="841023" y="181259"/>
            <a:ext cx="10722920" cy="6030525"/>
          </a:xfrm>
          <a:prstGeom prst="rect">
            <a:avLst/>
          </a:prstGeom>
        </p:spPr>
      </p:pic>
      <p:sp>
        <p:nvSpPr>
          <p:cNvPr id="5" name="Metin kutusu 4">
            <a:extLst>
              <a:ext uri="{FF2B5EF4-FFF2-40B4-BE49-F238E27FC236}">
                <a16:creationId xmlns:a16="http://schemas.microsoft.com/office/drawing/2014/main" id="{9F0044CC-443E-4E7A-BCC1-4675FF6538C2}"/>
              </a:ext>
            </a:extLst>
          </p:cNvPr>
          <p:cNvSpPr txBox="1"/>
          <p:nvPr/>
        </p:nvSpPr>
        <p:spPr>
          <a:xfrm>
            <a:off x="450850" y="6572586"/>
            <a:ext cx="11588750" cy="369332"/>
          </a:xfrm>
          <a:prstGeom prst="rect">
            <a:avLst/>
          </a:prstGeom>
          <a:noFill/>
        </p:spPr>
        <p:txBody>
          <a:bodyPr wrap="square" rtlCol="0">
            <a:spAutoFit/>
          </a:bodyPr>
          <a:lstStyle/>
          <a:p>
            <a:r>
              <a:rPr lang="tr-TR" dirty="0"/>
              <a:t>Kaynak: Polat’tan </a:t>
            </a:r>
            <a:r>
              <a:rPr lang="tr-TR" dirty="0" err="1"/>
              <a:t>akt</a:t>
            </a:r>
            <a:r>
              <a:rPr lang="tr-TR" dirty="0"/>
              <a:t>. </a:t>
            </a:r>
            <a:r>
              <a:rPr lang="tr-TR" dirty="0">
                <a:sym typeface="Wingdings" panose="05000000000000000000" pitchFamily="2" charset="2"/>
              </a:rPr>
              <a:t> Yeni Medyaya Giriş, 2020, Atatürk Üniversitesi Yay.  </a:t>
            </a:r>
            <a:endParaRPr lang="tr-TR" dirty="0"/>
          </a:p>
        </p:txBody>
      </p:sp>
    </p:spTree>
    <p:extLst>
      <p:ext uri="{BB962C8B-B14F-4D97-AF65-F5344CB8AC3E}">
        <p14:creationId xmlns:p14="http://schemas.microsoft.com/office/powerpoint/2010/main" val="2454280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84C727-C251-4EFD-80CD-265AD9B319F5}"/>
              </a:ext>
            </a:extLst>
          </p:cNvPr>
          <p:cNvSpPr>
            <a:spLocks noGrp="1"/>
          </p:cNvSpPr>
          <p:nvPr>
            <p:ph type="title"/>
          </p:nvPr>
        </p:nvSpPr>
        <p:spPr/>
        <p:txBody>
          <a:bodyPr/>
          <a:lstStyle/>
          <a:p>
            <a:r>
              <a:rPr lang="tr-TR" dirty="0"/>
              <a:t>Yeni Medya Nedir?</a:t>
            </a:r>
          </a:p>
        </p:txBody>
      </p:sp>
      <p:sp>
        <p:nvSpPr>
          <p:cNvPr id="3" name="İçerik Yer Tutucusu 2">
            <a:extLst>
              <a:ext uri="{FF2B5EF4-FFF2-40B4-BE49-F238E27FC236}">
                <a16:creationId xmlns:a16="http://schemas.microsoft.com/office/drawing/2014/main" id="{D3225D86-4F62-4085-BD7D-F01A9BC84067}"/>
              </a:ext>
            </a:extLst>
          </p:cNvPr>
          <p:cNvSpPr>
            <a:spLocks noGrp="1"/>
          </p:cNvSpPr>
          <p:nvPr>
            <p:ph idx="1"/>
          </p:nvPr>
        </p:nvSpPr>
        <p:spPr>
          <a:xfrm>
            <a:off x="308009" y="1690688"/>
            <a:ext cx="11045792" cy="4633110"/>
          </a:xfrm>
        </p:spPr>
        <p:txBody>
          <a:bodyPr/>
          <a:lstStyle/>
          <a:p>
            <a:pPr marL="0" indent="0">
              <a:buNone/>
            </a:pPr>
            <a:r>
              <a:rPr lang="tr-TR" b="0" i="0" dirty="0">
                <a:solidFill>
                  <a:srgbClr val="292929"/>
                </a:solidFill>
                <a:effectLst/>
                <a:latin typeface="lora"/>
              </a:rPr>
              <a:t> "Yeni medya </a:t>
            </a:r>
            <a:r>
              <a:rPr lang="tr-TR" b="0" i="0" dirty="0" err="1">
                <a:solidFill>
                  <a:srgbClr val="292929"/>
                </a:solidFill>
                <a:effectLst/>
                <a:latin typeface="lora"/>
              </a:rPr>
              <a:t>kavramsallaştırımıyla</a:t>
            </a:r>
            <a:r>
              <a:rPr lang="tr-TR" b="0" i="0" dirty="0">
                <a:solidFill>
                  <a:srgbClr val="292929"/>
                </a:solidFill>
                <a:effectLst/>
                <a:latin typeface="lora"/>
              </a:rPr>
              <a:t>, geleneksel medyadan (gazete, radyo, televizyon, sinema) farklı olarak, dijital kodlama sistemine temellenen, iletişim sürecinin aktörleri arasında eş anlı ve çok yoğun kapasitede, yüksek hızda karşılıklı ve çok katmanlı etkileşimin gerçekleştiği multimedya biçimselliğine sahip iletişim araçları kastedilmektedir" </a:t>
            </a:r>
            <a:r>
              <a:rPr lang="tr-TR" dirty="0">
                <a:solidFill>
                  <a:srgbClr val="292929"/>
                </a:solidFill>
                <a:latin typeface="lora"/>
              </a:rPr>
              <a:t>(Yeni Medya Çalışmaları, Mutlu </a:t>
            </a:r>
            <a:r>
              <a:rPr lang="tr-TR" b="0" i="0" dirty="0" err="1">
                <a:solidFill>
                  <a:srgbClr val="292929"/>
                </a:solidFill>
                <a:effectLst/>
                <a:latin typeface="lora"/>
              </a:rPr>
              <a:t>Binark</a:t>
            </a:r>
            <a:r>
              <a:rPr lang="tr-TR" b="0" i="0" dirty="0">
                <a:solidFill>
                  <a:srgbClr val="292929"/>
                </a:solidFill>
                <a:effectLst/>
                <a:latin typeface="lora"/>
              </a:rPr>
              <a:t> (der) ,2007, s. 5). </a:t>
            </a:r>
            <a:endParaRPr lang="tr-TR" dirty="0"/>
          </a:p>
        </p:txBody>
      </p:sp>
    </p:spTree>
    <p:extLst>
      <p:ext uri="{BB962C8B-B14F-4D97-AF65-F5344CB8AC3E}">
        <p14:creationId xmlns:p14="http://schemas.microsoft.com/office/powerpoint/2010/main" val="1522328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D3A170-5E4F-4932-9BF7-78353D6BB3D6}"/>
              </a:ext>
            </a:extLst>
          </p:cNvPr>
          <p:cNvSpPr>
            <a:spLocks noGrp="1"/>
          </p:cNvSpPr>
          <p:nvPr>
            <p:ph idx="1"/>
          </p:nvPr>
        </p:nvSpPr>
        <p:spPr>
          <a:xfrm>
            <a:off x="434566" y="1711105"/>
            <a:ext cx="10919234" cy="4465858"/>
          </a:xfrm>
        </p:spPr>
        <p:txBody>
          <a:bodyPr/>
          <a:lstStyle/>
          <a:p>
            <a:r>
              <a:rPr lang="tr-TR" b="1" dirty="0"/>
              <a:t>Sayısal Temsil (</a:t>
            </a:r>
            <a:r>
              <a:rPr lang="tr-TR" b="1" dirty="0" err="1"/>
              <a:t>Numerical</a:t>
            </a:r>
            <a:r>
              <a:rPr lang="tr-TR" b="1" dirty="0"/>
              <a:t> </a:t>
            </a:r>
            <a:r>
              <a:rPr lang="tr-TR" b="1" dirty="0" err="1"/>
              <a:t>Representation</a:t>
            </a:r>
            <a:r>
              <a:rPr lang="tr-TR" dirty="0"/>
              <a:t>) - 0 ve 1’ler şeklinde sayısal kodların kullanılması olarak özetlenebilir. Aslında bu dijital dilin kullanımı 19.yy’a dayanıyor. Böyle bir dijital dil kullanımıyla yani sayısal temsille, ortamdaki bütün veriler sayılabilir, programlanabilir hale geliyor. </a:t>
            </a:r>
          </a:p>
        </p:txBody>
      </p:sp>
      <p:sp>
        <p:nvSpPr>
          <p:cNvPr id="4" name="Başlık 1">
            <a:extLst>
              <a:ext uri="{FF2B5EF4-FFF2-40B4-BE49-F238E27FC236}">
                <a16:creationId xmlns:a16="http://schemas.microsoft.com/office/drawing/2014/main" id="{DA253837-996D-45BF-8550-621419FB6542}"/>
              </a:ext>
            </a:extLst>
          </p:cNvPr>
          <p:cNvSpPr>
            <a:spLocks noGrp="1"/>
          </p:cNvSpPr>
          <p:nvPr>
            <p:ph type="title"/>
          </p:nvPr>
        </p:nvSpPr>
        <p:spPr>
          <a:xfrm>
            <a:off x="434566" y="385542"/>
            <a:ext cx="10919234" cy="1325563"/>
          </a:xfrm>
        </p:spPr>
        <p:txBody>
          <a:bodyPr/>
          <a:lstStyle/>
          <a:p>
            <a:r>
              <a:rPr lang="tr-TR" dirty="0"/>
              <a:t>Yeni Medyanın Temel Özellikleri (</a:t>
            </a:r>
            <a:r>
              <a:rPr lang="tr-TR" dirty="0" err="1"/>
              <a:t>Manovich</a:t>
            </a:r>
            <a:r>
              <a:rPr lang="tr-TR" dirty="0"/>
              <a:t>, 2001)</a:t>
            </a:r>
          </a:p>
        </p:txBody>
      </p:sp>
    </p:spTree>
    <p:extLst>
      <p:ext uri="{BB962C8B-B14F-4D97-AF65-F5344CB8AC3E}">
        <p14:creationId xmlns:p14="http://schemas.microsoft.com/office/powerpoint/2010/main" val="373949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D3A170-5E4F-4932-9BF7-78353D6BB3D6}"/>
              </a:ext>
            </a:extLst>
          </p:cNvPr>
          <p:cNvSpPr>
            <a:spLocks noGrp="1"/>
          </p:cNvSpPr>
          <p:nvPr>
            <p:ph idx="1"/>
          </p:nvPr>
        </p:nvSpPr>
        <p:spPr>
          <a:xfrm>
            <a:off x="434566" y="1711105"/>
            <a:ext cx="10919234" cy="4465858"/>
          </a:xfrm>
        </p:spPr>
        <p:txBody>
          <a:bodyPr/>
          <a:lstStyle/>
          <a:p>
            <a:r>
              <a:rPr lang="tr-TR" b="1" dirty="0"/>
              <a:t>Modülerlik (</a:t>
            </a:r>
            <a:r>
              <a:rPr lang="tr-TR" b="1" dirty="0" err="1"/>
              <a:t>Modularity</a:t>
            </a:r>
            <a:r>
              <a:rPr lang="tr-TR" b="1" dirty="0"/>
              <a:t>) </a:t>
            </a:r>
            <a:r>
              <a:rPr lang="tr-TR" dirty="0"/>
              <a:t>: Modülerlik özelliği de her modüle müdahale özelliği sağlıyor ve farklı bileşenleri (modülleri) tek çatı altında toplamaya olanak sağlıyor. Görseller, şekiller, sesler vb. çeşitli içerik öğeleri bir araya gelerek daha büyük ölçekli nesneleri oluşturuyorlar. ÖRN- bir web sayfasında görüntü-ses-yazı gibi ayrı ayrı elemanlar var. Bunlar hem kendi özelliklerini koruyorlar hem de bir araya gelip web sitesini oluşturuyorlar. Ayrıca hepsini ayrı ayrı düzenlemek mümkün. </a:t>
            </a:r>
          </a:p>
        </p:txBody>
      </p:sp>
      <p:sp>
        <p:nvSpPr>
          <p:cNvPr id="4" name="Başlık 1">
            <a:extLst>
              <a:ext uri="{FF2B5EF4-FFF2-40B4-BE49-F238E27FC236}">
                <a16:creationId xmlns:a16="http://schemas.microsoft.com/office/drawing/2014/main" id="{DA253837-996D-45BF-8550-621419FB6542}"/>
              </a:ext>
            </a:extLst>
          </p:cNvPr>
          <p:cNvSpPr>
            <a:spLocks noGrp="1"/>
          </p:cNvSpPr>
          <p:nvPr>
            <p:ph type="title"/>
          </p:nvPr>
        </p:nvSpPr>
        <p:spPr>
          <a:xfrm>
            <a:off x="434566" y="385542"/>
            <a:ext cx="10919234" cy="1325563"/>
          </a:xfrm>
        </p:spPr>
        <p:txBody>
          <a:bodyPr/>
          <a:lstStyle/>
          <a:p>
            <a:r>
              <a:rPr lang="tr-TR" dirty="0"/>
              <a:t>Yeni Medyanın Temel Özellikleri (</a:t>
            </a:r>
            <a:r>
              <a:rPr lang="tr-TR" dirty="0" err="1"/>
              <a:t>Manovich</a:t>
            </a:r>
            <a:r>
              <a:rPr lang="tr-TR" dirty="0"/>
              <a:t>, 2001)</a:t>
            </a:r>
          </a:p>
        </p:txBody>
      </p:sp>
    </p:spTree>
    <p:extLst>
      <p:ext uri="{BB962C8B-B14F-4D97-AF65-F5344CB8AC3E}">
        <p14:creationId xmlns:p14="http://schemas.microsoft.com/office/powerpoint/2010/main" val="80732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D3A170-5E4F-4932-9BF7-78353D6BB3D6}"/>
              </a:ext>
            </a:extLst>
          </p:cNvPr>
          <p:cNvSpPr>
            <a:spLocks noGrp="1"/>
          </p:cNvSpPr>
          <p:nvPr>
            <p:ph idx="1"/>
          </p:nvPr>
        </p:nvSpPr>
        <p:spPr>
          <a:xfrm>
            <a:off x="434566" y="1711105"/>
            <a:ext cx="10919234" cy="4465858"/>
          </a:xfrm>
        </p:spPr>
        <p:txBody>
          <a:bodyPr/>
          <a:lstStyle/>
          <a:p>
            <a:r>
              <a:rPr lang="tr-TR" b="1" dirty="0"/>
              <a:t>Otomasyon (</a:t>
            </a:r>
            <a:r>
              <a:rPr lang="tr-TR" b="1" dirty="0" err="1"/>
              <a:t>Automation</a:t>
            </a:r>
            <a:r>
              <a:rPr lang="tr-TR" b="1" dirty="0"/>
              <a:t>): </a:t>
            </a:r>
            <a:r>
              <a:rPr lang="tr-TR" dirty="0"/>
              <a:t>Yeni iletişim teknolojilerinin kullanıcı olmasan üretilebilmelerini ifade ediyor.  Örneğin </a:t>
            </a:r>
            <a:r>
              <a:rPr lang="tr-TR" dirty="0" err="1"/>
              <a:t>Photoshop</a:t>
            </a:r>
            <a:r>
              <a:rPr lang="tr-TR" dirty="0"/>
              <a:t> gibi bir sayısal görüntü düzenleme yazılımında hazır algoritmalarla istediğiniz </a:t>
            </a:r>
            <a:r>
              <a:rPr lang="tr-TR" dirty="0" err="1"/>
              <a:t>fotografik</a:t>
            </a:r>
            <a:r>
              <a:rPr lang="tr-TR" dirty="0"/>
              <a:t> etkiyi yaratabiliyorsunuz. </a:t>
            </a:r>
          </a:p>
        </p:txBody>
      </p:sp>
      <p:sp>
        <p:nvSpPr>
          <p:cNvPr id="4" name="Başlık 1">
            <a:extLst>
              <a:ext uri="{FF2B5EF4-FFF2-40B4-BE49-F238E27FC236}">
                <a16:creationId xmlns:a16="http://schemas.microsoft.com/office/drawing/2014/main" id="{DA253837-996D-45BF-8550-621419FB6542}"/>
              </a:ext>
            </a:extLst>
          </p:cNvPr>
          <p:cNvSpPr>
            <a:spLocks noGrp="1"/>
          </p:cNvSpPr>
          <p:nvPr>
            <p:ph type="title"/>
          </p:nvPr>
        </p:nvSpPr>
        <p:spPr>
          <a:xfrm>
            <a:off x="434566" y="385542"/>
            <a:ext cx="10919234" cy="1325563"/>
          </a:xfrm>
        </p:spPr>
        <p:txBody>
          <a:bodyPr/>
          <a:lstStyle/>
          <a:p>
            <a:r>
              <a:rPr lang="tr-TR" dirty="0"/>
              <a:t>Yeni Medyanın Temel Özellikleri (</a:t>
            </a:r>
            <a:r>
              <a:rPr lang="tr-TR" dirty="0" err="1"/>
              <a:t>Manovich</a:t>
            </a:r>
            <a:r>
              <a:rPr lang="tr-TR" dirty="0"/>
              <a:t>, 2001)</a:t>
            </a:r>
          </a:p>
        </p:txBody>
      </p:sp>
    </p:spTree>
    <p:extLst>
      <p:ext uri="{BB962C8B-B14F-4D97-AF65-F5344CB8AC3E}">
        <p14:creationId xmlns:p14="http://schemas.microsoft.com/office/powerpoint/2010/main" val="3537476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D3A170-5E4F-4932-9BF7-78353D6BB3D6}"/>
              </a:ext>
            </a:extLst>
          </p:cNvPr>
          <p:cNvSpPr>
            <a:spLocks noGrp="1"/>
          </p:cNvSpPr>
          <p:nvPr>
            <p:ph idx="1"/>
          </p:nvPr>
        </p:nvSpPr>
        <p:spPr>
          <a:xfrm>
            <a:off x="434566" y="1711105"/>
            <a:ext cx="10919234" cy="4465858"/>
          </a:xfrm>
        </p:spPr>
        <p:txBody>
          <a:bodyPr/>
          <a:lstStyle/>
          <a:p>
            <a:r>
              <a:rPr lang="tr-TR" b="1" dirty="0"/>
              <a:t>Değişkenlik (</a:t>
            </a:r>
            <a:r>
              <a:rPr lang="tr-TR" b="1" dirty="0" err="1"/>
              <a:t>Variability</a:t>
            </a:r>
            <a:r>
              <a:rPr lang="tr-TR" b="1" dirty="0"/>
              <a:t>): </a:t>
            </a:r>
            <a:r>
              <a:rPr lang="tr-TR" dirty="0"/>
              <a:t>Sayısal temsil ve modülerliğin bir ürünü olan nesne sabit değil ve birden çok biçimde karşımıza çıkabilir, farklı yapılara dönüştürülebilir. </a:t>
            </a:r>
          </a:p>
          <a:p>
            <a:endParaRPr lang="tr-TR" dirty="0"/>
          </a:p>
          <a:p>
            <a:r>
              <a:rPr lang="tr-TR" b="1" dirty="0"/>
              <a:t>Kod Çevrimi (</a:t>
            </a:r>
            <a:r>
              <a:rPr lang="tr-TR" b="1" dirty="0" err="1"/>
              <a:t>Transcoding</a:t>
            </a:r>
            <a:r>
              <a:rPr lang="tr-TR" b="1" dirty="0"/>
              <a:t>): </a:t>
            </a:r>
            <a:r>
              <a:rPr lang="tr-TR" dirty="0"/>
              <a:t>Kodlardan oluşan yapıların birbirleri arasındaki dönüşümünü kapsar. Yeni iletişim ortamı dilinde bir şeyin formatını dönüştürmeyi ifade eder. </a:t>
            </a:r>
          </a:p>
        </p:txBody>
      </p:sp>
      <p:sp>
        <p:nvSpPr>
          <p:cNvPr id="4" name="Başlık 1">
            <a:extLst>
              <a:ext uri="{FF2B5EF4-FFF2-40B4-BE49-F238E27FC236}">
                <a16:creationId xmlns:a16="http://schemas.microsoft.com/office/drawing/2014/main" id="{DA253837-996D-45BF-8550-621419FB6542}"/>
              </a:ext>
            </a:extLst>
          </p:cNvPr>
          <p:cNvSpPr>
            <a:spLocks noGrp="1"/>
          </p:cNvSpPr>
          <p:nvPr>
            <p:ph type="title"/>
          </p:nvPr>
        </p:nvSpPr>
        <p:spPr>
          <a:xfrm>
            <a:off x="434566" y="385542"/>
            <a:ext cx="10919234" cy="1325563"/>
          </a:xfrm>
        </p:spPr>
        <p:txBody>
          <a:bodyPr/>
          <a:lstStyle/>
          <a:p>
            <a:r>
              <a:rPr lang="tr-TR" dirty="0"/>
              <a:t>Yeni Medyanın Temel Özellikleri (</a:t>
            </a:r>
            <a:r>
              <a:rPr lang="tr-TR" dirty="0" err="1"/>
              <a:t>Manovich</a:t>
            </a:r>
            <a:r>
              <a:rPr lang="tr-TR" dirty="0"/>
              <a:t>, 2001)</a:t>
            </a:r>
          </a:p>
        </p:txBody>
      </p:sp>
    </p:spTree>
    <p:extLst>
      <p:ext uri="{BB962C8B-B14F-4D97-AF65-F5344CB8AC3E}">
        <p14:creationId xmlns:p14="http://schemas.microsoft.com/office/powerpoint/2010/main" val="166094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32BA9E-4C36-4C14-9D60-62FECC00CFA3}"/>
              </a:ext>
            </a:extLst>
          </p:cNvPr>
          <p:cNvSpPr>
            <a:spLocks noGrp="1"/>
          </p:cNvSpPr>
          <p:nvPr>
            <p:ph type="title"/>
          </p:nvPr>
        </p:nvSpPr>
        <p:spPr>
          <a:xfrm>
            <a:off x="816321" y="361156"/>
            <a:ext cx="10515600" cy="1325563"/>
          </a:xfrm>
        </p:spPr>
        <p:txBody>
          <a:bodyPr/>
          <a:lstStyle/>
          <a:p>
            <a:r>
              <a:rPr lang="tr-TR" dirty="0"/>
              <a:t>Yeni Medyanın Özellikleri (</a:t>
            </a:r>
            <a:r>
              <a:rPr lang="tr-TR" dirty="0" err="1"/>
              <a:t>Rogers</a:t>
            </a:r>
            <a:r>
              <a:rPr lang="tr-TR" dirty="0"/>
              <a:t>, 2003)</a:t>
            </a:r>
          </a:p>
        </p:txBody>
      </p:sp>
      <p:sp>
        <p:nvSpPr>
          <p:cNvPr id="3" name="İçerik Yer Tutucusu 2">
            <a:extLst>
              <a:ext uri="{FF2B5EF4-FFF2-40B4-BE49-F238E27FC236}">
                <a16:creationId xmlns:a16="http://schemas.microsoft.com/office/drawing/2014/main" id="{8842C20C-716B-448A-B014-58FFA7C5337D}"/>
              </a:ext>
            </a:extLst>
          </p:cNvPr>
          <p:cNvSpPr>
            <a:spLocks noGrp="1"/>
          </p:cNvSpPr>
          <p:nvPr>
            <p:ph idx="1"/>
          </p:nvPr>
        </p:nvSpPr>
        <p:spPr>
          <a:xfrm>
            <a:off x="250257" y="1963553"/>
            <a:ext cx="11415562" cy="4783755"/>
          </a:xfrm>
        </p:spPr>
        <p:txBody>
          <a:bodyPr>
            <a:normAutofit/>
          </a:bodyPr>
          <a:lstStyle/>
          <a:p>
            <a:r>
              <a:rPr lang="tr-TR" b="1" dirty="0"/>
              <a:t>Etkileşim (</a:t>
            </a:r>
            <a:r>
              <a:rPr lang="tr-TR" b="1" dirty="0" err="1"/>
              <a:t>Interactivity</a:t>
            </a:r>
            <a:r>
              <a:rPr lang="tr-TR" b="1" dirty="0"/>
              <a:t>) – </a:t>
            </a:r>
            <a:r>
              <a:rPr lang="tr-TR" dirty="0"/>
              <a:t>Yeni medyayla başlamadı. Canlı yayınlana programa telefon ile bağlanmak da bir etkileşimdir. Yeni medya olanakları  artırdı, bireylerin aktif konumda yer almalarını sağladı. Yeni medya kategorisinde yer alan her teknolojinin etkileşim olanağı aynı olmasa da geleneksel medyadan daha fazladır. </a:t>
            </a:r>
            <a:endParaRPr lang="tr-TR" b="1" dirty="0"/>
          </a:p>
          <a:p>
            <a:pPr lvl="1"/>
            <a:r>
              <a:rPr lang="tr-TR" b="1" dirty="0"/>
              <a:t>Birey – birey etkileşimi </a:t>
            </a:r>
            <a:r>
              <a:rPr lang="tr-TR" dirty="0"/>
              <a:t>- iki bireyin sözlü, sözsüz, yazılı veya görüntülü bir iletişim sürecini gerçekleştirebilmesidir. Mail olabilir, 3G ile görüntülü görüşme olabilir.</a:t>
            </a:r>
          </a:p>
          <a:p>
            <a:pPr lvl="1"/>
            <a:r>
              <a:rPr lang="tr-TR" b="1" dirty="0"/>
              <a:t>Birey – kitle etkileşimi </a:t>
            </a:r>
            <a:r>
              <a:rPr lang="tr-TR" dirty="0"/>
              <a:t>- Örneğin sosyal medya ortamlarında paylaşılan bir videoya farklı bireylerin yorum yapması</a:t>
            </a:r>
          </a:p>
          <a:p>
            <a:pPr lvl="1"/>
            <a:r>
              <a:rPr lang="tr-TR" b="1" dirty="0"/>
              <a:t>Birey -  teknoloji/içerik etkileşimi -</a:t>
            </a:r>
            <a:r>
              <a:rPr lang="tr-TR" dirty="0"/>
              <a:t> Bireyin teknoloji ile etkileşimi. Örneğin verdiğiniz komutlarla bilgisayar oyunundaki görüntüler ve hareketler değişiyor. Ya da sanal gerçeklik gözlüğü ile etkileşiminizi düşünebilirsiniz. </a:t>
            </a:r>
          </a:p>
        </p:txBody>
      </p:sp>
      <p:sp>
        <p:nvSpPr>
          <p:cNvPr id="4" name="İçerik Yer Tutucusu 2">
            <a:extLst>
              <a:ext uri="{FF2B5EF4-FFF2-40B4-BE49-F238E27FC236}">
                <a16:creationId xmlns:a16="http://schemas.microsoft.com/office/drawing/2014/main" id="{395659FF-626F-4BE1-9463-F2872E572703}"/>
              </a:ext>
            </a:extLst>
          </p:cNvPr>
          <p:cNvSpPr txBox="1">
            <a:spLocks/>
          </p:cNvSpPr>
          <p:nvPr/>
        </p:nvSpPr>
        <p:spPr>
          <a:xfrm>
            <a:off x="838200" y="3429000"/>
            <a:ext cx="10493721" cy="14213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tr-TR" dirty="0"/>
          </a:p>
          <a:p>
            <a:pPr marL="0" indent="0">
              <a:buFont typeface="Arial" panose="020B0604020202020204" pitchFamily="34" charset="0"/>
              <a:buNone/>
            </a:pPr>
            <a:endParaRPr lang="tr-TR" dirty="0"/>
          </a:p>
        </p:txBody>
      </p:sp>
    </p:spTree>
    <p:extLst>
      <p:ext uri="{BB962C8B-B14F-4D97-AF65-F5344CB8AC3E}">
        <p14:creationId xmlns:p14="http://schemas.microsoft.com/office/powerpoint/2010/main" val="407945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57AE16-635E-4D84-BA7A-609283249083}"/>
              </a:ext>
            </a:extLst>
          </p:cNvPr>
          <p:cNvSpPr>
            <a:spLocks noGrp="1"/>
          </p:cNvSpPr>
          <p:nvPr>
            <p:ph idx="1"/>
          </p:nvPr>
        </p:nvSpPr>
        <p:spPr/>
        <p:txBody>
          <a:bodyPr/>
          <a:lstStyle/>
          <a:p>
            <a:r>
              <a:rPr lang="tr-TR" b="1" dirty="0" err="1"/>
              <a:t>Kitlesizleştirme</a:t>
            </a:r>
            <a:r>
              <a:rPr lang="tr-TR" b="1" dirty="0"/>
              <a:t> (</a:t>
            </a:r>
            <a:r>
              <a:rPr lang="tr-TR" b="1" dirty="0" err="1"/>
              <a:t>Demassification</a:t>
            </a:r>
            <a:r>
              <a:rPr lang="tr-TR" b="1" dirty="0"/>
              <a:t>) -  </a:t>
            </a:r>
            <a:r>
              <a:rPr lang="tr-TR" dirty="0"/>
              <a:t>Yeni medya ortamları büyük bir kullanıcı kitlesi arasından bireye özel ileti gönderme ve alma yetisine sahiptir. TV ile kıyaslayalım. Bir programda gönderdiğiniz iletiler tüm izleyici kitlesine yönelik. Kadın programı, yayın saati </a:t>
            </a:r>
            <a:r>
              <a:rPr lang="tr-TR" dirty="0" err="1"/>
              <a:t>vb</a:t>
            </a:r>
            <a:r>
              <a:rPr lang="tr-TR" dirty="0"/>
              <a:t> gibi tekniklerle sınırlasanız da herkese yönelik. Ancak “Sayın N. Kılıç bu ayki faturanız X liradır. Son ödeme tarihi …’</a:t>
            </a:r>
            <a:r>
              <a:rPr lang="tr-TR" dirty="0" err="1"/>
              <a:t>dir</a:t>
            </a:r>
            <a:r>
              <a:rPr lang="tr-TR" dirty="0"/>
              <a:t>. Daha önceki döneme ait ödenmemiş borcunuz bulunmamaktadır” dediği anda bizzat kişiye/ada yönlenmiş olur. Birçok yerden aldığımız bu gibi iletiler </a:t>
            </a:r>
            <a:r>
              <a:rPr lang="tr-TR" dirty="0" err="1"/>
              <a:t>kitlesizleştirmeye</a:t>
            </a:r>
            <a:r>
              <a:rPr lang="tr-TR" dirty="0"/>
              <a:t> bir örnektir. </a:t>
            </a:r>
          </a:p>
          <a:p>
            <a:pPr marL="0" indent="0">
              <a:buNone/>
            </a:pPr>
            <a:endParaRPr lang="tr-TR" dirty="0"/>
          </a:p>
        </p:txBody>
      </p:sp>
      <p:sp>
        <p:nvSpPr>
          <p:cNvPr id="4" name="Başlık 1">
            <a:extLst>
              <a:ext uri="{FF2B5EF4-FFF2-40B4-BE49-F238E27FC236}">
                <a16:creationId xmlns:a16="http://schemas.microsoft.com/office/drawing/2014/main" id="{058F6A74-67C3-4324-8D82-0CEF70283DB0}"/>
              </a:ext>
            </a:extLst>
          </p:cNvPr>
          <p:cNvSpPr>
            <a:spLocks noGrp="1"/>
          </p:cNvSpPr>
          <p:nvPr>
            <p:ph type="title"/>
          </p:nvPr>
        </p:nvSpPr>
        <p:spPr>
          <a:xfrm>
            <a:off x="816321" y="361156"/>
            <a:ext cx="10515600" cy="1325563"/>
          </a:xfrm>
        </p:spPr>
        <p:txBody>
          <a:bodyPr/>
          <a:lstStyle/>
          <a:p>
            <a:r>
              <a:rPr lang="tr-TR" dirty="0"/>
              <a:t>Yeni Medyanın Özellikleri (</a:t>
            </a:r>
            <a:r>
              <a:rPr lang="tr-TR" dirty="0" err="1"/>
              <a:t>Rogers</a:t>
            </a:r>
            <a:r>
              <a:rPr lang="tr-TR" dirty="0"/>
              <a:t>, 2003)</a:t>
            </a:r>
          </a:p>
        </p:txBody>
      </p:sp>
    </p:spTree>
    <p:extLst>
      <p:ext uri="{BB962C8B-B14F-4D97-AF65-F5344CB8AC3E}">
        <p14:creationId xmlns:p14="http://schemas.microsoft.com/office/powerpoint/2010/main" val="39833438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678</Words>
  <Application>Microsoft Office PowerPoint</Application>
  <PresentationFormat>Geniş ekran</PresentationFormat>
  <Paragraphs>32</Paragraphs>
  <Slides>10</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lora</vt:lpstr>
      <vt:lpstr>Office Teması</vt:lpstr>
      <vt:lpstr>YENİ MEDYA YENİ TEKNOLOJİLER  2. Hafta: Yeni Medya Nedir?</vt:lpstr>
      <vt:lpstr>PowerPoint Sunusu</vt:lpstr>
      <vt:lpstr>Yeni Medya Nedir?</vt:lpstr>
      <vt:lpstr>Yeni Medyanın Temel Özellikleri (Manovich, 2001)</vt:lpstr>
      <vt:lpstr>Yeni Medyanın Temel Özellikleri (Manovich, 2001)</vt:lpstr>
      <vt:lpstr>Yeni Medyanın Temel Özellikleri (Manovich, 2001)</vt:lpstr>
      <vt:lpstr>Yeni Medyanın Temel Özellikleri (Manovich, 2001)</vt:lpstr>
      <vt:lpstr>Yeni Medyanın Özellikleri (Rogers, 2003)</vt:lpstr>
      <vt:lpstr>Yeni Medyanın Özellikleri (Rogers, 2003)</vt:lpstr>
      <vt:lpstr>Yeni Medyanın Özellikleri (Rogers, 2003)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2. Hafta: Yeni Medya Nedir?</dc:title>
  <dc:creator>Yazar </dc:creator>
  <cp:lastModifiedBy>Yazar </cp:lastModifiedBy>
  <cp:revision>6</cp:revision>
  <dcterms:created xsi:type="dcterms:W3CDTF">2020-10-16T10:12:18Z</dcterms:created>
  <dcterms:modified xsi:type="dcterms:W3CDTF">2021-03-17T19:37:16Z</dcterms:modified>
</cp:coreProperties>
</file>