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5" r:id="rId9"/>
    <p:sldId id="266" r:id="rId10"/>
    <p:sldId id="26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627DFD8-DBE2-4696-9949-70BA6CEA0129}"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806611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27DFD8-DBE2-4696-9949-70BA6CEA0129}"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2791304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27DFD8-DBE2-4696-9949-70BA6CEA0129}"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3507034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27DFD8-DBE2-4696-9949-70BA6CEA0129}"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1649966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627DFD8-DBE2-4696-9949-70BA6CEA0129}" type="datetimeFigureOut">
              <a:rPr lang="tr-TR" smtClean="0"/>
              <a:t>20.05.2020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131273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627DFD8-DBE2-4696-9949-70BA6CEA0129}" type="datetimeFigureOut">
              <a:rPr lang="tr-TR" smtClean="0"/>
              <a:t>20.05.2020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3058977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627DFD8-DBE2-4696-9949-70BA6CEA0129}" type="datetimeFigureOut">
              <a:rPr lang="tr-TR" smtClean="0"/>
              <a:t>20.05.2020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1406727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627DFD8-DBE2-4696-9949-70BA6CEA0129}" type="datetimeFigureOut">
              <a:rPr lang="tr-TR" smtClean="0"/>
              <a:t>20.05.2020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414919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627DFD8-DBE2-4696-9949-70BA6CEA0129}" type="datetimeFigureOut">
              <a:rPr lang="tr-TR" smtClean="0"/>
              <a:t>20.05.2020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977370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627DFD8-DBE2-4696-9949-70BA6CEA0129}" type="datetimeFigureOut">
              <a:rPr lang="tr-TR" smtClean="0"/>
              <a:t>20.05.2020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4252374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627DFD8-DBE2-4696-9949-70BA6CEA0129}" type="datetimeFigureOut">
              <a:rPr lang="tr-TR" smtClean="0"/>
              <a:t>20.05.2020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E06D34C-6A26-4637-B4FF-608391DF13B3}" type="slidenum">
              <a:rPr lang="tr-TR" smtClean="0"/>
              <a:t>‹#›</a:t>
            </a:fld>
            <a:endParaRPr lang="tr-TR"/>
          </a:p>
        </p:txBody>
      </p:sp>
    </p:spTree>
    <p:extLst>
      <p:ext uri="{BB962C8B-B14F-4D97-AF65-F5344CB8AC3E}">
        <p14:creationId xmlns:p14="http://schemas.microsoft.com/office/powerpoint/2010/main" val="3646070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27DFD8-DBE2-4696-9949-70BA6CEA0129}" type="datetimeFigureOut">
              <a:rPr lang="tr-TR" smtClean="0"/>
              <a:t>20.05.2020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06D34C-6A26-4637-B4FF-608391DF13B3}" type="slidenum">
              <a:rPr lang="tr-TR" smtClean="0"/>
              <a:t>‹#›</a:t>
            </a:fld>
            <a:endParaRPr lang="tr-TR"/>
          </a:p>
        </p:txBody>
      </p:sp>
    </p:spTree>
    <p:extLst>
      <p:ext uri="{BB962C8B-B14F-4D97-AF65-F5344CB8AC3E}">
        <p14:creationId xmlns:p14="http://schemas.microsoft.com/office/powerpoint/2010/main" val="3011364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Romantizm Dönemi Polonya Edebiyatı</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19845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en-US" dirty="0" err="1"/>
              <a:t>Taluy</a:t>
            </a:r>
            <a:r>
              <a:rPr lang="en-US" dirty="0"/>
              <a:t> YÜCE,  </a:t>
            </a:r>
            <a:r>
              <a:rPr lang="en-US" dirty="0" err="1"/>
              <a:t>Neşe</a:t>
            </a:r>
            <a:r>
              <a:rPr lang="en-US" dirty="0"/>
              <a:t>. </a:t>
            </a:r>
            <a:r>
              <a:rPr lang="en-US" dirty="0" err="1"/>
              <a:t>Polonya</a:t>
            </a:r>
            <a:r>
              <a:rPr lang="en-US" dirty="0"/>
              <a:t> </a:t>
            </a:r>
            <a:r>
              <a:rPr lang="en-US" dirty="0" err="1"/>
              <a:t>Edebiyatında</a:t>
            </a:r>
            <a:r>
              <a:rPr lang="en-US" dirty="0"/>
              <a:t> </a:t>
            </a:r>
            <a:r>
              <a:rPr lang="en-US" dirty="0" err="1"/>
              <a:t>Aydınlanma</a:t>
            </a:r>
            <a:r>
              <a:rPr lang="en-US" dirty="0"/>
              <a:t>, </a:t>
            </a:r>
            <a:r>
              <a:rPr lang="en-US" dirty="0" err="1"/>
              <a:t>Romantizm</a:t>
            </a:r>
            <a:r>
              <a:rPr lang="en-US" dirty="0"/>
              <a:t>, </a:t>
            </a:r>
            <a:r>
              <a:rPr lang="en-US" dirty="0" err="1"/>
              <a:t>Realizm</a:t>
            </a:r>
            <a:r>
              <a:rPr lang="en-US" dirty="0"/>
              <a:t>. Ankara: </a:t>
            </a:r>
            <a:r>
              <a:rPr lang="en-US" dirty="0" err="1"/>
              <a:t>Kültür</a:t>
            </a:r>
            <a:r>
              <a:rPr lang="en-US" dirty="0"/>
              <a:t> </a:t>
            </a:r>
            <a:r>
              <a:rPr lang="en-US" dirty="0" err="1"/>
              <a:t>Bakanlığı</a:t>
            </a:r>
            <a:r>
              <a:rPr lang="en-US" dirty="0"/>
              <a:t> </a:t>
            </a:r>
            <a:r>
              <a:rPr lang="en-US" dirty="0" err="1"/>
              <a:t>Yayınları</a:t>
            </a:r>
            <a:r>
              <a:rPr lang="en-US" dirty="0"/>
              <a:t>, 2002.</a:t>
            </a:r>
            <a:endParaRPr lang="tr-TR" dirty="0"/>
          </a:p>
          <a:p>
            <a:endParaRPr lang="tr-TR" dirty="0"/>
          </a:p>
        </p:txBody>
      </p:sp>
    </p:spTree>
    <p:extLst>
      <p:ext uri="{BB962C8B-B14F-4D97-AF65-F5344CB8AC3E}">
        <p14:creationId xmlns:p14="http://schemas.microsoft.com/office/powerpoint/2010/main" val="3999073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i="1" dirty="0"/>
              <a:t>Son Büyük Romantik </a:t>
            </a:r>
            <a:br>
              <a:rPr lang="tr-TR" b="1" i="1" dirty="0"/>
            </a:br>
            <a:r>
              <a:rPr lang="tr-TR" b="1" dirty="0" err="1"/>
              <a:t>Cyprian</a:t>
            </a:r>
            <a:r>
              <a:rPr lang="tr-TR" b="1" dirty="0"/>
              <a:t> </a:t>
            </a:r>
            <a:r>
              <a:rPr lang="tr-TR" b="1" dirty="0" err="1"/>
              <a:t>Norwid</a:t>
            </a:r>
            <a:r>
              <a:rPr lang="tr-TR" b="1" dirty="0"/>
              <a:t/>
            </a:r>
            <a:br>
              <a:rPr lang="tr-TR" b="1" dirty="0"/>
            </a:br>
            <a:endParaRPr lang="tr-TR" dirty="0"/>
          </a:p>
        </p:txBody>
      </p:sp>
      <p:sp>
        <p:nvSpPr>
          <p:cNvPr id="3" name="İçerik Yer Tutucusu 2"/>
          <p:cNvSpPr>
            <a:spLocks noGrp="1"/>
          </p:cNvSpPr>
          <p:nvPr>
            <p:ph idx="1"/>
          </p:nvPr>
        </p:nvSpPr>
        <p:spPr/>
        <p:txBody>
          <a:bodyPr>
            <a:normAutofit fontScale="62500" lnSpcReduction="20000"/>
          </a:bodyPr>
          <a:lstStyle/>
          <a:p>
            <a:r>
              <a:rPr lang="tr-TR" dirty="0"/>
              <a:t> </a:t>
            </a:r>
            <a:r>
              <a:rPr lang="tr-TR" dirty="0" err="1"/>
              <a:t>Cyprian</a:t>
            </a:r>
            <a:r>
              <a:rPr lang="tr-TR" dirty="0"/>
              <a:t> </a:t>
            </a:r>
            <a:r>
              <a:rPr lang="tr-TR" dirty="0" err="1"/>
              <a:t>Norwid</a:t>
            </a:r>
            <a:r>
              <a:rPr lang="tr-TR" dirty="0"/>
              <a:t> (1821-1883), ilginç bir biçimde eserleri, hem romantik dönemi karakterize eden, hem de bu dönemi sona erdiren bir şairdir. Erken dönem eserlerinde romantik bir hava vardır. Oysa son dönemde yazdıklarını romantik eserler olarak adlandırmak güç. </a:t>
            </a:r>
            <a:r>
              <a:rPr lang="tr-TR" dirty="0" err="1"/>
              <a:t>Norwid</a:t>
            </a:r>
            <a:r>
              <a:rPr lang="tr-TR" dirty="0"/>
              <a:t>,  1840’larda yazmaya başlayan ikinci kuşak  romantik şairlerin temsilcisidir.</a:t>
            </a:r>
          </a:p>
          <a:p>
            <a:r>
              <a:rPr lang="tr-TR" dirty="0" err="1"/>
              <a:t>Norwid</a:t>
            </a:r>
            <a:r>
              <a:rPr lang="tr-TR" dirty="0"/>
              <a:t>, soylu bir ailenin çocuğu </a:t>
            </a:r>
            <a:r>
              <a:rPr lang="tr-TR" dirty="0" err="1"/>
              <a:t>olarak,Varşova’ya</a:t>
            </a:r>
            <a:r>
              <a:rPr lang="tr-TR" dirty="0"/>
              <a:t> yakın bir köyde dünyaya geldi. Resim okuluna devam etti. Bu arada yazdığı şiirler “</a:t>
            </a:r>
            <a:r>
              <a:rPr lang="tr-TR" dirty="0" err="1"/>
              <a:t>Przegląd</a:t>
            </a:r>
            <a:r>
              <a:rPr lang="tr-TR" dirty="0"/>
              <a:t>  </a:t>
            </a:r>
            <a:r>
              <a:rPr lang="tr-TR" dirty="0" err="1"/>
              <a:t>Warszawski</a:t>
            </a:r>
            <a:r>
              <a:rPr lang="tr-TR" dirty="0"/>
              <a:t>” gibi dergilerde yayımlanıyordu. </a:t>
            </a:r>
          </a:p>
          <a:p>
            <a:r>
              <a:rPr lang="tr-TR" dirty="0"/>
              <a:t>1842’de yurtdışına çıktı. Önce Almanya’ya gitti, sonra da heykel eğitimi gördüğü Floransa’ya. 1845’de Berlin’de politik nedenlerden dolayı tutuklandı. Özgür kaldıktan sonra Roma’ya gitti. Burada pek çok ünlü edebiyatçıyla tanışma olanağını buldu. Bunların arasında Polonyalı sürgünler, </a:t>
            </a:r>
            <a:r>
              <a:rPr lang="tr-TR" dirty="0" err="1"/>
              <a:t>Mickiewicz</a:t>
            </a:r>
            <a:r>
              <a:rPr lang="tr-TR" dirty="0"/>
              <a:t>, </a:t>
            </a:r>
            <a:r>
              <a:rPr lang="tr-TR" dirty="0" err="1"/>
              <a:t>Krasiński</a:t>
            </a:r>
            <a:r>
              <a:rPr lang="tr-TR" dirty="0"/>
              <a:t>, </a:t>
            </a:r>
            <a:r>
              <a:rPr lang="tr-TR" dirty="0" err="1"/>
              <a:t>Zaleski</a:t>
            </a:r>
            <a:r>
              <a:rPr lang="tr-TR" dirty="0"/>
              <a:t> de bulunmaktaydı. Bu arada </a:t>
            </a:r>
            <a:r>
              <a:rPr lang="tr-TR" dirty="0" err="1"/>
              <a:t>Dante’den</a:t>
            </a:r>
            <a:r>
              <a:rPr lang="tr-TR" dirty="0"/>
              <a:t> çeviriler yapıyor, yazdığı yazılarla dönemin yazar ve şairlerini eleştiriyordu. Bu yazılarından birisinde </a:t>
            </a:r>
            <a:r>
              <a:rPr lang="tr-TR" dirty="0" err="1"/>
              <a:t>Krasiński’yi</a:t>
            </a:r>
            <a:r>
              <a:rPr lang="tr-TR" dirty="0"/>
              <a:t> “ dünyanın en büyük şairi” olarak adlandırmıştır</a:t>
            </a:r>
          </a:p>
          <a:p>
            <a:endParaRPr lang="tr-TR" dirty="0"/>
          </a:p>
        </p:txBody>
      </p:sp>
    </p:spTree>
    <p:extLst>
      <p:ext uri="{BB962C8B-B14F-4D97-AF65-F5344CB8AC3E}">
        <p14:creationId xmlns:p14="http://schemas.microsoft.com/office/powerpoint/2010/main" val="974640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a:t>1847- 1848 yılları arasında lirik eserleri yanında toplumsal ve felsefi dramalar ve didaktik </a:t>
            </a:r>
            <a:r>
              <a:rPr lang="tr-TR" dirty="0" err="1"/>
              <a:t>poematlar</a:t>
            </a:r>
            <a:r>
              <a:rPr lang="tr-TR" dirty="0"/>
              <a:t>  da yazdı.  “</a:t>
            </a:r>
            <a:r>
              <a:rPr lang="tr-TR" dirty="0" err="1"/>
              <a:t>Zwolon</a:t>
            </a:r>
            <a:r>
              <a:rPr lang="tr-TR" dirty="0"/>
              <a:t>” adlı drama ve “Dört Yandan Toplumsal Şarkı” (</a:t>
            </a:r>
            <a:r>
              <a:rPr lang="tr-TR" dirty="0" err="1"/>
              <a:t>Pieśni</a:t>
            </a:r>
            <a:r>
              <a:rPr lang="tr-TR" dirty="0"/>
              <a:t> </a:t>
            </a:r>
            <a:r>
              <a:rPr lang="tr-TR" dirty="0" err="1"/>
              <a:t>społecznej</a:t>
            </a:r>
            <a:r>
              <a:rPr lang="tr-TR" dirty="0"/>
              <a:t> </a:t>
            </a:r>
            <a:r>
              <a:rPr lang="tr-TR" dirty="0" err="1"/>
              <a:t>cztery</a:t>
            </a:r>
            <a:r>
              <a:rPr lang="tr-TR" dirty="0"/>
              <a:t> </a:t>
            </a:r>
            <a:r>
              <a:rPr lang="tr-TR" dirty="0" err="1"/>
              <a:t>stron</a:t>
            </a:r>
            <a:r>
              <a:rPr lang="tr-TR" dirty="0"/>
              <a:t>) başlıklı </a:t>
            </a:r>
            <a:r>
              <a:rPr lang="tr-TR" dirty="0" err="1"/>
              <a:t>poemat</a:t>
            </a:r>
            <a:r>
              <a:rPr lang="tr-TR" dirty="0"/>
              <a:t>, bunlara örnektir.</a:t>
            </a:r>
          </a:p>
          <a:p>
            <a:r>
              <a:rPr lang="tr-TR" dirty="0"/>
              <a:t>	1848 yılındaki politik olaylar sırasında </a:t>
            </a:r>
            <a:r>
              <a:rPr lang="tr-TR" dirty="0" err="1"/>
              <a:t>Norwid</a:t>
            </a:r>
            <a:r>
              <a:rPr lang="tr-TR" dirty="0"/>
              <a:t>, açıkça </a:t>
            </a:r>
            <a:r>
              <a:rPr lang="tr-TR" dirty="0" err="1"/>
              <a:t>Mickiewicz’in</a:t>
            </a:r>
            <a:r>
              <a:rPr lang="tr-TR" dirty="0"/>
              <a:t> fikirlerinin karşısında olduğunu belirtti ve ikinci bir Polonya lejyonu kurma çabalarına girişti.</a:t>
            </a:r>
          </a:p>
          <a:p>
            <a:r>
              <a:rPr lang="tr-TR" dirty="0"/>
              <a:t>	1849’da Paris’e gitti.  Orada </a:t>
            </a:r>
            <a:r>
              <a:rPr lang="tr-TR" dirty="0" err="1"/>
              <a:t>Słowacki</a:t>
            </a:r>
            <a:r>
              <a:rPr lang="tr-TR" dirty="0"/>
              <a:t> ve Chopin ile tanıştı. Paris, her zaman olduğu gibi, o dönemde de bir çok tanınmış sanatçıyı barındırıyordu. Bunlardan bir tanesi de </a:t>
            </a:r>
            <a:r>
              <a:rPr lang="tr-TR" dirty="0" err="1"/>
              <a:t>Turgenyev’di</a:t>
            </a:r>
            <a:r>
              <a:rPr lang="tr-TR" dirty="0"/>
              <a:t>. </a:t>
            </a:r>
            <a:r>
              <a:rPr lang="tr-TR" dirty="0" err="1"/>
              <a:t>Norwid</a:t>
            </a:r>
            <a:r>
              <a:rPr lang="tr-TR" dirty="0"/>
              <a:t>, </a:t>
            </a:r>
            <a:r>
              <a:rPr lang="tr-TR" dirty="0" err="1"/>
              <a:t>Turgenyev</a:t>
            </a:r>
            <a:r>
              <a:rPr lang="tr-TR" dirty="0"/>
              <a:t> ile de Paris’te bulunduğu sırada yakın ilişki kurdu. Şairin yaşamı ekonomik sıkıntılar ve  bir türlü kurtulamadığı hastalıklarla sıkıntılı bir biçimde geçiyordu.</a:t>
            </a:r>
          </a:p>
          <a:p>
            <a:r>
              <a:rPr lang="tr-TR" dirty="0"/>
              <a:t> 	1849 yılında didaktik </a:t>
            </a:r>
            <a:r>
              <a:rPr lang="tr-TR" dirty="0" err="1"/>
              <a:t>poemat</a:t>
            </a:r>
            <a:r>
              <a:rPr lang="tr-TR" dirty="0"/>
              <a:t> “Üç Soru” (</a:t>
            </a:r>
            <a:r>
              <a:rPr lang="tr-TR" dirty="0" err="1"/>
              <a:t>Trzy</a:t>
            </a:r>
            <a:r>
              <a:rPr lang="tr-TR" dirty="0"/>
              <a:t> </a:t>
            </a:r>
            <a:r>
              <a:rPr lang="tr-TR" dirty="0" err="1"/>
              <a:t>pytania</a:t>
            </a:r>
            <a:r>
              <a:rPr lang="tr-TR" dirty="0"/>
              <a:t>), “Göç Mektupları” (</a:t>
            </a:r>
            <a:r>
              <a:rPr lang="tr-TR" dirty="0" err="1"/>
              <a:t>Listy</a:t>
            </a:r>
            <a:r>
              <a:rPr lang="tr-TR" dirty="0"/>
              <a:t> o </a:t>
            </a:r>
            <a:r>
              <a:rPr lang="tr-TR" dirty="0" err="1"/>
              <a:t>emigracji</a:t>
            </a:r>
            <a:r>
              <a:rPr lang="tr-TR" dirty="0"/>
              <a:t>) “ Chopin’e </a:t>
            </a:r>
            <a:r>
              <a:rPr lang="tr-TR" dirty="0" err="1"/>
              <a:t>Nekrolog</a:t>
            </a:r>
            <a:r>
              <a:rPr lang="tr-TR" dirty="0"/>
              <a:t>” (</a:t>
            </a:r>
            <a:r>
              <a:rPr lang="tr-TR" dirty="0" err="1"/>
              <a:t>Nekrolog</a:t>
            </a:r>
            <a:r>
              <a:rPr lang="tr-TR" dirty="0"/>
              <a:t> </a:t>
            </a:r>
            <a:r>
              <a:rPr lang="tr-TR" dirty="0" err="1"/>
              <a:t>Chopina</a:t>
            </a:r>
            <a:r>
              <a:rPr lang="tr-TR" dirty="0"/>
              <a:t>) ve “Verona’da Julia </a:t>
            </a:r>
            <a:r>
              <a:rPr lang="tr-TR" dirty="0" err="1"/>
              <a:t>Capuletti’nin</a:t>
            </a:r>
            <a:r>
              <a:rPr lang="tr-TR" dirty="0"/>
              <a:t> Mezarı Başında” ( </a:t>
            </a:r>
            <a:r>
              <a:rPr lang="tr-TR" dirty="0" err="1"/>
              <a:t>Nad</a:t>
            </a:r>
            <a:r>
              <a:rPr lang="tr-TR" dirty="0"/>
              <a:t> </a:t>
            </a:r>
            <a:r>
              <a:rPr lang="tr-TR" dirty="0" err="1"/>
              <a:t>grobem</a:t>
            </a:r>
            <a:r>
              <a:rPr lang="tr-TR" dirty="0"/>
              <a:t> </a:t>
            </a:r>
            <a:r>
              <a:rPr lang="tr-TR" dirty="0" err="1"/>
              <a:t>Julii</a:t>
            </a:r>
            <a:r>
              <a:rPr lang="tr-TR" dirty="0"/>
              <a:t> </a:t>
            </a:r>
            <a:r>
              <a:rPr lang="tr-TR" dirty="0" err="1"/>
              <a:t>Capuletti</a:t>
            </a:r>
            <a:r>
              <a:rPr lang="tr-TR" dirty="0"/>
              <a:t> w </a:t>
            </a:r>
            <a:r>
              <a:rPr lang="tr-TR" dirty="0" err="1"/>
              <a:t>Weronie</a:t>
            </a:r>
            <a:r>
              <a:rPr lang="tr-TR" dirty="0"/>
              <a:t>)  gibi pek çok lirik şiir de yazdı. </a:t>
            </a:r>
          </a:p>
          <a:p>
            <a:r>
              <a:rPr lang="tr-TR" dirty="0"/>
              <a:t>	1850 yılında  “</a:t>
            </a:r>
            <a:r>
              <a:rPr lang="tr-TR" dirty="0" err="1"/>
              <a:t>Binikinci</a:t>
            </a:r>
            <a:r>
              <a:rPr lang="tr-TR" dirty="0"/>
              <a:t> Gece” (</a:t>
            </a:r>
            <a:r>
              <a:rPr lang="tr-TR" dirty="0" err="1"/>
              <a:t>Noc</a:t>
            </a:r>
            <a:r>
              <a:rPr lang="tr-TR" dirty="0"/>
              <a:t> </a:t>
            </a:r>
            <a:r>
              <a:rPr lang="tr-TR" dirty="0" err="1"/>
              <a:t>tysiączna</a:t>
            </a:r>
            <a:r>
              <a:rPr lang="tr-TR" dirty="0"/>
              <a:t> </a:t>
            </a:r>
            <a:r>
              <a:rPr lang="tr-TR" dirty="0" err="1"/>
              <a:t>druga</a:t>
            </a:r>
            <a:r>
              <a:rPr lang="tr-TR" dirty="0"/>
              <a:t>) adlı komediyi yazdı. “</a:t>
            </a:r>
            <a:r>
              <a:rPr lang="tr-TR" dirty="0" err="1"/>
              <a:t>Promethidon</a:t>
            </a:r>
            <a:r>
              <a:rPr lang="tr-TR" dirty="0"/>
              <a:t>” başlıklı </a:t>
            </a:r>
            <a:r>
              <a:rPr lang="tr-TR" dirty="0" err="1"/>
              <a:t>poemat</a:t>
            </a:r>
            <a:r>
              <a:rPr lang="tr-TR" dirty="0"/>
              <a:t> ve “ Bizim Topraklardan Şarkılar” (</a:t>
            </a:r>
            <a:r>
              <a:rPr lang="tr-TR" dirty="0" err="1"/>
              <a:t>Pieśn</a:t>
            </a:r>
            <a:r>
              <a:rPr lang="tr-TR" dirty="0"/>
              <a:t> od  </a:t>
            </a:r>
            <a:r>
              <a:rPr lang="tr-TR" dirty="0" err="1"/>
              <a:t>ziemi</a:t>
            </a:r>
            <a:r>
              <a:rPr lang="tr-TR" dirty="0"/>
              <a:t> </a:t>
            </a:r>
            <a:r>
              <a:rPr lang="tr-TR" dirty="0" err="1"/>
              <a:t>naszej</a:t>
            </a:r>
            <a:r>
              <a:rPr lang="tr-TR" dirty="0"/>
              <a:t>) gibi lirik şiirlere imzasını attı.</a:t>
            </a:r>
          </a:p>
          <a:p>
            <a:r>
              <a:rPr lang="tr-TR" dirty="0"/>
              <a:t>	“</a:t>
            </a:r>
            <a:r>
              <a:rPr lang="tr-TR" dirty="0" err="1"/>
              <a:t>Promethidon’da</a:t>
            </a:r>
            <a:r>
              <a:rPr lang="tr-TR" dirty="0"/>
              <a:t>” sanat felsefesini açıkladı. </a:t>
            </a:r>
            <a:r>
              <a:rPr lang="tr-TR" dirty="0" err="1"/>
              <a:t>Promothidon</a:t>
            </a:r>
            <a:r>
              <a:rPr lang="tr-TR" dirty="0"/>
              <a:t>, </a:t>
            </a:r>
            <a:r>
              <a:rPr lang="tr-TR" dirty="0" err="1"/>
              <a:t>Prometheus’un</a:t>
            </a:r>
            <a:r>
              <a:rPr lang="tr-TR" dirty="0"/>
              <a:t> çocuğu demektir.  Platoncu diyalog biçimi  ile yazdığı bu </a:t>
            </a:r>
            <a:r>
              <a:rPr lang="tr-TR" dirty="0" err="1"/>
              <a:t>poematta</a:t>
            </a:r>
            <a:r>
              <a:rPr lang="tr-TR" dirty="0"/>
              <a:t>, “güzel” (biçim), “iyi” (içerik) ve “doğru” kavramları tartışılır. </a:t>
            </a:r>
            <a:r>
              <a:rPr lang="tr-TR" dirty="0" err="1"/>
              <a:t>Norwid</a:t>
            </a:r>
            <a:r>
              <a:rPr lang="tr-TR" dirty="0"/>
              <a:t>, büyük bir sanat eserinin  aşka eşlik edeceğini </a:t>
            </a:r>
            <a:r>
              <a:rPr lang="tr-TR" dirty="0" smtClean="0"/>
              <a:t>savunur</a:t>
            </a:r>
            <a:r>
              <a:rPr lang="tr-TR" dirty="0"/>
              <a:t>.</a:t>
            </a:r>
            <a:endParaRPr lang="tr-TR" dirty="0"/>
          </a:p>
        </p:txBody>
      </p:sp>
    </p:spTree>
    <p:extLst>
      <p:ext uri="{BB962C8B-B14F-4D97-AF65-F5344CB8AC3E}">
        <p14:creationId xmlns:p14="http://schemas.microsoft.com/office/powerpoint/2010/main" val="414931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Her ulusun sanata ulaşma yolu farklıdır. Polonya’nınkini gösteren Chopin’dir. Bu, yaşamın içeriğidir. Güzelin iyinin ve doğrunun yoludur. </a:t>
            </a:r>
            <a:r>
              <a:rPr lang="tr-TR" dirty="0" err="1"/>
              <a:t>Norwid</a:t>
            </a:r>
            <a:r>
              <a:rPr lang="tr-TR" dirty="0"/>
              <a:t>, </a:t>
            </a:r>
            <a:r>
              <a:rPr lang="tr-TR" dirty="0" err="1"/>
              <a:t>Epilog’ta</a:t>
            </a:r>
            <a:r>
              <a:rPr lang="tr-TR" dirty="0"/>
              <a:t> biçim ve içeriği açıklar. Biçim ve içerik arasındaki uyum duygusunun sanatın görevi olduğunu iddia eder 	</a:t>
            </a:r>
          </a:p>
          <a:p>
            <a:r>
              <a:rPr lang="tr-TR" dirty="0"/>
              <a:t>Sanatın biçim mi, yoksa içerik mi olarak ele alınması gerektiğini tartışan bu diyaloğun yazarından  1912’ de </a:t>
            </a:r>
            <a:r>
              <a:rPr lang="tr-TR" dirty="0" err="1"/>
              <a:t>Witkiewicz</a:t>
            </a:r>
            <a:r>
              <a:rPr lang="tr-TR" dirty="0"/>
              <a:t>  şöyle söz edecekti: “Bu gün onun sözlerini okuyunca, onda bu güne dek benim sürekli tutku duyduğum şeylerin var olduğunu görüyorum. Bu garip adam bunu çok önceden bilmiş ve söylemiş.” </a:t>
            </a:r>
          </a:p>
          <a:p>
            <a:r>
              <a:rPr lang="tr-TR" dirty="0"/>
              <a:t>“</a:t>
            </a:r>
            <a:r>
              <a:rPr lang="tr-TR" dirty="0" err="1"/>
              <a:t>Promethidion</a:t>
            </a:r>
            <a:r>
              <a:rPr lang="tr-TR" dirty="0"/>
              <a:t>”,  adeta  pozitivist bir program havasındaydı. </a:t>
            </a:r>
            <a:r>
              <a:rPr lang="tr-TR" dirty="0" err="1"/>
              <a:t>Norwid</a:t>
            </a:r>
            <a:r>
              <a:rPr lang="tr-TR" dirty="0"/>
              <a:t>, doğruya giden yolun yalnızca çalışmaktan geçtiğini görmüş ve bunu bu eserinde açıkça belirtmişti. Şu dizeler, şairin bu fikrini yansıttığı en önemli dizelerdir.</a:t>
            </a:r>
          </a:p>
          <a:p>
            <a:endParaRPr lang="tr-TR" dirty="0"/>
          </a:p>
        </p:txBody>
      </p:sp>
    </p:spTree>
    <p:extLst>
      <p:ext uri="{BB962C8B-B14F-4D97-AF65-F5344CB8AC3E}">
        <p14:creationId xmlns:p14="http://schemas.microsoft.com/office/powerpoint/2010/main" val="3884599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 “</a:t>
            </a:r>
            <a:r>
              <a:rPr lang="tr-TR" dirty="0" err="1"/>
              <a:t>Wanda</a:t>
            </a:r>
            <a:r>
              <a:rPr lang="tr-TR" dirty="0"/>
              <a:t> ve </a:t>
            </a:r>
            <a:r>
              <a:rPr lang="tr-TR" dirty="0" err="1"/>
              <a:t>Krakus</a:t>
            </a:r>
            <a:r>
              <a:rPr lang="tr-TR" dirty="0"/>
              <a:t>”(</a:t>
            </a:r>
            <a:r>
              <a:rPr lang="tr-TR" dirty="0" err="1"/>
              <a:t>Wanda</a:t>
            </a:r>
            <a:r>
              <a:rPr lang="tr-TR" dirty="0"/>
              <a:t> i </a:t>
            </a:r>
            <a:r>
              <a:rPr lang="tr-TR" dirty="0" err="1"/>
              <a:t>Krakus</a:t>
            </a:r>
            <a:r>
              <a:rPr lang="tr-TR" dirty="0"/>
              <a:t>),  “</a:t>
            </a:r>
            <a:r>
              <a:rPr lang="tr-TR" dirty="0" err="1"/>
              <a:t>Bem’in</a:t>
            </a:r>
            <a:r>
              <a:rPr lang="tr-TR" dirty="0"/>
              <a:t> Anısına  Yas Rapsodisi” (</a:t>
            </a:r>
            <a:r>
              <a:rPr lang="tr-TR" dirty="0" err="1"/>
              <a:t>Bema</a:t>
            </a:r>
            <a:r>
              <a:rPr lang="tr-TR" dirty="0"/>
              <a:t> </a:t>
            </a:r>
            <a:r>
              <a:rPr lang="tr-TR" dirty="0" err="1"/>
              <a:t>pamięci</a:t>
            </a:r>
            <a:r>
              <a:rPr lang="tr-TR" dirty="0"/>
              <a:t> </a:t>
            </a:r>
            <a:r>
              <a:rPr lang="tr-TR" dirty="0" err="1"/>
              <a:t>żalobny</a:t>
            </a:r>
            <a:r>
              <a:rPr lang="tr-TR" dirty="0"/>
              <a:t>- </a:t>
            </a:r>
            <a:r>
              <a:rPr lang="tr-TR" dirty="0" err="1"/>
              <a:t>rapsod</a:t>
            </a:r>
            <a:r>
              <a:rPr lang="tr-TR" dirty="0"/>
              <a:t>) gibi eserleri 1851 yılının ürünüdür.</a:t>
            </a:r>
          </a:p>
          <a:p>
            <a:r>
              <a:rPr lang="tr-TR" dirty="0"/>
              <a:t>	Bu yıl, sanatçının en şansız yıllarından birisidir. Eleştirmenlerce, anlaşılmaz bir biçimde yazmakla suçlanmış, tıpkı genç bir şairken aşkına karşılık vermeyen Bayan </a:t>
            </a:r>
            <a:r>
              <a:rPr lang="tr-TR" dirty="0" err="1"/>
              <a:t>Kalergis</a:t>
            </a:r>
            <a:r>
              <a:rPr lang="tr-TR" dirty="0"/>
              <a:t> gibi, </a:t>
            </a:r>
            <a:r>
              <a:rPr lang="tr-TR" dirty="0" err="1"/>
              <a:t>Kalergis’in</a:t>
            </a:r>
            <a:r>
              <a:rPr lang="tr-TR" dirty="0"/>
              <a:t> arkadaşı Bayan </a:t>
            </a:r>
            <a:r>
              <a:rPr lang="tr-TR" dirty="0" err="1"/>
              <a:t>Trębicka</a:t>
            </a:r>
            <a:r>
              <a:rPr lang="tr-TR" dirty="0"/>
              <a:t> tarafından da reddedilmiştir. Bayan </a:t>
            </a:r>
            <a:r>
              <a:rPr lang="tr-TR" dirty="0" err="1"/>
              <a:t>Trębicka’ya</a:t>
            </a:r>
            <a:r>
              <a:rPr lang="tr-TR" dirty="0"/>
              <a:t> yazdığı mektuplar, Polonya mektup edebiyatının en güzel örneklerindendir. </a:t>
            </a:r>
          </a:p>
          <a:p>
            <a:r>
              <a:rPr lang="tr-TR" dirty="0"/>
              <a:t>	Eleştirmenlerin gazabına uğrayan </a:t>
            </a:r>
            <a:r>
              <a:rPr lang="tr-TR" dirty="0" err="1"/>
              <a:t>Norwid</a:t>
            </a:r>
            <a:r>
              <a:rPr lang="tr-TR" dirty="0"/>
              <a:t>, bir süre için  edebiyatı bıraktı, grafikle uğraşmaya başladı. Ama kötü günler geçirdiği Paris’ten kurtulmak istiyordu ve  Amerika Birleşik Devletleri’ne gitmeye karar verdi. New York’ta grafiker olarak çalıştıysa da, istediği başarıya ulaşamayınca Avrupa’ya dönmeye karar verdi. Kısa bir süre Londra’da kaldı ve 1854’de yeniden Paris’e geldi. İkinci Paris dönemi olarak adlandırabileceğimiz bu dönem, </a:t>
            </a:r>
            <a:r>
              <a:rPr lang="tr-TR" dirty="0" err="1"/>
              <a:t>Norwid</a:t>
            </a:r>
            <a:r>
              <a:rPr lang="tr-TR" dirty="0"/>
              <a:t> için,  edebiyat eserleri açısından çok verimli bir dönem olmuştu.  </a:t>
            </a:r>
          </a:p>
          <a:p>
            <a:endParaRPr lang="tr-TR" dirty="0"/>
          </a:p>
        </p:txBody>
      </p:sp>
    </p:spTree>
    <p:extLst>
      <p:ext uri="{BB962C8B-B14F-4D97-AF65-F5344CB8AC3E}">
        <p14:creationId xmlns:p14="http://schemas.microsoft.com/office/powerpoint/2010/main" val="3309347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 1955-57 yılları arasında epik </a:t>
            </a:r>
            <a:r>
              <a:rPr lang="tr-TR" dirty="0" err="1"/>
              <a:t>poemat</a:t>
            </a:r>
            <a:r>
              <a:rPr lang="tr-TR" dirty="0"/>
              <a:t> “</a:t>
            </a:r>
            <a:r>
              <a:rPr lang="tr-TR" dirty="0" err="1"/>
              <a:t>Quidam’ı</a:t>
            </a:r>
            <a:r>
              <a:rPr lang="tr-TR" dirty="0"/>
              <a:t>” yazdı. Bu eser, tıpkı </a:t>
            </a:r>
            <a:r>
              <a:rPr lang="tr-TR" dirty="0" err="1"/>
              <a:t>Krasiński’nin</a:t>
            </a:r>
            <a:r>
              <a:rPr lang="tr-TR" dirty="0"/>
              <a:t> “</a:t>
            </a:r>
            <a:r>
              <a:rPr lang="tr-TR" dirty="0" err="1"/>
              <a:t>Irydion’u</a:t>
            </a:r>
            <a:r>
              <a:rPr lang="tr-TR" dirty="0"/>
              <a:t>” gibi, Eski Roma’da geçiyordu. Belki de bunun için, eserini </a:t>
            </a:r>
            <a:r>
              <a:rPr lang="tr-TR" dirty="0" err="1"/>
              <a:t>Krasiński’ye</a:t>
            </a:r>
            <a:r>
              <a:rPr lang="tr-TR" dirty="0"/>
              <a:t> adamıştı, </a:t>
            </a:r>
            <a:r>
              <a:rPr lang="tr-TR" dirty="0" err="1"/>
              <a:t>Norwid</a:t>
            </a:r>
            <a:r>
              <a:rPr lang="tr-TR" dirty="0"/>
              <a:t>.  Üç toplumsal sınıfa ayrılmış  (Yahudiler, Yunanlılar, Romalılar)   II. yüzyıldaki Roma’yı anlatırken Avrupa kültürünü oluşturan kaynakları gösteriyordu. </a:t>
            </a:r>
            <a:r>
              <a:rPr lang="tr-TR" dirty="0" smtClean="0"/>
              <a:t>“</a:t>
            </a:r>
            <a:r>
              <a:rPr lang="tr-TR" dirty="0"/>
              <a:t>Atinalara Ne Yaptın, Sokrates” (</a:t>
            </a:r>
            <a:r>
              <a:rPr lang="tr-TR" dirty="0" err="1"/>
              <a:t>Coś</a:t>
            </a:r>
            <a:r>
              <a:rPr lang="tr-TR" dirty="0"/>
              <a:t> </a:t>
            </a:r>
            <a:r>
              <a:rPr lang="tr-TR" dirty="0" err="1"/>
              <a:t>ty</a:t>
            </a:r>
            <a:r>
              <a:rPr lang="tr-TR" dirty="0"/>
              <a:t> </a:t>
            </a:r>
            <a:r>
              <a:rPr lang="tr-TR" dirty="0" err="1"/>
              <a:t>Atenom</a:t>
            </a:r>
            <a:r>
              <a:rPr lang="tr-TR" dirty="0"/>
              <a:t>  </a:t>
            </a:r>
            <a:r>
              <a:rPr lang="tr-TR" dirty="0" err="1"/>
              <a:t>zrobił</a:t>
            </a:r>
            <a:r>
              <a:rPr lang="tr-TR" dirty="0"/>
              <a:t>, </a:t>
            </a:r>
            <a:r>
              <a:rPr lang="tr-TR" dirty="0" err="1"/>
              <a:t>Sokratesie</a:t>
            </a:r>
            <a:r>
              <a:rPr lang="tr-TR" dirty="0"/>
              <a:t>) adlı şiirinde, şiirini anlamayanlara karşı kendisini savunur</a:t>
            </a:r>
            <a:r>
              <a:rPr lang="tr-TR" dirty="0" smtClean="0"/>
              <a:t>.</a:t>
            </a:r>
          </a:p>
          <a:p>
            <a:r>
              <a:rPr lang="tr-TR" dirty="0"/>
              <a:t>37 yaşındayken  “Avuçlar kızarana dek alkış”(</a:t>
            </a:r>
            <a:r>
              <a:rPr lang="tr-TR" dirty="0" err="1"/>
              <a:t>Klaskaniem</a:t>
            </a:r>
            <a:r>
              <a:rPr lang="tr-TR" dirty="0"/>
              <a:t> </a:t>
            </a:r>
            <a:r>
              <a:rPr lang="tr-TR" dirty="0" err="1"/>
              <a:t>mając</a:t>
            </a:r>
            <a:r>
              <a:rPr lang="tr-TR" dirty="0"/>
              <a:t> </a:t>
            </a:r>
            <a:r>
              <a:rPr lang="tr-TR" dirty="0" err="1"/>
              <a:t>obrzekłe</a:t>
            </a:r>
            <a:r>
              <a:rPr lang="tr-TR" dirty="0"/>
              <a:t> </a:t>
            </a:r>
            <a:r>
              <a:rPr lang="tr-TR" dirty="0" err="1"/>
              <a:t>prawice</a:t>
            </a:r>
            <a:r>
              <a:rPr lang="tr-TR" dirty="0"/>
              <a:t>) dizesi işe başlayan o ünlü şiirini yazdı. Bu şiir </a:t>
            </a:r>
            <a:r>
              <a:rPr lang="tr-TR" dirty="0" err="1"/>
              <a:t>Mickiewicz’in</a:t>
            </a:r>
            <a:r>
              <a:rPr lang="tr-TR" dirty="0"/>
              <a:t> ölümünden üç, </a:t>
            </a:r>
            <a:r>
              <a:rPr lang="tr-TR" dirty="0" err="1"/>
              <a:t>Słowacki’nin</a:t>
            </a:r>
            <a:r>
              <a:rPr lang="tr-TR" dirty="0"/>
              <a:t> ölümündense tam dokuz yıl sonra yazılmış bir itirafnameydi sanki. Şair, </a:t>
            </a:r>
            <a:r>
              <a:rPr lang="tr-TR" dirty="0" err="1"/>
              <a:t>Mickiewicz</a:t>
            </a:r>
            <a:r>
              <a:rPr lang="tr-TR" dirty="0"/>
              <a:t>, </a:t>
            </a:r>
            <a:r>
              <a:rPr lang="tr-TR" dirty="0" err="1"/>
              <a:t>Słowacki</a:t>
            </a:r>
            <a:r>
              <a:rPr lang="tr-TR" dirty="0"/>
              <a:t>, </a:t>
            </a:r>
            <a:r>
              <a:rPr lang="tr-TR" dirty="0" err="1"/>
              <a:t>Krasiński</a:t>
            </a:r>
            <a:r>
              <a:rPr lang="tr-TR" dirty="0"/>
              <a:t> gibi büyük şairlerle aynı dönemde doğmuş olmaktan yakınıyordu. Onlar kendisinden çok önce tüm yapılacakları yapmışlardı, </a:t>
            </a:r>
            <a:r>
              <a:rPr lang="tr-TR" dirty="0" err="1"/>
              <a:t>Norwid</a:t>
            </a:r>
            <a:r>
              <a:rPr lang="tr-TR" dirty="0"/>
              <a:t> gibi geç doğanlar ise, yalnızlık içinde bir arayışın peşine düşmüşlerdi.  Onlara kalan,  anlaşılmamaktı, yalnızca. </a:t>
            </a:r>
            <a:r>
              <a:rPr lang="tr-TR" dirty="0" err="1"/>
              <a:t>Norwid</a:t>
            </a:r>
            <a:r>
              <a:rPr lang="tr-TR" dirty="0"/>
              <a:t> umudunu gelecek nesillere bağlamıştı</a:t>
            </a:r>
          </a:p>
          <a:p>
            <a:endParaRPr lang="tr-TR" dirty="0"/>
          </a:p>
        </p:txBody>
      </p:sp>
    </p:spTree>
    <p:extLst>
      <p:ext uri="{BB962C8B-B14F-4D97-AF65-F5344CB8AC3E}">
        <p14:creationId xmlns:p14="http://schemas.microsoft.com/office/powerpoint/2010/main" val="3759938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 1863’de  “Chopin’in Piyanosu”  (</a:t>
            </a:r>
            <a:r>
              <a:rPr lang="tr-TR" dirty="0" err="1"/>
              <a:t>Fortepian</a:t>
            </a:r>
            <a:r>
              <a:rPr lang="tr-TR" dirty="0"/>
              <a:t> </a:t>
            </a:r>
            <a:r>
              <a:rPr lang="tr-TR" dirty="0" err="1"/>
              <a:t>Szopena</a:t>
            </a:r>
            <a:r>
              <a:rPr lang="tr-TR" dirty="0"/>
              <a:t>) adlı şiiri yazdı. Ocak Ayaklanması sırasında Varşova’da Çarın askerleri tarafından yakılan </a:t>
            </a:r>
            <a:r>
              <a:rPr lang="tr-TR" dirty="0" err="1"/>
              <a:t>Zmojskilerin</a:t>
            </a:r>
            <a:r>
              <a:rPr lang="tr-TR" dirty="0"/>
              <a:t>   sarayından kaldırımların üzerine atılmış olan Chopin’in piyanosu için yazdı, bu şiiri. </a:t>
            </a:r>
            <a:r>
              <a:rPr lang="tr-TR" dirty="0" err="1"/>
              <a:t>Norwid</a:t>
            </a:r>
            <a:r>
              <a:rPr lang="tr-TR" dirty="0"/>
              <a:t>, Chopin’i gelmiş geçmiş Polonyalı sanatçıların en büyüğü olarak düşünürdü.  Bu olay üzerine Paris’te Chopin’e yaptığı son ziyareti anımsayarak bu şiiri yazmaya karar verdi. Eserde birbirine bağlı üç motif göze çarpar: </a:t>
            </a:r>
          </a:p>
          <a:p>
            <a:pPr lvl="0"/>
            <a:r>
              <a:rPr lang="tr-TR" dirty="0"/>
              <a:t>Chopin’le son buluşma</a:t>
            </a:r>
          </a:p>
          <a:p>
            <a:pPr lvl="0"/>
            <a:r>
              <a:rPr lang="tr-TR" dirty="0"/>
              <a:t>Ayaklanma sırasındaki Varşova’dan dramatik manzaralar</a:t>
            </a:r>
          </a:p>
          <a:p>
            <a:pPr lvl="0"/>
            <a:r>
              <a:rPr lang="tr-TR" dirty="0"/>
              <a:t>Chopin’in sanatının, insanlık tarihi bazında parlayan ulaşılmazlığı </a:t>
            </a:r>
          </a:p>
          <a:p>
            <a:r>
              <a:rPr lang="tr-TR" dirty="0"/>
              <a:t> </a:t>
            </a:r>
          </a:p>
          <a:p>
            <a:r>
              <a:rPr lang="tr-TR" dirty="0"/>
              <a:t>Şair, Chopin’in sanatçı kişiliğindeki sadeliği, Antik Yunan sanatındaki  soylu basitliğe benzetiyordu.  Öyle ki </a:t>
            </a:r>
            <a:r>
              <a:rPr lang="tr-TR" dirty="0" err="1"/>
              <a:t>Perikles’in</a:t>
            </a:r>
            <a:r>
              <a:rPr lang="tr-TR" dirty="0"/>
              <a:t> zamanındaki mükemmelliğe erişmiş bir sanattı, Chopin’in sanatı. </a:t>
            </a:r>
            <a:r>
              <a:rPr lang="tr-TR" dirty="0" err="1"/>
              <a:t>Norwid</a:t>
            </a:r>
            <a:r>
              <a:rPr lang="tr-TR" dirty="0"/>
              <a:t>, Chopin’i Yahudi kralı Davut, büyük trajedi yazarı </a:t>
            </a:r>
            <a:r>
              <a:rPr lang="tr-TR" dirty="0" err="1"/>
              <a:t>Aisiklos</a:t>
            </a:r>
            <a:r>
              <a:rPr lang="tr-TR" dirty="0"/>
              <a:t>,  mermere o zamana kadar görülmemiş bir esneklik ve hareket kazandıran, usta heykeltıraş </a:t>
            </a:r>
            <a:r>
              <a:rPr lang="tr-TR" dirty="0" err="1"/>
              <a:t>Pheidas</a:t>
            </a:r>
            <a:r>
              <a:rPr lang="tr-TR" dirty="0"/>
              <a:t> ile eş tutuyordu. Ama, </a:t>
            </a:r>
            <a:r>
              <a:rPr lang="tr-TR" dirty="0" err="1"/>
              <a:t>Norwid’e</a:t>
            </a:r>
            <a:r>
              <a:rPr lang="tr-TR" dirty="0"/>
              <a:t> göre, bu mükemmelliği, sanatçının çağdaşları anlamaktan uzaktı. Onu ancak gelecek nesiller anlayacak ve hak ettiği yere oturtacaktı.</a:t>
            </a:r>
          </a:p>
          <a:p>
            <a:endParaRPr lang="tr-TR" dirty="0"/>
          </a:p>
        </p:txBody>
      </p:sp>
    </p:spTree>
    <p:extLst>
      <p:ext uri="{BB962C8B-B14F-4D97-AF65-F5344CB8AC3E}">
        <p14:creationId xmlns:p14="http://schemas.microsoft.com/office/powerpoint/2010/main" val="137403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0000" lnSpcReduction="20000"/>
          </a:bodyPr>
          <a:lstStyle/>
          <a:p>
            <a:r>
              <a:rPr lang="tr-TR" dirty="0"/>
              <a:t>Prusya -Fransa savaşı maddi anlamda şairi büyük sıkıntılara sokmuştu.</a:t>
            </a:r>
          </a:p>
          <a:p>
            <a:r>
              <a:rPr lang="tr-TR" dirty="0"/>
              <a:t>Bu yıllarda “</a:t>
            </a:r>
            <a:r>
              <a:rPr lang="tr-TR" dirty="0" err="1"/>
              <a:t>Assunta</a:t>
            </a:r>
            <a:r>
              <a:rPr lang="tr-TR" dirty="0"/>
              <a:t>” adlı ilk ve tek aşk </a:t>
            </a:r>
            <a:r>
              <a:rPr lang="tr-TR" dirty="0" err="1"/>
              <a:t>poematını</a:t>
            </a:r>
            <a:r>
              <a:rPr lang="tr-TR" dirty="0"/>
              <a:t> yazdı. Mutlu sonla bitmeyen bu aşk öyküsünün kahramanı </a:t>
            </a:r>
            <a:r>
              <a:rPr lang="tr-TR" dirty="0" err="1"/>
              <a:t>Assunta</a:t>
            </a:r>
            <a:r>
              <a:rPr lang="tr-TR" dirty="0"/>
              <a:t>, güzel ama dilsiz bir genç kızdı. Bu eser,  o dönemde yazılan diğer aşk şiirleri gibi  akıl ve yürek arasındaki çatışmadan doğan bir eser değildi. Bazı edebiyat tarihçilerine göre bu </a:t>
            </a:r>
            <a:r>
              <a:rPr lang="tr-TR" dirty="0" err="1"/>
              <a:t>poemat</a:t>
            </a:r>
            <a:r>
              <a:rPr lang="tr-TR" dirty="0"/>
              <a:t>, </a:t>
            </a:r>
            <a:r>
              <a:rPr lang="tr-TR" dirty="0" err="1"/>
              <a:t>Norwid’in</a:t>
            </a:r>
            <a:r>
              <a:rPr lang="tr-TR" dirty="0"/>
              <a:t> görüşlerini açıkladığı göndermelerden oluşan bir iletiydi.</a:t>
            </a:r>
          </a:p>
          <a:p>
            <a:r>
              <a:rPr lang="tr-TR" dirty="0"/>
              <a:t>51 yaşına geldiğinde artık verem hastasıydı. Açlık ve sefalet içinde yaşadığı için hastalığı günden güne artıyordu. Yalnızdı, yanında ne bir dostu, ne de bir yakını vardı. Bu koşullar altında bir başyapıt olan “</a:t>
            </a:r>
            <a:r>
              <a:rPr lang="tr-TR" dirty="0" err="1"/>
              <a:t>Kleopatra</a:t>
            </a:r>
            <a:r>
              <a:rPr lang="tr-TR" dirty="0"/>
              <a:t> ve Sezar” (</a:t>
            </a:r>
            <a:r>
              <a:rPr lang="tr-TR" dirty="0" err="1"/>
              <a:t>Kleopatra</a:t>
            </a:r>
            <a:r>
              <a:rPr lang="tr-TR" dirty="0"/>
              <a:t> i </a:t>
            </a:r>
            <a:r>
              <a:rPr lang="tr-TR" dirty="0" err="1"/>
              <a:t>Cezar</a:t>
            </a:r>
            <a:r>
              <a:rPr lang="tr-TR" dirty="0"/>
              <a:t>) adlı oyunu yazdı.</a:t>
            </a:r>
          </a:p>
          <a:p>
            <a:r>
              <a:rPr lang="tr-TR" dirty="0"/>
              <a:t>Onlarca kişinin sahnede görüldüğü bu </a:t>
            </a:r>
            <a:r>
              <a:rPr lang="tr-TR" dirty="0" err="1"/>
              <a:t>atipik</a:t>
            </a:r>
            <a:r>
              <a:rPr lang="tr-TR" dirty="0"/>
              <a:t> trajedide, </a:t>
            </a:r>
            <a:r>
              <a:rPr lang="tr-TR" dirty="0" err="1"/>
              <a:t>Norwid’in</a:t>
            </a:r>
            <a:r>
              <a:rPr lang="tr-TR" dirty="0"/>
              <a:t> iktidar savaşına ait mekanizma ile hiç ilgilenmediğini görürüz. </a:t>
            </a:r>
            <a:r>
              <a:rPr lang="tr-TR" dirty="0" err="1"/>
              <a:t>Norwid</a:t>
            </a:r>
            <a:r>
              <a:rPr lang="tr-TR" dirty="0"/>
              <a:t>, kahramanlarının </a:t>
            </a:r>
            <a:r>
              <a:rPr lang="tr-TR" dirty="0" err="1"/>
              <a:t>psiklojik</a:t>
            </a:r>
            <a:r>
              <a:rPr lang="tr-TR" dirty="0"/>
              <a:t> durumları ile daha çok ilgilenir. Gerek Mısır uygarlığı, gerekse suç ve şeytani bir güçle kuşanmış Roma imparatorluğu, ululukları ile bireyleri ezerler. Bu anlamda tarihi bir konuyu ele almasına karşın, seyirci oyunun çağdaş bir kostüme büründüğüne tanık olur.</a:t>
            </a:r>
          </a:p>
          <a:p>
            <a:r>
              <a:rPr lang="tr-TR" dirty="0"/>
              <a:t>Daha sonra yazdığı “Büyük Hanımefendinin Yüzüğü” (</a:t>
            </a:r>
            <a:r>
              <a:rPr lang="tr-TR" dirty="0" err="1"/>
              <a:t>Piers</a:t>
            </a:r>
            <a:r>
              <a:rPr lang="tr-TR" dirty="0"/>
              <a:t>*</a:t>
            </a:r>
            <a:r>
              <a:rPr lang="tr-TR" dirty="0" err="1"/>
              <a:t>cien</a:t>
            </a:r>
            <a:r>
              <a:rPr lang="tr-TR" dirty="0"/>
              <a:t>* </a:t>
            </a:r>
            <a:r>
              <a:rPr lang="tr-TR" dirty="0" err="1"/>
              <a:t>Wielkiej</a:t>
            </a:r>
            <a:r>
              <a:rPr lang="tr-TR" dirty="0"/>
              <a:t> –</a:t>
            </a:r>
            <a:r>
              <a:rPr lang="tr-TR" dirty="0" err="1"/>
              <a:t>damy</a:t>
            </a:r>
            <a:r>
              <a:rPr lang="tr-TR" dirty="0"/>
              <a:t>) </a:t>
            </a:r>
            <a:r>
              <a:rPr lang="tr-TR" dirty="0" err="1"/>
              <a:t>Witkacy’nın</a:t>
            </a:r>
            <a:r>
              <a:rPr lang="tr-TR" dirty="0"/>
              <a:t> oyunlarını hatırlatır. Aslında yazar, </a:t>
            </a:r>
            <a:r>
              <a:rPr lang="tr-TR" dirty="0" err="1"/>
              <a:t>ironik</a:t>
            </a:r>
            <a:r>
              <a:rPr lang="tr-TR" dirty="0"/>
              <a:t> bir biçimde kendi yaşam öyküsünü yansıtır, bu oyunda.  Odak figür Kontes Maria </a:t>
            </a:r>
            <a:r>
              <a:rPr lang="tr-TR" dirty="0" err="1"/>
              <a:t>Harrys</a:t>
            </a:r>
            <a:r>
              <a:rPr lang="tr-TR" dirty="0"/>
              <a:t>, kaprisli halleri ile şairin yaşamındaki, zengin ve  şımarık aristokrat Bayan </a:t>
            </a:r>
            <a:r>
              <a:rPr lang="tr-TR" dirty="0" err="1"/>
              <a:t>Kalergis’tir</a:t>
            </a:r>
            <a:r>
              <a:rPr lang="tr-TR" dirty="0"/>
              <a:t>, adeta. Onun yoksul aşığı olan </a:t>
            </a:r>
            <a:r>
              <a:rPr lang="tr-TR" dirty="0" err="1"/>
              <a:t>Mak-Yks</a:t>
            </a:r>
            <a:r>
              <a:rPr lang="tr-TR" dirty="0"/>
              <a:t> ise </a:t>
            </a:r>
            <a:r>
              <a:rPr lang="tr-TR" dirty="0" err="1"/>
              <a:t>Norwid’in</a:t>
            </a:r>
            <a:r>
              <a:rPr lang="tr-TR" dirty="0"/>
              <a:t> ta kendisidir. Bir eğlence sırasında Kontesin  elmas yüzüğü kaybolur. O toplulukta suçlanan tek kişi ise zavallı yoksul </a:t>
            </a:r>
            <a:r>
              <a:rPr lang="tr-TR" dirty="0" err="1"/>
              <a:t>Mak</a:t>
            </a:r>
            <a:r>
              <a:rPr lang="tr-TR" dirty="0"/>
              <a:t>- </a:t>
            </a:r>
            <a:r>
              <a:rPr lang="tr-TR" dirty="0" err="1"/>
              <a:t>Yks’tir</a:t>
            </a:r>
            <a:r>
              <a:rPr lang="tr-TR" dirty="0"/>
              <a:t>. Ama yapılan soruşturma sonunda, zavallı adamın cebinden sofradan aşırılmış bir parça ekmek ve dolu bir silah çıkar yalnızca. Bu durumdan çok utanan Kontes, </a:t>
            </a:r>
            <a:r>
              <a:rPr lang="tr-TR" dirty="0" err="1"/>
              <a:t>Mak</a:t>
            </a:r>
            <a:r>
              <a:rPr lang="tr-TR" dirty="0"/>
              <a:t>- </a:t>
            </a:r>
            <a:r>
              <a:rPr lang="tr-TR" dirty="0" err="1"/>
              <a:t>Yks’la</a:t>
            </a:r>
            <a:r>
              <a:rPr lang="tr-TR" dirty="0"/>
              <a:t> yakınlaşır. Ama seyirci için durum yine de açık değildir. Acaba, oyun mutlu sonla mı biter, bilinmez. </a:t>
            </a:r>
          </a:p>
          <a:p>
            <a:r>
              <a:rPr lang="tr-TR" dirty="0"/>
              <a:t> </a:t>
            </a:r>
            <a:r>
              <a:rPr lang="tr-TR" dirty="0" err="1"/>
              <a:t>Norwid</a:t>
            </a:r>
            <a:r>
              <a:rPr lang="tr-TR" dirty="0"/>
              <a:t>, bu oyunda ciddi anlamda toplumsal eleştiri yapıyordu. Örneğin, Yargıç </a:t>
            </a:r>
            <a:r>
              <a:rPr lang="tr-TR" dirty="0" err="1"/>
              <a:t>Dorejko’nun</a:t>
            </a:r>
            <a:r>
              <a:rPr lang="tr-TR" dirty="0"/>
              <a:t> kimliğinde, kendi doğrularından başka doğru kabul etmeyen (Yargıç, </a:t>
            </a:r>
            <a:r>
              <a:rPr lang="tr-TR" dirty="0" err="1"/>
              <a:t>Mickiewicz’den</a:t>
            </a:r>
            <a:r>
              <a:rPr lang="tr-TR" dirty="0"/>
              <a:t> başka şair tanımak bile istemez), yeniliklere kapalı bir soylu gösteriliyordu. </a:t>
            </a:r>
          </a:p>
          <a:p>
            <a:endParaRPr lang="tr-TR" dirty="0"/>
          </a:p>
        </p:txBody>
      </p:sp>
    </p:spTree>
    <p:extLst>
      <p:ext uri="{BB962C8B-B14F-4D97-AF65-F5344CB8AC3E}">
        <p14:creationId xmlns:p14="http://schemas.microsoft.com/office/powerpoint/2010/main" val="3033837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0000" lnSpcReduction="20000"/>
          </a:bodyPr>
          <a:lstStyle/>
          <a:p>
            <a:r>
              <a:rPr lang="tr-TR" dirty="0" err="1"/>
              <a:t>Norwid</a:t>
            </a:r>
            <a:r>
              <a:rPr lang="tr-TR" dirty="0"/>
              <a:t>, vatanseverdi, ama asla </a:t>
            </a:r>
            <a:r>
              <a:rPr lang="tr-TR" dirty="0" err="1"/>
              <a:t>Mickiewicz’in</a:t>
            </a:r>
            <a:r>
              <a:rPr lang="tr-TR" dirty="0"/>
              <a:t> taklitçisi değildi. Ulusuna farklı bir perspektiften baktığı için çok eleştirildi. Bu bakış açısı </a:t>
            </a:r>
            <a:r>
              <a:rPr lang="tr-TR" dirty="0" err="1"/>
              <a:t>Mickiewicz’in</a:t>
            </a:r>
            <a:r>
              <a:rPr lang="tr-TR" dirty="0"/>
              <a:t> bakış açısından çok farklıydı. </a:t>
            </a:r>
            <a:r>
              <a:rPr lang="tr-TR" dirty="0" err="1"/>
              <a:t>Norwid</a:t>
            </a:r>
            <a:r>
              <a:rPr lang="tr-TR" dirty="0"/>
              <a:t>, </a:t>
            </a:r>
            <a:r>
              <a:rPr lang="tr-TR" dirty="0" err="1"/>
              <a:t>Mickiewicz</a:t>
            </a:r>
            <a:r>
              <a:rPr lang="tr-TR" dirty="0"/>
              <a:t> gibi, ulusunun seçilmiş bir ulus olduğunu düşünmüyordu, tersine, yöneticilerinin hataları yüzünden hep ezilen bir ulustu, </a:t>
            </a:r>
            <a:r>
              <a:rPr lang="tr-TR" dirty="0" err="1"/>
              <a:t>Norwid’in</a:t>
            </a:r>
            <a:r>
              <a:rPr lang="tr-TR" dirty="0"/>
              <a:t> ulusu. </a:t>
            </a:r>
            <a:r>
              <a:rPr lang="tr-TR" dirty="0" err="1"/>
              <a:t>Norwid</a:t>
            </a:r>
            <a:r>
              <a:rPr lang="tr-TR" dirty="0"/>
              <a:t>, soyluluk ikileminin ta içinden çıkmış bir romantikti. Soyluların Polonya ulusu üzerindeki misyonları </a:t>
            </a:r>
            <a:r>
              <a:rPr lang="tr-TR" dirty="0" err="1"/>
              <a:t>Norwid’i</a:t>
            </a:r>
            <a:r>
              <a:rPr lang="tr-TR" dirty="0"/>
              <a:t> hiç ilgilendirmiyordu. Soyluluk kurumu vaktini tamamlamış bir kurumdu. Gelecekte de ulusların kaderleri üzerinde etkisi olmayacaktı.   Oysa, “Bay </a:t>
            </a:r>
            <a:r>
              <a:rPr lang="tr-TR" dirty="0" err="1"/>
              <a:t>Tadeusz’un</a:t>
            </a:r>
            <a:r>
              <a:rPr lang="tr-TR" dirty="0"/>
              <a:t> yazarı için soyluluk, kutsal bir kurumdu. Bu kurumun sıkı bir gözlemcisiydi hatta, çoğu zaman eleştiri oklarını fırlatmaktan da geri kalmazdı, ama yine de görevini tamamlamış bir kurum olarak düşünmezdi.  </a:t>
            </a:r>
            <a:r>
              <a:rPr lang="tr-TR" dirty="0" err="1"/>
              <a:t>Mickiewicz’le</a:t>
            </a:r>
            <a:r>
              <a:rPr lang="tr-TR" dirty="0"/>
              <a:t> </a:t>
            </a:r>
            <a:r>
              <a:rPr lang="tr-TR" dirty="0" err="1"/>
              <a:t>Norwid’in</a:t>
            </a:r>
            <a:r>
              <a:rPr lang="tr-TR" dirty="0"/>
              <a:t> arasındaki fark yalnız bu kadarla kalmıyordu: “</a:t>
            </a:r>
            <a:r>
              <a:rPr lang="tr-TR" dirty="0" err="1"/>
              <a:t>Mickiewicz’i</a:t>
            </a:r>
            <a:r>
              <a:rPr lang="tr-TR" dirty="0"/>
              <a:t> şiirin sırları ile kuşanmamış, basit hatta cahil insanlar bile anlayabiliyorlardı. </a:t>
            </a:r>
            <a:r>
              <a:rPr lang="tr-TR" dirty="0" err="1"/>
              <a:t>Mickiewicz</a:t>
            </a:r>
            <a:r>
              <a:rPr lang="tr-TR" dirty="0"/>
              <a:t> lirik şiir yazarken dahi, epik şair havasından sıyrılamıyordu. Oysa </a:t>
            </a:r>
            <a:r>
              <a:rPr lang="tr-TR" dirty="0" err="1"/>
              <a:t>Norwid’in</a:t>
            </a:r>
            <a:r>
              <a:rPr lang="tr-TR" dirty="0"/>
              <a:t> şiirleri, </a:t>
            </a:r>
            <a:r>
              <a:rPr lang="tr-TR" dirty="0" err="1"/>
              <a:t>monologtu</a:t>
            </a:r>
            <a:r>
              <a:rPr lang="tr-TR" dirty="0"/>
              <a:t>. İç monolog tonu vardı bu şiirlerde” Belki de bu şiirlerle yansıtıyordu yalnızlığını, terk edilmişliğini...  </a:t>
            </a:r>
          </a:p>
          <a:p>
            <a:r>
              <a:rPr lang="tr-TR" dirty="0"/>
              <a:t>XX. yüzyılın başında  </a:t>
            </a:r>
            <a:r>
              <a:rPr lang="tr-TR" dirty="0" err="1"/>
              <a:t>Zenon</a:t>
            </a:r>
            <a:r>
              <a:rPr lang="tr-TR" dirty="0"/>
              <a:t> </a:t>
            </a:r>
            <a:r>
              <a:rPr lang="tr-TR" dirty="0" err="1"/>
              <a:t>Przesmycki</a:t>
            </a:r>
            <a:r>
              <a:rPr lang="tr-TR" dirty="0"/>
              <a:t> (</a:t>
            </a:r>
            <a:r>
              <a:rPr lang="tr-TR" dirty="0" err="1"/>
              <a:t>Miriam</a:t>
            </a:r>
            <a:r>
              <a:rPr lang="tr-TR" dirty="0"/>
              <a:t>), </a:t>
            </a:r>
            <a:r>
              <a:rPr lang="tr-TR" dirty="0" err="1"/>
              <a:t>Norwid’i</a:t>
            </a:r>
            <a:r>
              <a:rPr lang="tr-TR" dirty="0"/>
              <a:t> yeniden keşfetti ve onun diğer üç büyük romantik şairle, yani </a:t>
            </a:r>
            <a:r>
              <a:rPr lang="tr-TR" dirty="0" err="1"/>
              <a:t>Mickiewicz</a:t>
            </a:r>
            <a:r>
              <a:rPr lang="tr-TR" dirty="0"/>
              <a:t>, </a:t>
            </a:r>
            <a:r>
              <a:rPr lang="tr-TR" dirty="0" err="1"/>
              <a:t>Słowacki</a:t>
            </a:r>
            <a:r>
              <a:rPr lang="tr-TR" dirty="0"/>
              <a:t> ve </a:t>
            </a:r>
            <a:r>
              <a:rPr lang="tr-TR" dirty="0" err="1"/>
              <a:t>Krasin</a:t>
            </a:r>
            <a:r>
              <a:rPr lang="tr-TR" dirty="0"/>
              <a:t>*ski ile eşdeğer olduğunu kanıtladı. </a:t>
            </a:r>
            <a:r>
              <a:rPr lang="tr-TR" dirty="0" err="1"/>
              <a:t>Norwid</a:t>
            </a:r>
            <a:r>
              <a:rPr lang="tr-TR" dirty="0"/>
              <a:t> ölümünden çok sonra, yani ilk dünya savaşından sonra, şairler şairi, şairlerin ustası olarak tanındı. Bu bağlamda, “</a:t>
            </a:r>
            <a:r>
              <a:rPr lang="tr-TR" i="1" dirty="0"/>
              <a:t>Oğlum- edebi eserleri es geçti, ama sen anımsayacaksın torunum”</a:t>
            </a:r>
            <a:r>
              <a:rPr lang="tr-TR" dirty="0"/>
              <a:t> dizesini yazarken, nasıl da haklı olduğunu görüyoruz.</a:t>
            </a:r>
          </a:p>
          <a:p>
            <a:r>
              <a:rPr lang="tr-TR" dirty="0"/>
              <a:t> </a:t>
            </a:r>
          </a:p>
          <a:p>
            <a:r>
              <a:rPr lang="tr-TR" dirty="0"/>
              <a:t>Bkz. </a:t>
            </a:r>
            <a:r>
              <a:rPr lang="tr-TR" dirty="0" err="1"/>
              <a:t>Stefanowska</a:t>
            </a:r>
            <a:r>
              <a:rPr lang="tr-TR" dirty="0"/>
              <a:t> </a:t>
            </a:r>
            <a:r>
              <a:rPr lang="tr-TR" dirty="0" err="1"/>
              <a:t>Zofia</a:t>
            </a:r>
            <a:r>
              <a:rPr lang="tr-TR" dirty="0"/>
              <a:t>, </a:t>
            </a:r>
            <a:r>
              <a:rPr lang="tr-TR" dirty="0" err="1"/>
              <a:t>Norwidowski</a:t>
            </a:r>
            <a:r>
              <a:rPr lang="tr-TR" dirty="0"/>
              <a:t> </a:t>
            </a:r>
            <a:r>
              <a:rPr lang="tr-TR" dirty="0" err="1"/>
              <a:t>Romantyzm,Pamie</a:t>
            </a:r>
            <a:r>
              <a:rPr lang="tr-TR" dirty="0"/>
              <a:t>*</a:t>
            </a:r>
            <a:r>
              <a:rPr lang="tr-TR" dirty="0" err="1"/>
              <a:t>tnik</a:t>
            </a:r>
            <a:r>
              <a:rPr lang="tr-TR" dirty="0"/>
              <a:t> </a:t>
            </a:r>
            <a:r>
              <a:rPr lang="tr-TR" dirty="0" err="1"/>
              <a:t>Literacki</a:t>
            </a:r>
            <a:r>
              <a:rPr lang="tr-TR" dirty="0"/>
              <a:t> 1986 z.4</a:t>
            </a:r>
          </a:p>
          <a:p>
            <a:r>
              <a:rPr lang="tr-TR" dirty="0" err="1"/>
              <a:t>Studia</a:t>
            </a:r>
            <a:r>
              <a:rPr lang="tr-TR" dirty="0"/>
              <a:t> </a:t>
            </a:r>
            <a:r>
              <a:rPr lang="tr-TR" dirty="0" err="1"/>
              <a:t>Norwidiana</a:t>
            </a:r>
            <a:r>
              <a:rPr lang="tr-TR" dirty="0"/>
              <a:t>  12- 13 içinde, </a:t>
            </a:r>
            <a:r>
              <a:rPr lang="tr-TR" dirty="0" err="1"/>
              <a:t>Zdisl</a:t>
            </a:r>
            <a:r>
              <a:rPr lang="tr-TR" dirty="0"/>
              <a:t>*</a:t>
            </a:r>
            <a:r>
              <a:rPr lang="tr-TR" dirty="0" err="1"/>
              <a:t>aw</a:t>
            </a:r>
            <a:r>
              <a:rPr lang="tr-TR" dirty="0"/>
              <a:t> L*</a:t>
            </a:r>
            <a:r>
              <a:rPr lang="tr-TR" dirty="0" err="1"/>
              <a:t>apin</a:t>
            </a:r>
            <a:r>
              <a:rPr lang="tr-TR" dirty="0"/>
              <a:t>*ski, </a:t>
            </a:r>
            <a:r>
              <a:rPr lang="tr-TR" dirty="0" err="1"/>
              <a:t>Pies</a:t>
            </a:r>
            <a:r>
              <a:rPr lang="tr-TR" dirty="0"/>
              <a:t>*n* </a:t>
            </a:r>
            <a:r>
              <a:rPr lang="tr-TR" dirty="0" err="1"/>
              <a:t>Zwycie</a:t>
            </a:r>
            <a:r>
              <a:rPr lang="tr-TR" dirty="0"/>
              <a:t>*</a:t>
            </a:r>
            <a:r>
              <a:rPr lang="tr-TR" dirty="0" err="1"/>
              <a:t>ska</a:t>
            </a:r>
            <a:r>
              <a:rPr lang="tr-TR" dirty="0"/>
              <a:t>  </a:t>
            </a:r>
            <a:r>
              <a:rPr lang="tr-TR" dirty="0" err="1"/>
              <a:t>Warszawa</a:t>
            </a:r>
            <a:r>
              <a:rPr lang="tr-TR" dirty="0"/>
              <a:t>, 1994-1995 s.148</a:t>
            </a:r>
          </a:p>
          <a:p>
            <a:r>
              <a:rPr lang="tr-TR" dirty="0"/>
              <a:t>  Bkz.  </a:t>
            </a:r>
            <a:r>
              <a:rPr lang="tr-TR" dirty="0" err="1"/>
              <a:t>Kleiner</a:t>
            </a:r>
            <a:r>
              <a:rPr lang="tr-TR" dirty="0"/>
              <a:t> J,  </a:t>
            </a:r>
            <a:r>
              <a:rPr lang="tr-TR" dirty="0" err="1"/>
              <a:t>Maciąg</a:t>
            </a:r>
            <a:r>
              <a:rPr lang="tr-TR" dirty="0"/>
              <a:t> W, </a:t>
            </a:r>
            <a:r>
              <a:rPr lang="tr-TR" dirty="0" err="1"/>
              <a:t>Zarys</a:t>
            </a:r>
            <a:r>
              <a:rPr lang="tr-TR" dirty="0"/>
              <a:t> </a:t>
            </a:r>
            <a:r>
              <a:rPr lang="tr-TR" dirty="0" err="1"/>
              <a:t>dziejów</a:t>
            </a:r>
            <a:r>
              <a:rPr lang="tr-TR" dirty="0"/>
              <a:t> </a:t>
            </a:r>
            <a:r>
              <a:rPr lang="tr-TR" dirty="0" err="1"/>
              <a:t>literatury</a:t>
            </a:r>
            <a:r>
              <a:rPr lang="tr-TR" dirty="0"/>
              <a:t> </a:t>
            </a:r>
            <a:r>
              <a:rPr lang="tr-TR" dirty="0" err="1"/>
              <a:t>polskiej,Ossolineum</a:t>
            </a:r>
            <a:r>
              <a:rPr lang="tr-TR"/>
              <a:t>, 1985, s  359-360</a:t>
            </a:r>
          </a:p>
          <a:p>
            <a:endParaRPr lang="tr-TR"/>
          </a:p>
        </p:txBody>
      </p:sp>
    </p:spTree>
    <p:extLst>
      <p:ext uri="{BB962C8B-B14F-4D97-AF65-F5344CB8AC3E}">
        <p14:creationId xmlns:p14="http://schemas.microsoft.com/office/powerpoint/2010/main" val="201884740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1220</Words>
  <Application>Microsoft Office PowerPoint</Application>
  <PresentationFormat>Ekran Gösterisi (4:3)</PresentationFormat>
  <Paragraphs>39</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Romantizm Dönemi Polonya Edebiyatı</vt:lpstr>
      <vt:lpstr>Son Büyük Romantik  Cyprian Norwid </vt:lpstr>
      <vt:lpstr>PowerPoint Sunusu</vt:lpstr>
      <vt:lpstr>PowerPoint Sunusu</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Romantizm Dönemi Polonya Edebiyatı</dc:title>
  <dc:creator>nevra vardal</dc:creator>
  <cp:lastModifiedBy>nevra vardal</cp:lastModifiedBy>
  <cp:revision>6</cp:revision>
  <dcterms:created xsi:type="dcterms:W3CDTF">2020-05-20T16:09:05Z</dcterms:created>
  <dcterms:modified xsi:type="dcterms:W3CDTF">2020-05-20T16:27:57Z</dcterms:modified>
</cp:coreProperties>
</file>