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8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39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49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77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56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26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28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51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52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3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85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D4A93-6BC5-4026-8DE0-1168DC7751C1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2FBE0-B29E-4833-A3E4-D281683635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42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Vakar 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r>
              <a:rPr lang="tr-TR" dirty="0" smtClean="0"/>
              <a:t>- Mevlevi </a:t>
            </a:r>
            <a:r>
              <a:rPr lang="tr-TR" dirty="0" err="1" smtClean="0"/>
              <a:t>Çirağ</a:t>
            </a:r>
            <a:r>
              <a:rPr lang="tr-TR" dirty="0" smtClean="0"/>
              <a:t> Ali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900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Vakar-</a:t>
            </a:r>
            <a:r>
              <a:rPr lang="tr-TR" dirty="0" err="1"/>
              <a:t>ul</a:t>
            </a:r>
            <a:r>
              <a:rPr lang="tr-TR" dirty="0"/>
              <a:t> </a:t>
            </a:r>
            <a:r>
              <a:rPr lang="tr-TR" dirty="0" err="1"/>
              <a:t>Mulk</a:t>
            </a:r>
            <a:r>
              <a:rPr lang="tr-TR" dirty="0"/>
              <a:t> (1839-1917)</a:t>
            </a:r>
          </a:p>
          <a:p>
            <a:r>
              <a:rPr lang="tr-TR" dirty="0"/>
              <a:t>          </a:t>
            </a:r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Seyyid’in</a:t>
            </a:r>
            <a:r>
              <a:rPr lang="tr-TR" dirty="0"/>
              <a:t> yakın arkadaşı, Muhsin-</a:t>
            </a:r>
            <a:r>
              <a:rPr lang="tr-TR" dirty="0" err="1"/>
              <a:t>ul</a:t>
            </a:r>
            <a:r>
              <a:rPr lang="tr-TR" dirty="0"/>
              <a:t> </a:t>
            </a:r>
            <a:r>
              <a:rPr lang="tr-TR" dirty="0" err="1"/>
              <a:t>Mulk’un</a:t>
            </a:r>
            <a:r>
              <a:rPr lang="tr-TR" dirty="0"/>
              <a:t> kardeşidir. </a:t>
            </a:r>
            <a:endParaRPr lang="tr-TR" dirty="0" smtClean="0"/>
          </a:p>
          <a:p>
            <a:r>
              <a:rPr lang="tr-TR" dirty="0" smtClean="0"/>
              <a:t>Toplumsal </a:t>
            </a:r>
            <a:r>
              <a:rPr lang="tr-TR" dirty="0"/>
              <a:t>bozuklukları yok etmek ve ulusun ıslahını, gelişmesini sağlamak amacıyla </a:t>
            </a:r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Seyyid</a:t>
            </a:r>
            <a:r>
              <a:rPr lang="tr-TR" dirty="0"/>
              <a:t>, diğer deyişle </a:t>
            </a:r>
            <a:r>
              <a:rPr lang="tr-TR" dirty="0" err="1"/>
              <a:t>Aligarh</a:t>
            </a:r>
            <a:r>
              <a:rPr lang="tr-TR" dirty="0"/>
              <a:t> hareketinde yer almıştı.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hareket etrafında toplanan kişilerde genel olarak dinin ağır bastığı görülür ve bu da eserlerine doğrudan etki eden bir unsurdu. </a:t>
            </a:r>
            <a:endParaRPr lang="tr-TR" dirty="0" smtClean="0"/>
          </a:p>
          <a:p>
            <a:r>
              <a:rPr lang="tr-TR" dirty="0" smtClean="0"/>
              <a:t>Dolayısıyla </a:t>
            </a:r>
            <a:r>
              <a:rPr lang="tr-TR" dirty="0"/>
              <a:t>Vakar-</a:t>
            </a:r>
            <a:r>
              <a:rPr lang="tr-TR" dirty="0" err="1"/>
              <a:t>ul</a:t>
            </a:r>
            <a:r>
              <a:rPr lang="tr-TR" dirty="0"/>
              <a:t> </a:t>
            </a:r>
            <a:r>
              <a:rPr lang="tr-TR" dirty="0" err="1"/>
              <a:t>Mulk</a:t>
            </a:r>
            <a:r>
              <a:rPr lang="tr-TR" dirty="0"/>
              <a:t>  da makalelerinde dini ve ahlaki birçok soruna değinmiştir. </a:t>
            </a:r>
            <a:endParaRPr lang="tr-TR" dirty="0" smtClean="0"/>
          </a:p>
          <a:p>
            <a:r>
              <a:rPr lang="tr-TR" dirty="0" smtClean="0"/>
              <a:t>Önemli </a:t>
            </a:r>
            <a:r>
              <a:rPr lang="tr-TR" dirty="0"/>
              <a:t>yapıtları arasında  </a:t>
            </a:r>
            <a:r>
              <a:rPr lang="tr-TR" i="1" dirty="0"/>
              <a:t>Mihman u </a:t>
            </a:r>
            <a:r>
              <a:rPr lang="tr-TR" i="1" dirty="0" err="1"/>
              <a:t>Meyzban</a:t>
            </a:r>
            <a:r>
              <a:rPr lang="tr-TR" i="1" dirty="0"/>
              <a:t>, Heyet-i Cedide, </a:t>
            </a:r>
            <a:r>
              <a:rPr lang="tr-TR" i="1" dirty="0" err="1"/>
              <a:t>Takvi</a:t>
            </a:r>
            <a:r>
              <a:rPr lang="tr-TR" dirty="0" err="1"/>
              <a:t>’yi</a:t>
            </a:r>
            <a:r>
              <a:rPr lang="tr-TR" dirty="0"/>
              <a:t> sayabiliriz.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807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Mevlevi </a:t>
            </a:r>
            <a:r>
              <a:rPr lang="tr-TR" dirty="0" err="1" smtClean="0"/>
              <a:t>Çirağ</a:t>
            </a:r>
            <a:r>
              <a:rPr lang="tr-TR" dirty="0" smtClean="0"/>
              <a:t> Ali (1844-1895)</a:t>
            </a:r>
          </a:p>
          <a:p>
            <a:r>
              <a:rPr lang="tr-TR" dirty="0" smtClean="0"/>
              <a:t>        </a:t>
            </a:r>
            <a:r>
              <a:rPr lang="tr-TR" dirty="0" err="1" smtClean="0"/>
              <a:t>Çirağ</a:t>
            </a:r>
            <a:r>
              <a:rPr lang="tr-TR" dirty="0" smtClean="0"/>
              <a:t> Ali de </a:t>
            </a:r>
            <a:r>
              <a:rPr lang="tr-TR" i="1" dirty="0" err="1" smtClean="0"/>
              <a:t>Tehzib-ul</a:t>
            </a:r>
            <a:r>
              <a:rPr lang="tr-TR" i="1" dirty="0" smtClean="0"/>
              <a:t> Ahlak </a:t>
            </a:r>
            <a:r>
              <a:rPr lang="tr-TR" dirty="0" smtClean="0"/>
              <a:t>için çok sayıda makale yazmıştı.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Seyyid’in</a:t>
            </a:r>
            <a:r>
              <a:rPr lang="tr-TR" dirty="0" smtClean="0"/>
              <a:t> düşüncelerinin çok fazla etkisinde kaldığı hemen göze çarpar. </a:t>
            </a:r>
          </a:p>
          <a:p>
            <a:r>
              <a:rPr lang="tr-TR" dirty="0" smtClean="0"/>
              <a:t>Yazılarıyla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Seyyid’in</a:t>
            </a:r>
            <a:r>
              <a:rPr lang="tr-TR" dirty="0" smtClean="0"/>
              <a:t> taklit ettiği anlaşılır. </a:t>
            </a:r>
            <a:r>
              <a:rPr lang="tr-TR" i="1" dirty="0" err="1" smtClean="0"/>
              <a:t>Europa</a:t>
            </a:r>
            <a:r>
              <a:rPr lang="tr-TR" i="1" dirty="0" smtClean="0"/>
              <a:t> </a:t>
            </a:r>
            <a:r>
              <a:rPr lang="tr-TR" i="1" dirty="0" err="1" smtClean="0"/>
              <a:t>or</a:t>
            </a:r>
            <a:r>
              <a:rPr lang="tr-TR" i="1" dirty="0" smtClean="0"/>
              <a:t> Kuran </a:t>
            </a:r>
            <a:r>
              <a:rPr lang="tr-TR" dirty="0" smtClean="0"/>
              <a:t>adlı ilmi makalesinin yanı sıra kitap da yazmıştır.</a:t>
            </a:r>
          </a:p>
          <a:p>
            <a:r>
              <a:rPr lang="tr-TR" dirty="0" smtClean="0"/>
              <a:t> Ancak bunlar genellikle İngilizce eserlerdir. </a:t>
            </a:r>
          </a:p>
          <a:p>
            <a:r>
              <a:rPr lang="tr-TR" dirty="0" smtClean="0"/>
              <a:t>Urdu dilinde yazdığı kitaplar arasında </a:t>
            </a:r>
            <a:r>
              <a:rPr lang="tr-TR" i="1" dirty="0" smtClean="0"/>
              <a:t>Kadim </a:t>
            </a:r>
            <a:r>
              <a:rPr lang="tr-TR" i="1" dirty="0" err="1" smtClean="0"/>
              <a:t>Kavmom</a:t>
            </a:r>
            <a:r>
              <a:rPr lang="tr-TR" i="1" dirty="0" smtClean="0"/>
              <a:t> ki Tarih </a:t>
            </a:r>
            <a:r>
              <a:rPr lang="tr-TR" dirty="0" smtClean="0"/>
              <a:t>ve </a:t>
            </a:r>
            <a:r>
              <a:rPr lang="tr-TR" i="1" dirty="0" err="1" smtClean="0"/>
              <a:t>Talikat</a:t>
            </a:r>
            <a:r>
              <a:rPr lang="tr-TR" i="1" dirty="0" smtClean="0"/>
              <a:t> </a:t>
            </a:r>
            <a:r>
              <a:rPr lang="tr-TR" dirty="0" smtClean="0"/>
              <a:t>sayılabilir.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05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Kendi topraklarında başka bir ülkenin egemenliğinde yaşamak ya da yaşamaya çalışmak en başta aydınları ve elbette ki halkı manevi olarak yıpratmıştı. </a:t>
            </a:r>
            <a:endParaRPr lang="tr-TR" dirty="0" smtClean="0"/>
          </a:p>
          <a:p>
            <a:r>
              <a:rPr lang="tr-TR" dirty="0" smtClean="0"/>
              <a:t>İngiliz </a:t>
            </a:r>
            <a:r>
              <a:rPr lang="tr-TR" dirty="0"/>
              <a:t>egemenliği altındaki Hindistan’da ortaya çıkan her türden yenilik ülkenin siyasi, kültürel, ekonomik yapısını ve edebiyatını da etkilemişti. </a:t>
            </a:r>
            <a:endParaRPr lang="tr-TR" dirty="0" smtClean="0"/>
          </a:p>
          <a:p>
            <a:r>
              <a:rPr lang="tr-TR" dirty="0" smtClean="0"/>
              <a:t>Hindistan </a:t>
            </a:r>
            <a:r>
              <a:rPr lang="tr-TR" dirty="0"/>
              <a:t>Müslümanları Batı’ya ait her türlü unsuru şiddetle reddederek zamanla kendilerini yalnızlığa mahkum etmişlerdi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Sonraları geldikleri bu konumu esas olarak dinsel nedenlere bağlamışlardı. Batı onları dini inançlarından vazgeçirmeye çabalıyordu. </a:t>
            </a:r>
            <a:endParaRPr lang="tr-TR" dirty="0" smtClean="0"/>
          </a:p>
          <a:p>
            <a:r>
              <a:rPr lang="tr-TR" dirty="0" smtClean="0"/>
              <a:t>Batı’yı </a:t>
            </a:r>
            <a:r>
              <a:rPr lang="tr-TR" dirty="0"/>
              <a:t>anlamanın Batı’yı öğrenmenin onları dinleri ve yaşam biçimlerinden koparacağını düşünmekteydiler. Ancak bu ülkede yaşamaktaydılar vatanları burasıydı ve hak ettikleri bir biçimde yaşamalıydılar. </a:t>
            </a:r>
          </a:p>
        </p:txBody>
      </p:sp>
    </p:spTree>
    <p:extLst>
      <p:ext uri="{BB962C8B-B14F-4D97-AF65-F5344CB8AC3E}">
        <p14:creationId xmlns:p14="http://schemas.microsoft.com/office/powerpoint/2010/main" val="2900673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Bunu onlar adına fark eden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Han’dı. </a:t>
            </a:r>
          </a:p>
          <a:p>
            <a:r>
              <a:rPr lang="tr-TR" dirty="0" smtClean="0"/>
              <a:t>Islah ve eğitimin Müslümanlar için çok gerekli ve önemli olduğunu gördüğü için hummalı bir biçimde çalışmalara başlamıştı.</a:t>
            </a:r>
          </a:p>
          <a:p>
            <a:r>
              <a:rPr lang="tr-TR" dirty="0" smtClean="0"/>
              <a:t> Bu hareketi ve İngilizlerle olan uzlaşmacı tutumu Müslümanlar tarafından zamanında kınanmış, </a:t>
            </a:r>
            <a:r>
              <a:rPr lang="tr-TR" dirty="0" err="1" smtClean="0"/>
              <a:t>Ahmed</a:t>
            </a:r>
            <a:r>
              <a:rPr lang="tr-TR" dirty="0" smtClean="0"/>
              <a:t> Han Batılı olmakla suçlanmıştı. </a:t>
            </a:r>
          </a:p>
          <a:p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, dil sorununun ortadan kalkabilmesi için öncelikle İngilizcenin Müslümanlar tarafından öğrenilmesi, İngiliz okullarına gidilmesiyle mümkün olabileceğini ancak bu sayede Hindistan topraklarında kaybettikleri sosyal statülerine kavuşabileceklerini yazılarıyla sürekli olarak anlatmaya çalışmıştı.</a:t>
            </a:r>
          </a:p>
        </p:txBody>
      </p:sp>
    </p:spTree>
    <p:extLst>
      <p:ext uri="{BB962C8B-B14F-4D97-AF65-F5344CB8AC3E}">
        <p14:creationId xmlns:p14="http://schemas.microsoft.com/office/powerpoint/2010/main" val="1696904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Yukarıda kısaca değindiğimiz çok önemli şahıslar aracılığıyla da hareketin daha geniş kitlelere yayılması sağlanmıştı. </a:t>
            </a:r>
          </a:p>
          <a:p>
            <a:r>
              <a:rPr lang="tr-TR" dirty="0" smtClean="0"/>
              <a:t>Bu insanlar şiirleri ve nesir yapıtlarıyla Urdu edebiyat tarihini şekillendirmişler, özellikle yeni ya da modern denilen Urdu nesrinin doğmasına neden olmuşlardı.</a:t>
            </a:r>
          </a:p>
          <a:p>
            <a:r>
              <a:rPr lang="tr-TR" dirty="0" smtClean="0"/>
              <a:t> Urdu nesrinin başlangıcı konusunda farklı görüşlere baktığımızda Mirza </a:t>
            </a:r>
            <a:r>
              <a:rPr lang="tr-TR" dirty="0" err="1" smtClean="0"/>
              <a:t>Esedullah</a:t>
            </a:r>
            <a:r>
              <a:rPr lang="tr-TR" dirty="0" smtClean="0"/>
              <a:t> Han </a:t>
            </a:r>
            <a:r>
              <a:rPr lang="tr-TR" dirty="0" err="1" smtClean="0"/>
              <a:t>Galib’le</a:t>
            </a:r>
            <a:r>
              <a:rPr lang="tr-TR" dirty="0" smtClean="0"/>
              <a:t> birlikte farklı bir nesir anlayışının geliştiğini görürüz</a:t>
            </a:r>
            <a:r>
              <a:rPr lang="tr-TR" smtClean="0"/>
              <a:t>. </a:t>
            </a:r>
          </a:p>
          <a:p>
            <a:r>
              <a:rPr lang="tr-TR" smtClean="0"/>
              <a:t>Gerçekten </a:t>
            </a:r>
            <a:r>
              <a:rPr lang="tr-TR" dirty="0" smtClean="0"/>
              <a:t>de </a:t>
            </a:r>
            <a:r>
              <a:rPr lang="tr-TR" dirty="0" err="1" smtClean="0"/>
              <a:t>Galib</a:t>
            </a:r>
            <a:r>
              <a:rPr lang="tr-TR" dirty="0" smtClean="0"/>
              <a:t>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ya da </a:t>
            </a:r>
            <a:r>
              <a:rPr lang="tr-TR" dirty="0" err="1" smtClean="0"/>
              <a:t>Aligarh</a:t>
            </a:r>
            <a:r>
              <a:rPr lang="tr-TR" dirty="0" smtClean="0"/>
              <a:t> hareketinden birçok bakımlardan farklı bir edebiyat anlayışı getirmiştir.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81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Geniş ekran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11.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Hafta</dc:title>
  <dc:creator>USER</dc:creator>
  <cp:lastModifiedBy>USER</cp:lastModifiedBy>
  <cp:revision>1</cp:revision>
  <dcterms:created xsi:type="dcterms:W3CDTF">2020-04-06T18:21:03Z</dcterms:created>
  <dcterms:modified xsi:type="dcterms:W3CDTF">2020-04-06T18:21:21Z</dcterms:modified>
</cp:coreProperties>
</file>