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D0CFEFD-B008-4CDF-A8C5-A0BC628B16F7}">
          <p14:sldIdLst>
            <p14:sldId id="256"/>
            <p14:sldId id="257"/>
            <p14:sldId id="258"/>
            <p14:sldId id="259"/>
            <p14:sldId id="260"/>
            <p14:sldId id="261"/>
            <p14:sldId id="262"/>
            <p14:sldId id="263"/>
            <p14:sldId id="264"/>
            <p14:sldId id="266"/>
            <p14:sldId id="267"/>
            <p14:sldId id="268"/>
            <p14:sldId id="269"/>
            <p14:sldId id="270"/>
            <p14:sldId id="271"/>
            <p14:sldId id="272"/>
            <p14:sldId id="273"/>
            <p14:sldId id="274"/>
            <p14:sldId id="275"/>
            <p14:sldId id="27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016B"/>
    <a:srgbClr val="5A87B0"/>
    <a:srgbClr val="EE9F43"/>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33"/>
    <p:restoredTop sz="94646"/>
  </p:normalViewPr>
  <p:slideViewPr>
    <p:cSldViewPr snapToGrid="0">
      <p:cViewPr varScale="1">
        <p:scale>
          <a:sx n="52" d="100"/>
          <a:sy n="52" d="100"/>
        </p:scale>
        <p:origin x="216" y="13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p:cNvSpPr>
            <a:spLocks noGrp="1"/>
          </p:cNvSpPr>
          <p:nvPr>
            <p:ph type="dt" sz="half" idx="10"/>
          </p:nvPr>
        </p:nvSpPr>
        <p:spPr/>
        <p:txBody>
          <a:bodyPr/>
          <a:lstStyle/>
          <a:p>
            <a:fld id="{298E3767-5739-4160-986B-0BD4270BAF6D}" type="datetimeFigureOut">
              <a:rPr lang="tr-TR" smtClean="0"/>
              <a:t>25.06.2020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837296-A0AE-4132-BA76-8907830110B0}" type="slidenum">
              <a:rPr lang="tr-TR" smtClean="0"/>
              <a:t>‹#›</a:t>
            </a:fld>
            <a:endParaRPr lang="tr-TR"/>
          </a:p>
        </p:txBody>
      </p:sp>
    </p:spTree>
    <p:extLst>
      <p:ext uri="{BB962C8B-B14F-4D97-AF65-F5344CB8AC3E}">
        <p14:creationId xmlns:p14="http://schemas.microsoft.com/office/powerpoint/2010/main" val="2875302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298E3767-5739-4160-986B-0BD4270BAF6D}" type="datetimeFigureOut">
              <a:rPr lang="tr-TR" smtClean="0"/>
              <a:t>25.06.2020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837296-A0AE-4132-BA76-8907830110B0}" type="slidenum">
              <a:rPr lang="tr-TR" smtClean="0"/>
              <a:t>‹#›</a:t>
            </a:fld>
            <a:endParaRPr lang="tr-TR"/>
          </a:p>
        </p:txBody>
      </p:sp>
    </p:spTree>
    <p:extLst>
      <p:ext uri="{BB962C8B-B14F-4D97-AF65-F5344CB8AC3E}">
        <p14:creationId xmlns:p14="http://schemas.microsoft.com/office/powerpoint/2010/main" val="2022089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298E3767-5739-4160-986B-0BD4270BAF6D}" type="datetimeFigureOut">
              <a:rPr lang="tr-TR" smtClean="0"/>
              <a:t>25.06.2020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837296-A0AE-4132-BA76-8907830110B0}" type="slidenum">
              <a:rPr lang="tr-TR" smtClean="0"/>
              <a:t>‹#›</a:t>
            </a:fld>
            <a:endParaRPr lang="tr-TR"/>
          </a:p>
        </p:txBody>
      </p:sp>
    </p:spTree>
    <p:extLst>
      <p:ext uri="{BB962C8B-B14F-4D97-AF65-F5344CB8AC3E}">
        <p14:creationId xmlns:p14="http://schemas.microsoft.com/office/powerpoint/2010/main" val="3629210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298E3767-5739-4160-986B-0BD4270BAF6D}" type="datetimeFigureOut">
              <a:rPr lang="tr-TR" smtClean="0"/>
              <a:t>25.06.2020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837296-A0AE-4132-BA76-8907830110B0}" type="slidenum">
              <a:rPr lang="tr-TR" smtClean="0"/>
              <a:t>‹#›</a:t>
            </a:fld>
            <a:endParaRPr lang="tr-TR"/>
          </a:p>
        </p:txBody>
      </p:sp>
    </p:spTree>
    <p:extLst>
      <p:ext uri="{BB962C8B-B14F-4D97-AF65-F5344CB8AC3E}">
        <p14:creationId xmlns:p14="http://schemas.microsoft.com/office/powerpoint/2010/main" val="699525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98E3767-5739-4160-986B-0BD4270BAF6D}" type="datetimeFigureOut">
              <a:rPr lang="tr-TR" smtClean="0"/>
              <a:t>25.06.2020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837296-A0AE-4132-BA76-8907830110B0}" type="slidenum">
              <a:rPr lang="tr-TR" smtClean="0"/>
              <a:t>‹#›</a:t>
            </a:fld>
            <a:endParaRPr lang="tr-TR"/>
          </a:p>
        </p:txBody>
      </p:sp>
    </p:spTree>
    <p:extLst>
      <p:ext uri="{BB962C8B-B14F-4D97-AF65-F5344CB8AC3E}">
        <p14:creationId xmlns:p14="http://schemas.microsoft.com/office/powerpoint/2010/main" val="3396793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p:cNvSpPr>
            <a:spLocks noGrp="1"/>
          </p:cNvSpPr>
          <p:nvPr>
            <p:ph type="dt" sz="half" idx="10"/>
          </p:nvPr>
        </p:nvSpPr>
        <p:spPr/>
        <p:txBody>
          <a:bodyPr/>
          <a:lstStyle/>
          <a:p>
            <a:fld id="{298E3767-5739-4160-986B-0BD4270BAF6D}" type="datetimeFigureOut">
              <a:rPr lang="tr-TR" smtClean="0"/>
              <a:t>25.06.2020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837296-A0AE-4132-BA76-8907830110B0}" type="slidenum">
              <a:rPr lang="tr-TR" smtClean="0"/>
              <a:t>‹#›</a:t>
            </a:fld>
            <a:endParaRPr lang="tr-TR"/>
          </a:p>
        </p:txBody>
      </p:sp>
    </p:spTree>
    <p:extLst>
      <p:ext uri="{BB962C8B-B14F-4D97-AF65-F5344CB8AC3E}">
        <p14:creationId xmlns:p14="http://schemas.microsoft.com/office/powerpoint/2010/main" val="2514294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p:cNvSpPr>
            <a:spLocks noGrp="1"/>
          </p:cNvSpPr>
          <p:nvPr>
            <p:ph type="dt" sz="half" idx="10"/>
          </p:nvPr>
        </p:nvSpPr>
        <p:spPr/>
        <p:txBody>
          <a:bodyPr/>
          <a:lstStyle/>
          <a:p>
            <a:fld id="{298E3767-5739-4160-986B-0BD4270BAF6D}" type="datetimeFigureOut">
              <a:rPr lang="tr-TR" smtClean="0"/>
              <a:t>25.06.2020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0837296-A0AE-4132-BA76-8907830110B0}" type="slidenum">
              <a:rPr lang="tr-TR" smtClean="0"/>
              <a:t>‹#›</a:t>
            </a:fld>
            <a:endParaRPr lang="tr-TR"/>
          </a:p>
        </p:txBody>
      </p:sp>
    </p:spTree>
    <p:extLst>
      <p:ext uri="{BB962C8B-B14F-4D97-AF65-F5344CB8AC3E}">
        <p14:creationId xmlns:p14="http://schemas.microsoft.com/office/powerpoint/2010/main" val="4032707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Date Placeholder 2"/>
          <p:cNvSpPr>
            <a:spLocks noGrp="1"/>
          </p:cNvSpPr>
          <p:nvPr>
            <p:ph type="dt" sz="half" idx="10"/>
          </p:nvPr>
        </p:nvSpPr>
        <p:spPr/>
        <p:txBody>
          <a:bodyPr/>
          <a:lstStyle/>
          <a:p>
            <a:fld id="{298E3767-5739-4160-986B-0BD4270BAF6D}" type="datetimeFigureOut">
              <a:rPr lang="tr-TR" smtClean="0"/>
              <a:t>25.06.2020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0837296-A0AE-4132-BA76-8907830110B0}" type="slidenum">
              <a:rPr lang="tr-TR" smtClean="0"/>
              <a:t>‹#›</a:t>
            </a:fld>
            <a:endParaRPr lang="tr-TR"/>
          </a:p>
        </p:txBody>
      </p:sp>
    </p:spTree>
    <p:extLst>
      <p:ext uri="{BB962C8B-B14F-4D97-AF65-F5344CB8AC3E}">
        <p14:creationId xmlns:p14="http://schemas.microsoft.com/office/powerpoint/2010/main" val="3680085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8E3767-5739-4160-986B-0BD4270BAF6D}" type="datetimeFigureOut">
              <a:rPr lang="tr-TR" smtClean="0"/>
              <a:t>25.06.2020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0837296-A0AE-4132-BA76-8907830110B0}" type="slidenum">
              <a:rPr lang="tr-TR" smtClean="0"/>
              <a:t>‹#›</a:t>
            </a:fld>
            <a:endParaRPr lang="tr-TR"/>
          </a:p>
        </p:txBody>
      </p:sp>
    </p:spTree>
    <p:extLst>
      <p:ext uri="{BB962C8B-B14F-4D97-AF65-F5344CB8AC3E}">
        <p14:creationId xmlns:p14="http://schemas.microsoft.com/office/powerpoint/2010/main" val="2414593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98E3767-5739-4160-986B-0BD4270BAF6D}" type="datetimeFigureOut">
              <a:rPr lang="tr-TR" smtClean="0"/>
              <a:t>25.06.2020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837296-A0AE-4132-BA76-8907830110B0}" type="slidenum">
              <a:rPr lang="tr-TR" smtClean="0"/>
              <a:t>‹#›</a:t>
            </a:fld>
            <a:endParaRPr lang="tr-TR"/>
          </a:p>
        </p:txBody>
      </p:sp>
    </p:spTree>
    <p:extLst>
      <p:ext uri="{BB962C8B-B14F-4D97-AF65-F5344CB8AC3E}">
        <p14:creationId xmlns:p14="http://schemas.microsoft.com/office/powerpoint/2010/main" val="19601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98E3767-5739-4160-986B-0BD4270BAF6D}" type="datetimeFigureOut">
              <a:rPr lang="tr-TR" smtClean="0"/>
              <a:t>25.06.2020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837296-A0AE-4132-BA76-8907830110B0}" type="slidenum">
              <a:rPr lang="tr-TR" smtClean="0"/>
              <a:t>‹#›</a:t>
            </a:fld>
            <a:endParaRPr lang="tr-TR"/>
          </a:p>
        </p:txBody>
      </p:sp>
    </p:spTree>
    <p:extLst>
      <p:ext uri="{BB962C8B-B14F-4D97-AF65-F5344CB8AC3E}">
        <p14:creationId xmlns:p14="http://schemas.microsoft.com/office/powerpoint/2010/main" val="3407096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8E3767-5739-4160-986B-0BD4270BAF6D}" type="datetimeFigureOut">
              <a:rPr lang="tr-TR" smtClean="0"/>
              <a:t>25.06.2020</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837296-A0AE-4132-BA76-8907830110B0}" type="slidenum">
              <a:rPr lang="tr-TR" smtClean="0"/>
              <a:t>‹#›</a:t>
            </a:fld>
            <a:endParaRPr lang="tr-TR"/>
          </a:p>
        </p:txBody>
      </p:sp>
    </p:spTree>
    <p:extLst>
      <p:ext uri="{BB962C8B-B14F-4D97-AF65-F5344CB8AC3E}">
        <p14:creationId xmlns:p14="http://schemas.microsoft.com/office/powerpoint/2010/main" val="44577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2.jpeg"/><Relationship Id="rId7"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772303" y="2539003"/>
            <a:ext cx="5282215" cy="2585323"/>
          </a:xfrm>
          <a:prstGeom prst="rect">
            <a:avLst/>
          </a:prstGeom>
          <a:noFill/>
        </p:spPr>
        <p:txBody>
          <a:bodyPr wrap="none" lIns="91440" tIns="45720" rIns="91440" bIns="45720">
            <a:spAutoFit/>
          </a:bodyPr>
          <a:lstStyle/>
          <a:p>
            <a:pPr algn="ctr"/>
            <a:r>
              <a:rPr lang="tr-TR" sz="5400" b="1" cap="none" spc="0" dirty="0">
                <a:ln w="0"/>
                <a:solidFill>
                  <a:schemeClr val="tx1"/>
                </a:solidFill>
                <a:effectLst>
                  <a:outerShdw blurRad="38100" dist="19050" dir="2700000" algn="tl" rotWithShape="0">
                    <a:schemeClr val="dk1">
                      <a:alpha val="40000"/>
                    </a:schemeClr>
                  </a:outerShdw>
                </a:effectLst>
                <a:latin typeface="Franklin Gothic Medium" panose="020B0603020102020204" pitchFamily="34" charset="0"/>
                <a:cs typeface="Arial" panose="020B0604020202020204" pitchFamily="34" charset="0"/>
              </a:rPr>
              <a:t>Durum </a:t>
            </a:r>
            <a:r>
              <a:rPr lang="tr-TR" sz="5400" b="1" dirty="0">
                <a:ln w="0"/>
                <a:effectLst>
                  <a:outerShdw blurRad="38100" dist="19050" dir="2700000" algn="tl" rotWithShape="0">
                    <a:schemeClr val="dk1">
                      <a:alpha val="40000"/>
                    </a:schemeClr>
                  </a:outerShdw>
                </a:effectLst>
                <a:latin typeface="Franklin Gothic Medium" panose="020B0603020102020204" pitchFamily="34" charset="0"/>
                <a:cs typeface="Arial" panose="020B0604020202020204" pitchFamily="34" charset="0"/>
              </a:rPr>
              <a:t>Ç</a:t>
            </a:r>
            <a:r>
              <a:rPr lang="tr-TR" sz="5400" b="1" cap="none" spc="0" dirty="0">
                <a:ln w="0"/>
                <a:solidFill>
                  <a:schemeClr val="tx1"/>
                </a:solidFill>
                <a:effectLst>
                  <a:outerShdw blurRad="38100" dist="19050" dir="2700000" algn="tl" rotWithShape="0">
                    <a:schemeClr val="dk1">
                      <a:alpha val="40000"/>
                    </a:schemeClr>
                  </a:outerShdw>
                </a:effectLst>
                <a:latin typeface="Franklin Gothic Medium" panose="020B0603020102020204" pitchFamily="34" charset="0"/>
                <a:cs typeface="Arial" panose="020B0604020202020204" pitchFamily="34" charset="0"/>
              </a:rPr>
              <a:t>alışması</a:t>
            </a:r>
          </a:p>
          <a:p>
            <a:pPr algn="ctr"/>
            <a:r>
              <a:rPr lang="tr-TR" sz="5400" b="1" dirty="0">
                <a:ln w="0"/>
                <a:effectLst>
                  <a:outerShdw blurRad="38100" dist="19050" dir="2700000" algn="tl" rotWithShape="0">
                    <a:schemeClr val="dk1">
                      <a:alpha val="40000"/>
                    </a:schemeClr>
                  </a:outerShdw>
                </a:effectLst>
                <a:latin typeface="Franklin Gothic Medium" panose="020B0603020102020204" pitchFamily="34" charset="0"/>
                <a:cs typeface="Arial" panose="020B0604020202020204" pitchFamily="34" charset="0"/>
              </a:rPr>
              <a:t>I</a:t>
            </a:r>
            <a:endParaRPr lang="tr-TR" sz="5400" b="1" cap="none" spc="0" dirty="0">
              <a:ln w="0"/>
              <a:solidFill>
                <a:schemeClr val="tx1"/>
              </a:solidFill>
              <a:effectLst>
                <a:outerShdw blurRad="38100" dist="19050" dir="2700000" algn="tl" rotWithShape="0">
                  <a:schemeClr val="dk1">
                    <a:alpha val="40000"/>
                  </a:schemeClr>
                </a:outerShdw>
              </a:effectLst>
              <a:latin typeface="Franklin Gothic Medium" panose="020B0603020102020204" pitchFamily="34" charset="0"/>
              <a:cs typeface="Arial" panose="020B0604020202020204" pitchFamily="34" charset="0"/>
            </a:endParaRPr>
          </a:p>
          <a:p>
            <a:pPr algn="ctr"/>
            <a:endParaRPr lang="tr-TR" sz="5400" dirty="0">
              <a:ln w="0"/>
              <a:effectLst>
                <a:outerShdw blurRad="38100" dist="19050" dir="2700000" algn="tl" rotWithShape="0">
                  <a:schemeClr val="dk1">
                    <a:alpha val="40000"/>
                  </a:schemeClr>
                </a:outerShdw>
              </a:effectLst>
              <a:latin typeface="LetterOMatic!" panose="020B0603050302020204" pitchFamily="34" charset="0"/>
            </a:endParaRPr>
          </a:p>
        </p:txBody>
      </p:sp>
      <p:pic>
        <p:nvPicPr>
          <p:cNvPr id="5" name="Picture 3">
            <a:extLst>
              <a:ext uri="{FF2B5EF4-FFF2-40B4-BE49-F238E27FC236}">
                <a16:creationId xmlns:a16="http://schemas.microsoft.com/office/drawing/2014/main" id="{1F388E7E-FFA7-B649-AE1B-D606240C7C7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316736" cy="1240536"/>
          </a:xfrm>
          <a:prstGeom prst="rect">
            <a:avLst/>
          </a:prstGeom>
        </p:spPr>
      </p:pic>
      <p:pic>
        <p:nvPicPr>
          <p:cNvPr id="6" name="Picture 4">
            <a:extLst>
              <a:ext uri="{FF2B5EF4-FFF2-40B4-BE49-F238E27FC236}">
                <a16:creationId xmlns:a16="http://schemas.microsoft.com/office/drawing/2014/main" id="{576AA389-6D40-9647-8CE6-2B9E0641EED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 y="1240536"/>
            <a:ext cx="1313688" cy="1240536"/>
          </a:xfrm>
          <a:prstGeom prst="rect">
            <a:avLst/>
          </a:prstGeom>
        </p:spPr>
      </p:pic>
      <p:pic>
        <p:nvPicPr>
          <p:cNvPr id="10" name="Picture 10">
            <a:extLst>
              <a:ext uri="{FF2B5EF4-FFF2-40B4-BE49-F238E27FC236}">
                <a16:creationId xmlns:a16="http://schemas.microsoft.com/office/drawing/2014/main" id="{03B4F8C2-8E4C-7C48-BF2C-900C76F97EE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858718" y="5640876"/>
            <a:ext cx="1322832" cy="1231392"/>
          </a:xfrm>
          <a:prstGeom prst="rect">
            <a:avLst/>
          </a:prstGeom>
        </p:spPr>
      </p:pic>
    </p:spTree>
    <p:extLst>
      <p:ext uri="{BB962C8B-B14F-4D97-AF65-F5344CB8AC3E}">
        <p14:creationId xmlns:p14="http://schemas.microsoft.com/office/powerpoint/2010/main" val="261883666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11045" y="1848464"/>
            <a:ext cx="10314039" cy="2893100"/>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00B0F0"/>
                </a:solidFill>
                <a:latin typeface="Franklin Gothic Demi" panose="020B0703020102020204" pitchFamily="34" charset="0"/>
              </a:rPr>
              <a:t>Program Yürütme Durum Çalışmaları (Program Implementation Case Studies): </a:t>
            </a:r>
            <a:r>
              <a:rPr lang="tr-TR" sz="2600" dirty="0">
                <a:latin typeface="Franklin Gothic Demi" panose="020B0703020102020204" pitchFamily="34" charset="0"/>
              </a:rPr>
              <a:t>Uygulamanın amacına uyup uymadığını anlamaya yardımcı olur. Bu tür özel durum çalışmaları, uygulamadaki sorunlar hakkında endişeler var olduğunda daha faydalıdır. Zamana bağlı olarak ortamda neler olduğunun kapsamlı ve boylamsal olarak rapor edilmesi uygulamadaki değişime dair bulguları yorumlamada bir kontekst oluşturabilir. </a:t>
            </a:r>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5216810"/>
            <a:ext cx="1737260" cy="1641190"/>
          </a:xfrm>
          <a:prstGeom prst="rect">
            <a:avLst/>
          </a:prstGeom>
        </p:spPr>
      </p:pic>
      <p:sp>
        <p:nvSpPr>
          <p:cNvPr id="8" name="Rectangle 7"/>
          <p:cNvSpPr/>
          <p:nvPr/>
        </p:nvSpPr>
        <p:spPr>
          <a:xfrm>
            <a:off x="1111045" y="5222253"/>
            <a:ext cx="617035" cy="480458"/>
          </a:xfrm>
          <a:prstGeom prst="rect">
            <a:avLst/>
          </a:prstGeom>
          <a:solidFill>
            <a:srgbClr val="EE9F43"/>
          </a:solidFill>
          <a:ln>
            <a:solidFill>
              <a:srgbClr val="EE9F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Rectangle 8"/>
          <p:cNvSpPr/>
          <p:nvPr/>
        </p:nvSpPr>
        <p:spPr>
          <a:xfrm>
            <a:off x="0" y="6759886"/>
            <a:ext cx="700842" cy="89994"/>
          </a:xfrm>
          <a:prstGeom prst="rect">
            <a:avLst/>
          </a:prstGeom>
          <a:solidFill>
            <a:srgbClr val="EE9F43"/>
          </a:solidFill>
          <a:ln>
            <a:solidFill>
              <a:srgbClr val="EE9F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90988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01212" y="1742113"/>
            <a:ext cx="10314039" cy="3693319"/>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00B050"/>
                </a:solidFill>
                <a:latin typeface="Franklin Gothic Demi" panose="020B0703020102020204" pitchFamily="34" charset="0"/>
              </a:rPr>
              <a:t>Programın Etkilerine Dayalı Durum Çalışmaları (Program Effects Case Studies): </a:t>
            </a:r>
            <a:r>
              <a:rPr lang="tr-TR" sz="2600" dirty="0">
                <a:latin typeface="Franklin Gothic Demi" panose="020B0703020102020204" pitchFamily="34" charset="0"/>
              </a:rPr>
              <a:t>Programın etkisini belirler ve başarı veya başarısızlığın nedenleri hakkında çıkarımda bulunur. </a:t>
            </a:r>
          </a:p>
          <a:p>
            <a:pPr marL="457200" indent="-457200">
              <a:buFont typeface="Wingdings" panose="05000000000000000000" pitchFamily="2" charset="2"/>
              <a:buChar char="Ø"/>
            </a:pPr>
            <a:r>
              <a:rPr lang="tr-TR" sz="2600" dirty="0">
                <a:solidFill>
                  <a:srgbClr val="FF0000"/>
                </a:solidFill>
                <a:latin typeface="Franklin Gothic Demi" panose="020B0703020102020204" pitchFamily="34" charset="0"/>
              </a:rPr>
              <a:t>Birikimli Durum Çalışmaları (Cumulative Case Studies): </a:t>
            </a:r>
            <a:r>
              <a:rPr lang="tr-TR" sz="2600" dirty="0">
                <a:latin typeface="Franklin Gothic Demi" panose="020B0703020102020204" pitchFamily="34" charset="0"/>
              </a:rPr>
              <a:t>Farklı zamanlarda birçok mekândan toplanan verileri bir araya getirir. Birikimli durum çalışmaları geçmişte yapılan çalışmalardaki bilgileri toplayarak geçmişe yönelik (retrospective) ya da gelecekteki farklı zamanlar içinde bir araştırmalar serisi kurarak ileriye yönelik (prospective) çalışmalar olabilir. </a:t>
            </a:r>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510684" y="5273982"/>
            <a:ext cx="1681316" cy="1584018"/>
          </a:xfrm>
          <a:prstGeom prst="rect">
            <a:avLst/>
          </a:prstGeom>
        </p:spPr>
      </p:pic>
    </p:spTree>
    <p:extLst>
      <p:ext uri="{BB962C8B-B14F-4D97-AF65-F5344CB8AC3E}">
        <p14:creationId xmlns:p14="http://schemas.microsoft.com/office/powerpoint/2010/main" val="1592208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3290" y="558870"/>
            <a:ext cx="9860944" cy="707886"/>
          </a:xfrm>
          <a:prstGeom prst="rect">
            <a:avLst/>
          </a:prstGeom>
          <a:noFill/>
        </p:spPr>
        <p:txBody>
          <a:bodyPr wrap="square" rtlCol="0">
            <a:spAutoFit/>
          </a:bodyPr>
          <a:lstStyle/>
          <a:p>
            <a:r>
              <a:rPr lang="tr-TR" sz="4000" dirty="0">
                <a:latin typeface="Franklin Gothic Demi" panose="020B0703020102020204" pitchFamily="34" charset="0"/>
              </a:rPr>
              <a:t>DURUM ÇALIŞMASININ PLANLANMASI</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481187" y="0"/>
            <a:ext cx="1710813" cy="1596232"/>
          </a:xfrm>
          <a:prstGeom prst="rect">
            <a:avLst/>
          </a:prstGeom>
        </p:spPr>
      </p:pic>
      <p:sp>
        <p:nvSpPr>
          <p:cNvPr id="7" name="Rectangle 6"/>
          <p:cNvSpPr/>
          <p:nvPr/>
        </p:nvSpPr>
        <p:spPr>
          <a:xfrm>
            <a:off x="11842175" y="429062"/>
            <a:ext cx="349825" cy="1157338"/>
          </a:xfrm>
          <a:prstGeom prst="rect">
            <a:avLst/>
          </a:prstGeom>
          <a:solidFill>
            <a:srgbClr val="5A87B0"/>
          </a:solidFill>
          <a:ln>
            <a:solidFill>
              <a:srgbClr val="5A87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TextBox 7"/>
          <p:cNvSpPr txBox="1"/>
          <p:nvPr/>
        </p:nvSpPr>
        <p:spPr>
          <a:xfrm>
            <a:off x="1111045" y="1848464"/>
            <a:ext cx="10314039" cy="3693319"/>
          </a:xfrm>
          <a:prstGeom prst="rect">
            <a:avLst/>
          </a:prstGeom>
          <a:noFill/>
        </p:spPr>
        <p:txBody>
          <a:bodyPr wrap="square" rtlCol="0">
            <a:spAutoFit/>
          </a:bodyPr>
          <a:lstStyle/>
          <a:p>
            <a:r>
              <a:rPr lang="tr-TR" sz="2600" dirty="0">
                <a:latin typeface="Franklin Gothic Demi" panose="020B0703020102020204" pitchFamily="34" charset="0"/>
              </a:rPr>
              <a:t>Durum çalışmasının genel düzenlemesi en iyi bir huni şekliyle anlatılabilir. Çalışmanın başlangıcı huninin geniş ağzıdır. Araştırmacı araştırma yapmayı planladığı bir ortama girer. Geniş olarak bir ağ çizer ve araştırmanın yapılabilirliğini inceler. Nasıl ilerleyeceğine ilişkin ipuçları arar. Verileri toplamaya başlar, gözden geçirir, keşfeder ve araştırmaya nasıl devam edeceğine karar verir. Zamanını nasıl yayacağına araştırmayla nereye gideceğine, kimle görüşeceğine, neyi derinlemesine inceleyeceğine karar verir. Düzenlemeyi sürekli olarak şekillendirir.</a:t>
            </a:r>
          </a:p>
        </p:txBody>
      </p:sp>
    </p:spTree>
    <p:extLst>
      <p:ext uri="{BB962C8B-B14F-4D97-AF65-F5344CB8AC3E}">
        <p14:creationId xmlns:p14="http://schemas.microsoft.com/office/powerpoint/2010/main" val="3855772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3289" y="558870"/>
            <a:ext cx="11147909" cy="954107"/>
          </a:xfrm>
          <a:prstGeom prst="rect">
            <a:avLst/>
          </a:prstGeom>
          <a:noFill/>
        </p:spPr>
        <p:txBody>
          <a:bodyPr wrap="square" rtlCol="0">
            <a:spAutoFit/>
          </a:bodyPr>
          <a:lstStyle/>
          <a:p>
            <a:r>
              <a:rPr lang="tr-TR" sz="2800" dirty="0">
                <a:latin typeface="Franklin Gothic Demi" panose="020B0703020102020204" pitchFamily="34" charset="0"/>
              </a:rPr>
              <a:t>Yıldırım ve Şimşek (2008)’e göre; durum çalışması yaparken izlenebilecek belli başlı aşamalar sekiz başlık altında sıralanabilir.</a:t>
            </a:r>
          </a:p>
        </p:txBody>
      </p:sp>
      <p:sp>
        <p:nvSpPr>
          <p:cNvPr id="6" name="TextBox 5"/>
          <p:cNvSpPr txBox="1"/>
          <p:nvPr/>
        </p:nvSpPr>
        <p:spPr>
          <a:xfrm>
            <a:off x="1111045" y="1848464"/>
            <a:ext cx="10314039" cy="3293209"/>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C00000"/>
                </a:solidFill>
                <a:latin typeface="Franklin Gothic Demi" panose="020B0703020102020204" pitchFamily="34" charset="0"/>
              </a:rPr>
              <a:t>Araştırma Sorularının Geliştirilmesi: </a:t>
            </a:r>
            <a:r>
              <a:rPr lang="tr-TR" sz="2600" dirty="0">
                <a:latin typeface="Franklin Gothic Demi" panose="020B0703020102020204" pitchFamily="34" charset="0"/>
              </a:rPr>
              <a:t>Durum çalışması aslında, eldeki tek tek olaylardan yola çıkılarak genel geçer kuramlar oluşturulabilecek, alternatif açıklamalar karşılaştırılabilecek, etkileşim ve bağlama ilişkin öngörüler denetlenebilecek şekilde belirli sorular etrafında yapılmalıdır (Mayring, 1996). Pek çok nicel ve nitel araştırmada şu beş soru alanı önemlidir: </a:t>
            </a:r>
            <a:r>
              <a:rPr lang="tr-TR" sz="2600" dirty="0">
                <a:solidFill>
                  <a:schemeClr val="accent2">
                    <a:lumMod val="50000"/>
                  </a:schemeClr>
                </a:solidFill>
                <a:latin typeface="Franklin Gothic Demi" panose="020B0703020102020204" pitchFamily="34" charset="0"/>
              </a:rPr>
              <a:t>kim, ne, nerede, nasıl ve neden</a:t>
            </a:r>
            <a:r>
              <a:rPr lang="tr-TR" sz="2600" dirty="0">
                <a:latin typeface="Franklin Gothic Demi" panose="020B0703020102020204" pitchFamily="34" charset="0"/>
              </a:rPr>
              <a:t>. Bunlar arasında durum çalışmaları için en uygun olanları, </a:t>
            </a:r>
            <a:r>
              <a:rPr lang="tr-TR" sz="2600" dirty="0">
                <a:solidFill>
                  <a:schemeClr val="accent2">
                    <a:lumMod val="50000"/>
                  </a:schemeClr>
                </a:solidFill>
                <a:latin typeface="Franklin Gothic Demi" panose="020B0703020102020204" pitchFamily="34" charset="0"/>
              </a:rPr>
              <a:t>“nasıl” </a:t>
            </a:r>
            <a:r>
              <a:rPr lang="tr-TR" sz="2600" dirty="0">
                <a:latin typeface="Franklin Gothic Demi" panose="020B0703020102020204" pitchFamily="34" charset="0"/>
              </a:rPr>
              <a:t>ve </a:t>
            </a:r>
            <a:r>
              <a:rPr lang="tr-TR" sz="2600" dirty="0">
                <a:solidFill>
                  <a:schemeClr val="accent2">
                    <a:lumMod val="50000"/>
                  </a:schemeClr>
                </a:solidFill>
                <a:latin typeface="Franklin Gothic Demi" panose="020B0703020102020204" pitchFamily="34" charset="0"/>
              </a:rPr>
              <a:t>“neden” </a:t>
            </a:r>
            <a:r>
              <a:rPr lang="tr-TR" sz="2600" dirty="0">
                <a:latin typeface="Franklin Gothic Demi" panose="020B0703020102020204" pitchFamily="34" charset="0"/>
              </a:rPr>
              <a:t>sorularıdır. </a:t>
            </a:r>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5167312"/>
            <a:ext cx="1790631" cy="1690688"/>
          </a:xfrm>
          <a:prstGeom prst="rect">
            <a:avLst/>
          </a:prstGeom>
        </p:spPr>
      </p:pic>
    </p:spTree>
    <p:extLst>
      <p:ext uri="{BB962C8B-B14F-4D97-AF65-F5344CB8AC3E}">
        <p14:creationId xmlns:p14="http://schemas.microsoft.com/office/powerpoint/2010/main" val="2292345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11045" y="1848464"/>
            <a:ext cx="10314039" cy="2893100"/>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FF0000"/>
                </a:solidFill>
                <a:latin typeface="Franklin Gothic Demi" panose="020B0703020102020204" pitchFamily="34" charset="0"/>
              </a:rPr>
              <a:t>Araştırmanın Alt Problemlerinin Geliştirilmesi:</a:t>
            </a:r>
            <a:r>
              <a:rPr lang="tr-TR" sz="2600" dirty="0">
                <a:latin typeface="Franklin Gothic Demi" panose="020B0703020102020204" pitchFamily="34" charset="0"/>
              </a:rPr>
              <a:t> Bazı araştırma problemleri açısından, araştırmanın işaret ettiği genel alan alt alanlara bölünmedikçe, araştırma problemine ilişkin ayrıntılı yanıtlar bulmak mümkün olmayabilir (Yıldırım, Şimşek, 2008). Bazı araştırmalarda ise amaç, yeni bir şeyi keşfe yönelik ise, alt problemler geliştirmek mümkün olmayabilir, çünkü ilgili konuda alt problem geliştirilemeyebilir.</a:t>
            </a:r>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370215" y="5176684"/>
            <a:ext cx="1821785" cy="1681316"/>
          </a:xfrm>
          <a:prstGeom prst="rect">
            <a:avLst/>
          </a:prstGeom>
        </p:spPr>
      </p:pic>
    </p:spTree>
    <p:extLst>
      <p:ext uri="{BB962C8B-B14F-4D97-AF65-F5344CB8AC3E}">
        <p14:creationId xmlns:p14="http://schemas.microsoft.com/office/powerpoint/2010/main" val="2322721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1045" y="1848464"/>
            <a:ext cx="10314039" cy="1692771"/>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00B050"/>
                </a:solidFill>
                <a:latin typeface="Franklin Gothic Demi" panose="020B0703020102020204" pitchFamily="34" charset="0"/>
              </a:rPr>
              <a:t>Analiz Biriminin Saptanması: </a:t>
            </a:r>
            <a:r>
              <a:rPr lang="tr-TR" sz="2600" dirty="0">
                <a:latin typeface="Franklin Gothic Demi" panose="020B0703020102020204" pitchFamily="34" charset="0"/>
              </a:rPr>
              <a:t>Bu aşama “durum”un ne olduğunu tanımlamaya ilişkin bir boyuttur. Durum çalışmalarında “durum” bir birey veya karar verme süreçleri, programlar, belirli uygulama süreçleri veya örgütsel değişim konuları olabilir. </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392697" y="0"/>
            <a:ext cx="1799303" cy="1695417"/>
          </a:xfrm>
          <a:prstGeom prst="rect">
            <a:avLst/>
          </a:prstGeom>
        </p:spPr>
      </p:pic>
    </p:spTree>
    <p:extLst>
      <p:ext uri="{BB962C8B-B14F-4D97-AF65-F5344CB8AC3E}">
        <p14:creationId xmlns:p14="http://schemas.microsoft.com/office/powerpoint/2010/main" val="2133499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1045" y="1101212"/>
            <a:ext cx="10314039" cy="4093428"/>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00B0F0"/>
                </a:solidFill>
                <a:latin typeface="Franklin Gothic Demi" panose="020B0703020102020204" pitchFamily="34" charset="0"/>
              </a:rPr>
              <a:t>Çalışılacak Durumun Belirlenmesi: </a:t>
            </a:r>
            <a:r>
              <a:rPr lang="tr-TR" sz="2600" dirty="0">
                <a:latin typeface="Franklin Gothic Demi" panose="020B0703020102020204" pitchFamily="34" charset="0"/>
              </a:rPr>
              <a:t>Durum belirlemesinde araştırmacılara göre her şey durum olabilir gibi gelmektedir. Ama burada önemli olan durumun genellenebilir değil özel olmasıdır (Stake, 1985: 436). Eğer araştırmacı durumu çalışmak üzere harekete geçerse durum işleyen özelliktedir. Durum çalışması sıçramalı bir sistemdir (bounded system) (Flood, 1998; Akt.: Stake, 1985: 436). Bazı araştırmacılar genel sayılabilecek tipik durumlar seçerler. Bu durumların çalışılması ile genellemelere gidilebilme ihtimali vardır. Bunun yanında olağandışı olarak tanımlanan her yerde aynı olmayan durumlarda konu edinilebilir.</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5746" y="5191432"/>
            <a:ext cx="1752137" cy="1666568"/>
          </a:xfrm>
          <a:prstGeom prst="rect">
            <a:avLst/>
          </a:prstGeom>
        </p:spPr>
      </p:pic>
    </p:spTree>
    <p:extLst>
      <p:ext uri="{BB962C8B-B14F-4D97-AF65-F5344CB8AC3E}">
        <p14:creationId xmlns:p14="http://schemas.microsoft.com/office/powerpoint/2010/main" val="2076638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1045" y="1052048"/>
            <a:ext cx="10314039" cy="4093428"/>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0070C0"/>
                </a:solidFill>
                <a:latin typeface="Franklin Gothic Demi" panose="020B0703020102020204" pitchFamily="34" charset="0"/>
              </a:rPr>
              <a:t>Araştırmaya Katılacak Bireylerin Seçimi: </a:t>
            </a:r>
            <a:r>
              <a:rPr lang="tr-TR" sz="2600" dirty="0">
                <a:latin typeface="Franklin Gothic Demi" panose="020B0703020102020204" pitchFamily="34" charset="0"/>
              </a:rPr>
              <a:t>Durum çalışmasında da katılımcı sayısı veya örneklem büyüklüğü göreli olarak küçük olmasının sebebi ayrıntılı ve derinlemesine bir araştırma yöntemi olmasından kaynaklanmaktadır (Yıldırım, Şimşek, 2008). Örneklemede araştırmacı genelde iç örneklem kullanır. Bunun anlamı, çalıştığı konuya göre genel fikir yönünde tüm kişiler, tüm gruplar ile görüşme ayarlar, tüm belgeleri inceler. Sonuçta araştırmanın genellenebilmesi ya da geniş örneklemden oluşması değil nitelikli olması önemlidir. Bu durumda anahtar konumdaki bilgi vericiler seçilir ve bu şekilde görüşmelere devam edilir.</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500852" y="5216811"/>
            <a:ext cx="1691148" cy="1641189"/>
          </a:xfrm>
          <a:prstGeom prst="rect">
            <a:avLst/>
          </a:prstGeom>
        </p:spPr>
      </p:pic>
    </p:spTree>
    <p:extLst>
      <p:ext uri="{BB962C8B-B14F-4D97-AF65-F5344CB8AC3E}">
        <p14:creationId xmlns:p14="http://schemas.microsoft.com/office/powerpoint/2010/main" val="1664877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111045" y="1848464"/>
            <a:ext cx="10314039" cy="2893100"/>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002060"/>
                </a:solidFill>
                <a:latin typeface="Franklin Gothic Demi" panose="020B0703020102020204" pitchFamily="34" charset="0"/>
              </a:rPr>
              <a:t>Verinin Toplanması ve Toplanan Verinin Alt Problemlerle İlişkilendirilmesi:</a:t>
            </a:r>
            <a:r>
              <a:rPr lang="tr-TR" sz="2600" dirty="0">
                <a:latin typeface="Franklin Gothic Demi" panose="020B0703020102020204" pitchFamily="34" charset="0"/>
              </a:rPr>
              <a:t> Değişik veri toplama yöntemleri mümkün olduğu ölçüde birlikte kullanılmalıdır. Durum çalışması için kanıtlar altı kaynaktan gelmektedir: belgeler, arşiv kayıtları, görüşmeler, direk gözlem, katılımcı gözlem, fiziksel eserler (döküman incelemesi). Ver toplamada çoklu veri kaynağı kullanma, durum çalışması veri tabanı oluşturma, kanıt zincirini sürdürme önemli ilkelerdir</a:t>
            </a:r>
          </a:p>
        </p:txBody>
      </p:sp>
      <p:pic>
        <p:nvPicPr>
          <p:cNvPr id="8" name="Picture 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467491" y="-9832"/>
            <a:ext cx="1737260" cy="1641190"/>
          </a:xfrm>
          <a:prstGeom prst="rect">
            <a:avLst/>
          </a:prstGeom>
        </p:spPr>
      </p:pic>
      <p:sp>
        <p:nvSpPr>
          <p:cNvPr id="9" name="Rectangle 8"/>
          <p:cNvSpPr/>
          <p:nvPr/>
        </p:nvSpPr>
        <p:spPr>
          <a:xfrm>
            <a:off x="11578536" y="-4389"/>
            <a:ext cx="617035" cy="480458"/>
          </a:xfrm>
          <a:prstGeom prst="rect">
            <a:avLst/>
          </a:prstGeom>
          <a:solidFill>
            <a:srgbClr val="EE9F43"/>
          </a:solidFill>
          <a:ln>
            <a:solidFill>
              <a:srgbClr val="EE9F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Rectangle 9"/>
          <p:cNvSpPr/>
          <p:nvPr/>
        </p:nvSpPr>
        <p:spPr>
          <a:xfrm>
            <a:off x="10467491" y="1532128"/>
            <a:ext cx="700842" cy="89994"/>
          </a:xfrm>
          <a:prstGeom prst="rect">
            <a:avLst/>
          </a:prstGeom>
          <a:solidFill>
            <a:srgbClr val="EE9F43"/>
          </a:solidFill>
          <a:ln>
            <a:solidFill>
              <a:srgbClr val="EE9F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884700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11045" y="1848464"/>
            <a:ext cx="10314039" cy="1692771"/>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7030A0"/>
                </a:solidFill>
                <a:latin typeface="Franklin Gothic Demi" panose="020B0703020102020204" pitchFamily="34" charset="0"/>
              </a:rPr>
              <a:t>Verinin Analiz Edilmesi ve Yorumlanması: </a:t>
            </a:r>
            <a:r>
              <a:rPr lang="tr-TR" sz="2600" dirty="0">
                <a:latin typeface="Franklin Gothic Demi" panose="020B0703020102020204" pitchFamily="34" charset="0"/>
              </a:rPr>
              <a:t>Durum çalışması analizine en iyi hazırlık analitik stratejiler ile olmaktadır. Bunlar; teorik önermelere dayanma, rakip açıklamaları düşünme, durum tanımlaması geliştirme olarak üç genel analitik stratejidir.</a:t>
            </a:r>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5273982"/>
            <a:ext cx="1681316" cy="1584018"/>
          </a:xfrm>
          <a:prstGeom prst="rect">
            <a:avLst/>
          </a:prstGeom>
        </p:spPr>
      </p:pic>
    </p:spTree>
    <p:extLst>
      <p:ext uri="{BB962C8B-B14F-4D97-AF65-F5344CB8AC3E}">
        <p14:creationId xmlns:p14="http://schemas.microsoft.com/office/powerpoint/2010/main" val="1571324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316736" cy="1240536"/>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 y="1240536"/>
            <a:ext cx="1313688" cy="1240536"/>
          </a:xfrm>
          <a:prstGeom prst="rect">
            <a:avLst/>
          </a:prstGeom>
        </p:spPr>
      </p:pic>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2478024"/>
            <a:ext cx="1319784" cy="1243584"/>
          </a:xfrm>
          <a:prstGeom prst="rect">
            <a:avLst/>
          </a:prstGeom>
        </p:spPr>
      </p:pic>
      <p:pic>
        <p:nvPicPr>
          <p:cNvPr id="7" name="Picture 6"/>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096" y="3718560"/>
            <a:ext cx="1310640" cy="1246632"/>
          </a:xfrm>
          <a:prstGeom prst="rect">
            <a:avLst/>
          </a:prstGeom>
        </p:spPr>
      </p:pic>
      <p:pic>
        <p:nvPicPr>
          <p:cNvPr id="8" name="Picture 7"/>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0863072" y="1905552"/>
            <a:ext cx="1322832" cy="1249680"/>
          </a:xfrm>
          <a:prstGeom prst="rect">
            <a:avLst/>
          </a:prstGeom>
        </p:spPr>
      </p:pic>
      <p:pic>
        <p:nvPicPr>
          <p:cNvPr id="9" name="Picture 8"/>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0860024" y="3165900"/>
            <a:ext cx="1319784" cy="1231392"/>
          </a:xfrm>
          <a:prstGeom prst="rect">
            <a:avLst/>
          </a:prstGeom>
        </p:spPr>
      </p:pic>
      <p:pic>
        <p:nvPicPr>
          <p:cNvPr id="10" name="Picture 9"/>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0869604" y="4400340"/>
            <a:ext cx="1310640" cy="1240536"/>
          </a:xfrm>
          <a:prstGeom prst="rect">
            <a:avLst/>
          </a:prstGeom>
        </p:spPr>
      </p:pic>
      <p:pic>
        <p:nvPicPr>
          <p:cNvPr id="11" name="Picture 10"/>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10858718" y="5640876"/>
            <a:ext cx="1322832" cy="1231392"/>
          </a:xfrm>
          <a:prstGeom prst="rect">
            <a:avLst/>
          </a:prstGeom>
        </p:spPr>
      </p:pic>
      <p:sp>
        <p:nvSpPr>
          <p:cNvPr id="14" name="Rectangle 13"/>
          <p:cNvSpPr/>
          <p:nvPr/>
        </p:nvSpPr>
        <p:spPr>
          <a:xfrm>
            <a:off x="11784839" y="1910995"/>
            <a:ext cx="391886" cy="342348"/>
          </a:xfrm>
          <a:prstGeom prst="rect">
            <a:avLst/>
          </a:prstGeom>
          <a:solidFill>
            <a:srgbClr val="EE9F43"/>
          </a:solidFill>
          <a:ln>
            <a:solidFill>
              <a:srgbClr val="EE9F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Rectangle 15"/>
          <p:cNvSpPr/>
          <p:nvPr/>
        </p:nvSpPr>
        <p:spPr>
          <a:xfrm>
            <a:off x="10870910" y="3080657"/>
            <a:ext cx="548205" cy="69132"/>
          </a:xfrm>
          <a:prstGeom prst="rect">
            <a:avLst/>
          </a:prstGeom>
          <a:solidFill>
            <a:srgbClr val="EE9F43"/>
          </a:solidFill>
          <a:ln>
            <a:solidFill>
              <a:srgbClr val="EE9F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Rectangle 16"/>
          <p:cNvSpPr/>
          <p:nvPr/>
        </p:nvSpPr>
        <p:spPr>
          <a:xfrm>
            <a:off x="12023272" y="3699251"/>
            <a:ext cx="152400" cy="681780"/>
          </a:xfrm>
          <a:prstGeom prst="rect">
            <a:avLst/>
          </a:prstGeom>
          <a:solidFill>
            <a:srgbClr val="5A87B0"/>
          </a:solidFill>
          <a:ln>
            <a:solidFill>
              <a:srgbClr val="5A87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TextBox 17"/>
          <p:cNvSpPr txBox="1"/>
          <p:nvPr/>
        </p:nvSpPr>
        <p:spPr>
          <a:xfrm>
            <a:off x="2094271" y="471095"/>
            <a:ext cx="8131277" cy="4893647"/>
          </a:xfrm>
          <a:prstGeom prst="rect">
            <a:avLst/>
          </a:prstGeom>
          <a:noFill/>
        </p:spPr>
        <p:txBody>
          <a:bodyPr wrap="square" rtlCol="0">
            <a:spAutoFit/>
          </a:bodyPr>
          <a:lstStyle/>
          <a:p>
            <a:r>
              <a:rPr lang="tr-TR" sz="4400" dirty="0">
                <a:latin typeface="Franklin Gothic Demi" panose="020B0703020102020204" pitchFamily="34" charset="0"/>
              </a:rPr>
              <a:t>İÇERİK:</a:t>
            </a:r>
          </a:p>
          <a:p>
            <a:endParaRPr lang="tr-TR" sz="4400" dirty="0">
              <a:latin typeface="Franklin Gothic Demi" panose="020B0703020102020204" pitchFamily="34" charset="0"/>
            </a:endParaRPr>
          </a:p>
          <a:p>
            <a:pPr marL="571500" indent="-571500">
              <a:buFont typeface="Wingdings" panose="05000000000000000000" pitchFamily="2" charset="2"/>
              <a:buChar char="Ø"/>
            </a:pPr>
            <a:r>
              <a:rPr lang="tr-TR" sz="3200" dirty="0">
                <a:latin typeface="Franklin Gothic Demi" panose="020B0703020102020204" pitchFamily="34" charset="0"/>
              </a:rPr>
              <a:t>GİRİŞ</a:t>
            </a:r>
          </a:p>
          <a:p>
            <a:pPr marL="571500" indent="-571500">
              <a:buFont typeface="Wingdings" panose="05000000000000000000" pitchFamily="2" charset="2"/>
              <a:buChar char="Ø"/>
            </a:pPr>
            <a:r>
              <a:rPr lang="tr-TR" sz="3200" dirty="0">
                <a:latin typeface="Franklin Gothic Demi" panose="020B0703020102020204" pitchFamily="34" charset="0"/>
              </a:rPr>
              <a:t>DURUM ÇALIŞMASI NEDİR?</a:t>
            </a:r>
          </a:p>
          <a:p>
            <a:pPr marL="571500" indent="-571500">
              <a:buFont typeface="Wingdings" panose="05000000000000000000" pitchFamily="2" charset="2"/>
              <a:buChar char="Ø"/>
            </a:pPr>
            <a:r>
              <a:rPr lang="tr-TR" sz="3200" dirty="0">
                <a:latin typeface="Franklin Gothic Demi" panose="020B0703020102020204" pitchFamily="34" charset="0"/>
              </a:rPr>
              <a:t>DURUM ÇALIŞMASI TÜRLERİ</a:t>
            </a:r>
          </a:p>
          <a:p>
            <a:pPr marL="571500" indent="-571500">
              <a:buFont typeface="Wingdings" panose="05000000000000000000" pitchFamily="2" charset="2"/>
              <a:buChar char="Ø"/>
            </a:pPr>
            <a:r>
              <a:rPr lang="tr-TR" sz="3200" dirty="0">
                <a:latin typeface="Franklin Gothic Demi" panose="020B0703020102020204" pitchFamily="34" charset="0"/>
              </a:rPr>
              <a:t>DURUM ÇALIŞMASININ PLANLANMASI</a:t>
            </a:r>
          </a:p>
          <a:p>
            <a:pPr marL="571500" indent="-571500">
              <a:buFont typeface="Wingdings" panose="05000000000000000000" pitchFamily="2" charset="2"/>
              <a:buChar char="Ø"/>
            </a:pPr>
            <a:r>
              <a:rPr lang="tr-TR" sz="3200" dirty="0">
                <a:latin typeface="Franklin Gothic Demi" panose="020B0703020102020204" pitchFamily="34" charset="0"/>
              </a:rPr>
              <a:t>DURUM ÇALIŞMASINDA GEÇERLİLİK, GÜVENİLİRLİK, GENELLEME</a:t>
            </a:r>
          </a:p>
          <a:p>
            <a:pPr marL="571500" indent="-571500">
              <a:buFont typeface="Wingdings" panose="05000000000000000000" pitchFamily="2" charset="2"/>
              <a:buChar char="Ø"/>
            </a:pPr>
            <a:r>
              <a:rPr lang="tr-TR" sz="3200" dirty="0">
                <a:latin typeface="Franklin Gothic Demi" panose="020B0703020102020204" pitchFamily="34" charset="0"/>
              </a:rPr>
              <a:t>DURUM ÇALIŞMASI DESENLERİ</a:t>
            </a:r>
          </a:p>
        </p:txBody>
      </p:sp>
    </p:spTree>
    <p:extLst>
      <p:ext uri="{BB962C8B-B14F-4D97-AF65-F5344CB8AC3E}">
        <p14:creationId xmlns:p14="http://schemas.microsoft.com/office/powerpoint/2010/main" val="2162372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1045" y="1848464"/>
            <a:ext cx="10314039" cy="2893100"/>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C00000"/>
                </a:solidFill>
                <a:latin typeface="Franklin Gothic Demi" panose="020B0703020102020204" pitchFamily="34" charset="0"/>
              </a:rPr>
              <a:t>Durum Çalışmasının Raporlaştırılması: </a:t>
            </a:r>
            <a:r>
              <a:rPr lang="tr-TR" sz="2600" dirty="0">
                <a:latin typeface="Franklin Gothic Demi" panose="020B0703020102020204" pitchFamily="34" charset="0"/>
              </a:rPr>
              <a:t>Durum çalışması, diğer nitel araştırma yöntemleri gibi şişkin ve kabarık bir veri setiyle sonuçlanır. Araştırma raporunda, araştırmanın başında verilen problem ve alt problemler, verinin analizi ve sunumunda başlıklar olarak kullanılması, raporun içinde her bölümün veya alt bölümün başlangıcında özetlerden yararlanılması ve sonuçların sunumunda, tablo ve grafiklere yer verilmesi okuyucuya kolaylık sağlayacaktır </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481187" y="5261768"/>
            <a:ext cx="1710813" cy="1596232"/>
          </a:xfrm>
          <a:prstGeom prst="rect">
            <a:avLst/>
          </a:prstGeom>
        </p:spPr>
      </p:pic>
      <p:sp>
        <p:nvSpPr>
          <p:cNvPr id="7" name="Rectangle 6"/>
          <p:cNvSpPr/>
          <p:nvPr/>
        </p:nvSpPr>
        <p:spPr>
          <a:xfrm>
            <a:off x="11842175" y="5700066"/>
            <a:ext cx="349825" cy="1157338"/>
          </a:xfrm>
          <a:prstGeom prst="rect">
            <a:avLst/>
          </a:prstGeom>
          <a:solidFill>
            <a:srgbClr val="5A87B0"/>
          </a:solidFill>
          <a:ln>
            <a:solidFill>
              <a:srgbClr val="5A87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895923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438717" y="0"/>
            <a:ext cx="1753282" cy="1651819"/>
          </a:xfrm>
          <a:prstGeom prst="rect">
            <a:avLst/>
          </a:prstGeom>
        </p:spPr>
      </p:pic>
      <p:sp>
        <p:nvSpPr>
          <p:cNvPr id="7" name="TextBox 6"/>
          <p:cNvSpPr txBox="1"/>
          <p:nvPr/>
        </p:nvSpPr>
        <p:spPr>
          <a:xfrm>
            <a:off x="393290" y="558870"/>
            <a:ext cx="9860944" cy="707886"/>
          </a:xfrm>
          <a:prstGeom prst="rect">
            <a:avLst/>
          </a:prstGeom>
          <a:noFill/>
        </p:spPr>
        <p:txBody>
          <a:bodyPr wrap="square" rtlCol="0">
            <a:spAutoFit/>
          </a:bodyPr>
          <a:lstStyle/>
          <a:p>
            <a:r>
              <a:rPr lang="tr-TR" sz="4000" dirty="0">
                <a:latin typeface="Franklin Gothic Demi" panose="020B0703020102020204" pitchFamily="34" charset="0"/>
              </a:rPr>
              <a:t>GİRİŞ</a:t>
            </a:r>
          </a:p>
        </p:txBody>
      </p:sp>
      <p:sp>
        <p:nvSpPr>
          <p:cNvPr id="8" name="TextBox 7"/>
          <p:cNvSpPr txBox="1"/>
          <p:nvPr/>
        </p:nvSpPr>
        <p:spPr>
          <a:xfrm>
            <a:off x="1371194" y="2656626"/>
            <a:ext cx="9851922" cy="2092881"/>
          </a:xfrm>
          <a:prstGeom prst="rect">
            <a:avLst/>
          </a:prstGeom>
          <a:noFill/>
        </p:spPr>
        <p:txBody>
          <a:bodyPr wrap="square" rtlCol="0">
            <a:spAutoFit/>
          </a:bodyPr>
          <a:lstStyle/>
          <a:p>
            <a:r>
              <a:rPr lang="tr-TR" sz="2600" dirty="0">
                <a:latin typeface="Franklin Gothic Demi" panose="020B0703020102020204" pitchFamily="34" charset="0"/>
              </a:rPr>
              <a:t>Durum çalışması literatürde farklı isimlerle yer almaktadır. Bu çalışma için yapılan araştırma esnasında karşılaşılan isimler; </a:t>
            </a:r>
            <a:r>
              <a:rPr lang="tr-TR" sz="2600" dirty="0">
                <a:solidFill>
                  <a:srgbClr val="C00000"/>
                </a:solidFill>
                <a:latin typeface="Franklin Gothic Demi" panose="020B0703020102020204" pitchFamily="34" charset="0"/>
              </a:rPr>
              <a:t>olay incelemesi</a:t>
            </a:r>
            <a:r>
              <a:rPr lang="tr-TR" sz="2600" dirty="0">
                <a:latin typeface="Franklin Gothic Demi" panose="020B0703020102020204" pitchFamily="34" charset="0"/>
              </a:rPr>
              <a:t>, </a:t>
            </a:r>
            <a:r>
              <a:rPr lang="tr-TR" sz="2600" dirty="0">
                <a:solidFill>
                  <a:srgbClr val="C00000"/>
                </a:solidFill>
                <a:latin typeface="Franklin Gothic Demi" panose="020B0703020102020204" pitchFamily="34" charset="0"/>
              </a:rPr>
              <a:t>durum çalışması</a:t>
            </a:r>
            <a:r>
              <a:rPr lang="tr-TR" sz="2600" dirty="0">
                <a:latin typeface="Franklin Gothic Demi" panose="020B0703020102020204" pitchFamily="34" charset="0"/>
              </a:rPr>
              <a:t>, </a:t>
            </a:r>
            <a:r>
              <a:rPr lang="tr-TR" sz="2600" dirty="0">
                <a:solidFill>
                  <a:srgbClr val="C00000"/>
                </a:solidFill>
                <a:latin typeface="Franklin Gothic Demi" panose="020B0703020102020204" pitchFamily="34" charset="0"/>
              </a:rPr>
              <a:t>örnek olay çalışması</a:t>
            </a:r>
            <a:r>
              <a:rPr lang="tr-TR" sz="2600" dirty="0">
                <a:latin typeface="Franklin Gothic Demi" panose="020B0703020102020204" pitchFamily="34" charset="0"/>
              </a:rPr>
              <a:t>, </a:t>
            </a:r>
            <a:r>
              <a:rPr lang="tr-TR" sz="2600" dirty="0">
                <a:solidFill>
                  <a:srgbClr val="C00000"/>
                </a:solidFill>
                <a:latin typeface="Franklin Gothic Demi" panose="020B0703020102020204" pitchFamily="34" charset="0"/>
              </a:rPr>
              <a:t>örnek olay inceleme yöntemi</a:t>
            </a:r>
            <a:r>
              <a:rPr lang="tr-TR" sz="2600" dirty="0">
                <a:latin typeface="Franklin Gothic Demi" panose="020B0703020102020204" pitchFamily="34" charset="0"/>
              </a:rPr>
              <a:t>, </a:t>
            </a:r>
            <a:r>
              <a:rPr lang="tr-TR" sz="2600" dirty="0">
                <a:solidFill>
                  <a:srgbClr val="C00000"/>
                </a:solidFill>
                <a:latin typeface="Franklin Gothic Demi" panose="020B0703020102020204" pitchFamily="34" charset="0"/>
              </a:rPr>
              <a:t>vaka çalışması </a:t>
            </a:r>
            <a:r>
              <a:rPr lang="tr-TR" sz="2600" dirty="0">
                <a:latin typeface="Franklin Gothic Demi" panose="020B0703020102020204" pitchFamily="34" charset="0"/>
              </a:rPr>
              <a:t>şeklindedir. İngilizce literatürde ise bu araştırma yönteminin karşılığı “</a:t>
            </a:r>
            <a:r>
              <a:rPr lang="tr-TR" sz="2600" dirty="0">
                <a:solidFill>
                  <a:srgbClr val="C00000"/>
                </a:solidFill>
                <a:latin typeface="Franklin Gothic Demi" panose="020B0703020102020204" pitchFamily="34" charset="0"/>
              </a:rPr>
              <a:t>Case Study</a:t>
            </a:r>
            <a:r>
              <a:rPr lang="tr-TR" sz="2600" dirty="0">
                <a:latin typeface="Franklin Gothic Demi" panose="020B0703020102020204" pitchFamily="34" charset="0"/>
              </a:rPr>
              <a:t>”dir. </a:t>
            </a:r>
          </a:p>
        </p:txBody>
      </p:sp>
    </p:spTree>
    <p:extLst>
      <p:ext uri="{BB962C8B-B14F-4D97-AF65-F5344CB8AC3E}">
        <p14:creationId xmlns:p14="http://schemas.microsoft.com/office/powerpoint/2010/main" val="3319305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5261768"/>
            <a:ext cx="1710813" cy="1596232"/>
          </a:xfrm>
          <a:prstGeom prst="rect">
            <a:avLst/>
          </a:prstGeom>
        </p:spPr>
      </p:pic>
      <p:sp>
        <p:nvSpPr>
          <p:cNvPr id="5" name="Rectangle 4"/>
          <p:cNvSpPr/>
          <p:nvPr/>
        </p:nvSpPr>
        <p:spPr>
          <a:xfrm>
            <a:off x="1349936" y="5700662"/>
            <a:ext cx="349825" cy="1157338"/>
          </a:xfrm>
          <a:prstGeom prst="rect">
            <a:avLst/>
          </a:prstGeom>
          <a:solidFill>
            <a:srgbClr val="5A87B0"/>
          </a:solidFill>
          <a:ln>
            <a:solidFill>
              <a:srgbClr val="5A87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Box 5"/>
          <p:cNvSpPr txBox="1"/>
          <p:nvPr/>
        </p:nvSpPr>
        <p:spPr>
          <a:xfrm>
            <a:off x="344129" y="588493"/>
            <a:ext cx="9860944" cy="707886"/>
          </a:xfrm>
          <a:prstGeom prst="rect">
            <a:avLst/>
          </a:prstGeom>
          <a:noFill/>
        </p:spPr>
        <p:txBody>
          <a:bodyPr wrap="square" rtlCol="0">
            <a:spAutoFit/>
          </a:bodyPr>
          <a:lstStyle/>
          <a:p>
            <a:r>
              <a:rPr lang="tr-TR" sz="4000" dirty="0">
                <a:latin typeface="Franklin Gothic Demi" panose="020B0703020102020204" pitchFamily="34" charset="0"/>
              </a:rPr>
              <a:t>DURUM ÇALIŞMASI NEDİR?</a:t>
            </a:r>
          </a:p>
        </p:txBody>
      </p:sp>
      <p:sp>
        <p:nvSpPr>
          <p:cNvPr id="7" name="TextBox 6"/>
          <p:cNvSpPr txBox="1"/>
          <p:nvPr/>
        </p:nvSpPr>
        <p:spPr>
          <a:xfrm>
            <a:off x="1111045" y="1848464"/>
            <a:ext cx="10314039" cy="2893100"/>
          </a:xfrm>
          <a:prstGeom prst="rect">
            <a:avLst/>
          </a:prstGeom>
          <a:noFill/>
        </p:spPr>
        <p:txBody>
          <a:bodyPr wrap="square" rtlCol="0">
            <a:spAutoFit/>
          </a:bodyPr>
          <a:lstStyle/>
          <a:p>
            <a:r>
              <a:rPr lang="tr-TR" sz="2600" dirty="0">
                <a:solidFill>
                  <a:srgbClr val="C00000"/>
                </a:solidFill>
                <a:latin typeface="Franklin Gothic Demi" panose="020B0703020102020204" pitchFamily="34" charset="0"/>
              </a:rPr>
              <a:t>Durum çalışması </a:t>
            </a:r>
            <a:r>
              <a:rPr lang="tr-TR" sz="2600" dirty="0">
                <a:latin typeface="Franklin Gothic Demi" panose="020B0703020102020204" pitchFamily="34" charset="0"/>
              </a:rPr>
              <a:t>sosyal bilimlerde yapılan araştırmalarda kullanılan bir araştırma yöntemidir. En genel tanımı Yin (1984) tarafından şöyle yapılmaktadır; </a:t>
            </a:r>
            <a:r>
              <a:rPr lang="tr-TR" sz="2600" dirty="0">
                <a:solidFill>
                  <a:srgbClr val="C00000"/>
                </a:solidFill>
                <a:latin typeface="Franklin Gothic Demi" panose="020B0703020102020204" pitchFamily="34" charset="0"/>
              </a:rPr>
              <a:t>durum çalışması</a:t>
            </a:r>
            <a:r>
              <a:rPr lang="tr-TR" sz="2600" dirty="0">
                <a:latin typeface="Franklin Gothic Demi" panose="020B0703020102020204" pitchFamily="34" charset="0"/>
              </a:rPr>
              <a:t>,  güncel bir olguyu kendi gerçek  yaşam çevresi içinde çalışan, olgu ve içinde bulunduğu çevre arasındaki sınırların kesin hatlarıyla belirgin olmadığı ve birden fazla kanıt veya veri kaynağının mevcut olduğu durumlarda kullanılan, bir araştırma yöntemidir.</a:t>
            </a:r>
          </a:p>
        </p:txBody>
      </p:sp>
    </p:spTree>
    <p:extLst>
      <p:ext uri="{BB962C8B-B14F-4D97-AF65-F5344CB8AC3E}">
        <p14:creationId xmlns:p14="http://schemas.microsoft.com/office/powerpoint/2010/main" val="4012922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401369" y="5167312"/>
            <a:ext cx="1790631" cy="1690688"/>
          </a:xfrm>
          <a:prstGeom prst="rect">
            <a:avLst/>
          </a:prstGeom>
        </p:spPr>
      </p:pic>
      <p:sp>
        <p:nvSpPr>
          <p:cNvPr id="5" name="TextBox 4"/>
          <p:cNvSpPr txBox="1"/>
          <p:nvPr/>
        </p:nvSpPr>
        <p:spPr>
          <a:xfrm>
            <a:off x="393290" y="558870"/>
            <a:ext cx="11120284" cy="830997"/>
          </a:xfrm>
          <a:prstGeom prst="rect">
            <a:avLst/>
          </a:prstGeom>
          <a:noFill/>
        </p:spPr>
        <p:txBody>
          <a:bodyPr wrap="square" rtlCol="0">
            <a:spAutoFit/>
          </a:bodyPr>
          <a:lstStyle/>
          <a:p>
            <a:r>
              <a:rPr lang="tr-TR" sz="2400" dirty="0">
                <a:solidFill>
                  <a:srgbClr val="C00000"/>
                </a:solidFill>
                <a:latin typeface="Franklin Gothic Demi" panose="020B0703020102020204" pitchFamily="34" charset="0"/>
              </a:rPr>
              <a:t>Durum çalışması</a:t>
            </a:r>
            <a:r>
              <a:rPr lang="tr-TR" sz="2400" dirty="0">
                <a:latin typeface="Franklin Gothic Demi" panose="020B0703020102020204" pitchFamily="34" charset="0"/>
              </a:rPr>
              <a:t> bir araştırma yöntemi olarak bir çok durumda kullanılmaktadır. Bunlardan bazıları;</a:t>
            </a:r>
          </a:p>
        </p:txBody>
      </p:sp>
      <p:sp>
        <p:nvSpPr>
          <p:cNvPr id="6" name="TextBox 5"/>
          <p:cNvSpPr txBox="1"/>
          <p:nvPr/>
        </p:nvSpPr>
        <p:spPr>
          <a:xfrm>
            <a:off x="1111045" y="1848464"/>
            <a:ext cx="10314039" cy="2492990"/>
          </a:xfrm>
          <a:prstGeom prst="rect">
            <a:avLst/>
          </a:prstGeom>
          <a:noFill/>
        </p:spPr>
        <p:txBody>
          <a:bodyPr wrap="square" rtlCol="0">
            <a:spAutoFit/>
          </a:bodyPr>
          <a:lstStyle/>
          <a:p>
            <a:pPr marL="285750" lvl="0" indent="-285750">
              <a:buFont typeface="Wingdings" panose="05000000000000000000" pitchFamily="2" charset="2"/>
              <a:buChar char="Ø"/>
            </a:pPr>
            <a:r>
              <a:rPr lang="tr-TR" sz="2600" dirty="0">
                <a:latin typeface="Franklin Gothic Demi" panose="020B0703020102020204" pitchFamily="34" charset="0"/>
              </a:rPr>
              <a:t>Siyasal bilimler ve hükümet araştırmaları</a:t>
            </a:r>
          </a:p>
          <a:p>
            <a:pPr marL="285750" lvl="0" indent="-285750">
              <a:buFont typeface="Wingdings" panose="05000000000000000000" pitchFamily="2" charset="2"/>
              <a:buChar char="Ø"/>
            </a:pPr>
            <a:r>
              <a:rPr lang="tr-TR" sz="2600" dirty="0">
                <a:latin typeface="Franklin Gothic Demi" panose="020B0703020102020204" pitchFamily="34" charset="0"/>
              </a:rPr>
              <a:t>Toplumsal psikoloji ve sosyoloji</a:t>
            </a:r>
          </a:p>
          <a:p>
            <a:pPr marL="285750" lvl="0" indent="-285750">
              <a:buFont typeface="Wingdings" panose="05000000000000000000" pitchFamily="2" charset="2"/>
              <a:buChar char="Ø"/>
            </a:pPr>
            <a:r>
              <a:rPr lang="tr-TR" sz="2600" dirty="0">
                <a:latin typeface="Franklin Gothic Demi" panose="020B0703020102020204" pitchFamily="34" charset="0"/>
              </a:rPr>
              <a:t>Örgütsel ve yönetsel çalışmalar</a:t>
            </a:r>
          </a:p>
          <a:p>
            <a:pPr marL="285750" lvl="0" indent="-285750">
              <a:buFont typeface="Wingdings" panose="05000000000000000000" pitchFamily="2" charset="2"/>
              <a:buChar char="Ø"/>
            </a:pPr>
            <a:r>
              <a:rPr lang="tr-TR" sz="2600" dirty="0">
                <a:latin typeface="Franklin Gothic Demi" panose="020B0703020102020204" pitchFamily="34" charset="0"/>
              </a:rPr>
              <a:t>Şehir-bölge planlama araştırmaları</a:t>
            </a:r>
          </a:p>
          <a:p>
            <a:pPr marL="285750" lvl="0" indent="-285750">
              <a:buFont typeface="Wingdings" panose="05000000000000000000" pitchFamily="2" charset="2"/>
              <a:buChar char="Ø"/>
            </a:pPr>
            <a:r>
              <a:rPr lang="tr-TR" sz="2600" dirty="0">
                <a:latin typeface="Franklin Gothic Demi" panose="020B0703020102020204" pitchFamily="34" charset="0"/>
              </a:rPr>
              <a:t>Sosyal bilimlerdeki bilimsel araştırma ve tezlerdir.</a:t>
            </a:r>
          </a:p>
          <a:p>
            <a:pPr marL="457200" indent="-457200">
              <a:buFont typeface="Wingdings" panose="05000000000000000000" pitchFamily="2" charset="2"/>
              <a:buChar char="Ø"/>
            </a:pPr>
            <a:endParaRPr lang="tr-TR" sz="2600" dirty="0">
              <a:latin typeface="Franklin Gothic Demi" panose="020B0703020102020204" pitchFamily="34" charset="0"/>
            </a:endParaRPr>
          </a:p>
        </p:txBody>
      </p:sp>
    </p:spTree>
    <p:extLst>
      <p:ext uri="{BB962C8B-B14F-4D97-AF65-F5344CB8AC3E}">
        <p14:creationId xmlns:p14="http://schemas.microsoft.com/office/powerpoint/2010/main" val="3978822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3289" y="558870"/>
            <a:ext cx="11147909" cy="830997"/>
          </a:xfrm>
          <a:prstGeom prst="rect">
            <a:avLst/>
          </a:prstGeom>
          <a:noFill/>
        </p:spPr>
        <p:txBody>
          <a:bodyPr wrap="square" rtlCol="0">
            <a:spAutoFit/>
          </a:bodyPr>
          <a:lstStyle/>
          <a:p>
            <a:r>
              <a:rPr lang="tr-TR" sz="2400" dirty="0">
                <a:latin typeface="Franklin Gothic Demi" panose="020B0703020102020204" pitchFamily="34" charset="0"/>
              </a:rPr>
              <a:t>Hitchock ve Hughes (1995: 317), </a:t>
            </a:r>
            <a:r>
              <a:rPr lang="tr-TR" sz="2400" dirty="0">
                <a:solidFill>
                  <a:srgbClr val="C00000"/>
                </a:solidFill>
                <a:latin typeface="Franklin Gothic Demi" panose="020B0703020102020204" pitchFamily="34" charset="0"/>
              </a:rPr>
              <a:t>durum çalışmasının </a:t>
            </a:r>
            <a:r>
              <a:rPr lang="tr-TR" sz="2400" dirty="0">
                <a:latin typeface="Franklin Gothic Demi" panose="020B0703020102020204" pitchFamily="34" charset="0"/>
              </a:rPr>
              <a:t>takip etmesi </a:t>
            </a:r>
          </a:p>
          <a:p>
            <a:r>
              <a:rPr lang="tr-TR" sz="2400" dirty="0">
                <a:latin typeface="Franklin Gothic Demi" panose="020B0703020102020204" pitchFamily="34" charset="0"/>
              </a:rPr>
              <a:t>gereken özellikleri şu şekilde açıklamıştır:</a:t>
            </a:r>
          </a:p>
        </p:txBody>
      </p:sp>
      <p:sp>
        <p:nvSpPr>
          <p:cNvPr id="6" name="TextBox 5"/>
          <p:cNvSpPr txBox="1"/>
          <p:nvPr/>
        </p:nvSpPr>
        <p:spPr>
          <a:xfrm>
            <a:off x="1111045" y="1848464"/>
            <a:ext cx="10314039" cy="3293209"/>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latin typeface="Franklin Gothic Demi" panose="020B0703020102020204" pitchFamily="34" charset="0"/>
              </a:rPr>
              <a:t>Durum içerisindeki olayların zengin ve canlı bir şekilde tanımlanması. </a:t>
            </a:r>
          </a:p>
          <a:p>
            <a:pPr marL="457200" indent="-457200">
              <a:buFont typeface="Wingdings" panose="05000000000000000000" pitchFamily="2" charset="2"/>
              <a:buChar char="Ø"/>
            </a:pPr>
            <a:r>
              <a:rPr lang="tr-TR" sz="2600" dirty="0">
                <a:latin typeface="Franklin Gothic Demi" panose="020B0703020102020204" pitchFamily="34" charset="0"/>
              </a:rPr>
              <a:t>Durum içerisindeki olayların kronolojik olarak hikayelendirilmesi,</a:t>
            </a:r>
          </a:p>
          <a:p>
            <a:pPr marL="457200" indent="-457200">
              <a:buFont typeface="Wingdings" panose="05000000000000000000" pitchFamily="2" charset="2"/>
              <a:buChar char="Ø"/>
            </a:pPr>
            <a:r>
              <a:rPr lang="tr-TR" sz="2600" dirty="0">
                <a:latin typeface="Franklin Gothic Demi" panose="020B0703020102020204" pitchFamily="34" charset="0"/>
              </a:rPr>
              <a:t>Olayların tanımlanması ile analizi arasındaki içsel bir tartışmanın kurulması</a:t>
            </a:r>
          </a:p>
          <a:p>
            <a:pPr marL="457200" indent="-457200">
              <a:buFont typeface="Wingdings" panose="05000000000000000000" pitchFamily="2" charset="2"/>
              <a:buChar char="Ø"/>
            </a:pPr>
            <a:r>
              <a:rPr lang="tr-TR" sz="2600" dirty="0">
                <a:latin typeface="Franklin Gothic Demi" panose="020B0703020102020204" pitchFamily="34" charset="0"/>
              </a:rPr>
              <a:t>Belirgin bireysel aktörler ya da aktör grupları ve onların algıları üzerine odaklaşılması,</a:t>
            </a:r>
          </a:p>
          <a:p>
            <a:pPr marL="457200" indent="-457200">
              <a:buFont typeface="Wingdings" panose="05000000000000000000" pitchFamily="2" charset="2"/>
              <a:buChar char="Ø"/>
            </a:pPr>
            <a:endParaRPr lang="tr-TR" sz="2600" dirty="0">
              <a:latin typeface="Franklin Gothic Demi" panose="020B0703020102020204" pitchFamily="34" charset="0"/>
            </a:endParaRPr>
          </a:p>
        </p:txBody>
      </p:sp>
      <p:pic>
        <p:nvPicPr>
          <p:cNvPr id="10" name="Picture 9"/>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374733" y="0"/>
            <a:ext cx="1821785" cy="1681316"/>
          </a:xfrm>
          <a:prstGeom prst="rect">
            <a:avLst/>
          </a:prstGeom>
        </p:spPr>
      </p:pic>
    </p:spTree>
    <p:extLst>
      <p:ext uri="{BB962C8B-B14F-4D97-AF65-F5344CB8AC3E}">
        <p14:creationId xmlns:p14="http://schemas.microsoft.com/office/powerpoint/2010/main" val="2393870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11045" y="1848464"/>
            <a:ext cx="10314039" cy="2492990"/>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latin typeface="Franklin Gothic Demi" panose="020B0703020102020204" pitchFamily="34" charset="0"/>
              </a:rPr>
              <a:t>Durum içerisindeki belirgin olaylar üzerine odaklaşılması,</a:t>
            </a:r>
          </a:p>
          <a:p>
            <a:pPr marL="457200" indent="-457200">
              <a:buFont typeface="Wingdings" panose="05000000000000000000" pitchFamily="2" charset="2"/>
              <a:buChar char="Ø"/>
            </a:pPr>
            <a:r>
              <a:rPr lang="tr-TR" sz="2600" dirty="0">
                <a:latin typeface="Franklin Gothic Demi" panose="020B0703020102020204" pitchFamily="34" charset="0"/>
              </a:rPr>
              <a:t>Durum içerisinde araştırmacının bu durumun bir parçası olarak katılımı,</a:t>
            </a:r>
          </a:p>
          <a:p>
            <a:pPr marL="457200" indent="-457200">
              <a:buFont typeface="Wingdings" panose="05000000000000000000" pitchFamily="2" charset="2"/>
              <a:buChar char="Ø"/>
            </a:pPr>
            <a:r>
              <a:rPr lang="tr-TR" sz="2600" dirty="0">
                <a:latin typeface="Franklin Gothic Demi" panose="020B0703020102020204" pitchFamily="34" charset="0"/>
              </a:rPr>
              <a:t>Araştırılan konunun zengin bir biçimde ortaya konulmasını sağlayacak özel durumu sunma yolu.</a:t>
            </a:r>
          </a:p>
          <a:p>
            <a:pPr marL="457200" indent="-457200">
              <a:buFont typeface="Wingdings" panose="05000000000000000000" pitchFamily="2" charset="2"/>
              <a:buChar char="Ø"/>
            </a:pPr>
            <a:endParaRPr lang="tr-TR" sz="2600" dirty="0">
              <a:latin typeface="Franklin Gothic Demi" panose="020B0703020102020204" pitchFamily="34" charset="0"/>
            </a:endParaRPr>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5162583"/>
            <a:ext cx="1799303" cy="1695417"/>
          </a:xfrm>
          <a:prstGeom prst="rect">
            <a:avLst/>
          </a:prstGeom>
        </p:spPr>
      </p:pic>
    </p:spTree>
    <p:extLst>
      <p:ext uri="{BB962C8B-B14F-4D97-AF65-F5344CB8AC3E}">
        <p14:creationId xmlns:p14="http://schemas.microsoft.com/office/powerpoint/2010/main" val="2554852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3290" y="558870"/>
            <a:ext cx="9860944" cy="707886"/>
          </a:xfrm>
          <a:prstGeom prst="rect">
            <a:avLst/>
          </a:prstGeom>
          <a:noFill/>
        </p:spPr>
        <p:txBody>
          <a:bodyPr wrap="square" rtlCol="0">
            <a:spAutoFit/>
          </a:bodyPr>
          <a:lstStyle/>
          <a:p>
            <a:r>
              <a:rPr lang="tr-TR" sz="4000" dirty="0">
                <a:latin typeface="Franklin Gothic Demi" panose="020B0703020102020204" pitchFamily="34" charset="0"/>
              </a:rPr>
              <a:t>DURUM ÇALIŞMASI TÜRLERİ:</a:t>
            </a:r>
          </a:p>
        </p:txBody>
      </p:sp>
      <p:sp>
        <p:nvSpPr>
          <p:cNvPr id="6" name="TextBox 5"/>
          <p:cNvSpPr txBox="1"/>
          <p:nvPr/>
        </p:nvSpPr>
        <p:spPr>
          <a:xfrm>
            <a:off x="1111045" y="1848464"/>
            <a:ext cx="10314039" cy="2092881"/>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15016B"/>
                </a:solidFill>
                <a:latin typeface="Franklin Gothic Demi" panose="020B0703020102020204" pitchFamily="34" charset="0"/>
              </a:rPr>
              <a:t>Açıklayıcı/Tanımlayıcı Durum Çalışmaları (Illustrative Case Studies): </a:t>
            </a:r>
            <a:r>
              <a:rPr lang="tr-TR" sz="2600" dirty="0">
                <a:latin typeface="Franklin Gothic Demi" panose="020B0703020102020204" pitchFamily="34" charset="0"/>
              </a:rPr>
              <a:t>Betimseldir; bir durumun hakkında bilgi vermek için bir ya da iki durum kullanırlar. Bu durum, özellikle okuyucunun bir program hakkında çok az bilgisi olduğunu gösteren bir sebep varsa, buna benzer başka verileri yorumlamaya yardımcı olur. </a:t>
            </a:r>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439862" y="5191432"/>
            <a:ext cx="1752137" cy="1666568"/>
          </a:xfrm>
          <a:prstGeom prst="rect">
            <a:avLst/>
          </a:prstGeom>
        </p:spPr>
      </p:pic>
    </p:spTree>
    <p:extLst>
      <p:ext uri="{BB962C8B-B14F-4D97-AF65-F5344CB8AC3E}">
        <p14:creationId xmlns:p14="http://schemas.microsoft.com/office/powerpoint/2010/main" val="4234778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91381" y="1542059"/>
            <a:ext cx="10314039" cy="4093428"/>
          </a:xfrm>
          <a:prstGeom prst="rect">
            <a:avLst/>
          </a:prstGeom>
          <a:noFill/>
        </p:spPr>
        <p:txBody>
          <a:bodyPr wrap="square" rtlCol="0">
            <a:spAutoFit/>
          </a:bodyPr>
          <a:lstStyle/>
          <a:p>
            <a:pPr marL="457200" indent="-457200">
              <a:buFont typeface="Wingdings" panose="05000000000000000000" pitchFamily="2" charset="2"/>
              <a:buChar char="Ø"/>
            </a:pPr>
            <a:r>
              <a:rPr lang="tr-TR" sz="2600" dirty="0">
                <a:solidFill>
                  <a:srgbClr val="7030A0"/>
                </a:solidFill>
                <a:latin typeface="Franklin Gothic Demi" panose="020B0703020102020204" pitchFamily="34" charset="0"/>
              </a:rPr>
              <a:t>Keşfetmeye Dayalı Durum Çalışmaları (Exploratory Case Studies): </a:t>
            </a:r>
            <a:r>
              <a:rPr lang="tr-TR" sz="2600" dirty="0">
                <a:latin typeface="Franklin Gothic Demi" panose="020B0703020102020204" pitchFamily="34" charset="0"/>
              </a:rPr>
              <a:t>Yoğundur, daha geniş ölçekli bir araştırma uygulamadan önce yapılırlar. Programın işleyişi, amaçları ve sonuçları hakkında dikkate değer bir belirsizlik olduğu zaman “Keşfetmeye dayalı durumlar” uygundur.</a:t>
            </a:r>
          </a:p>
          <a:p>
            <a:pPr marL="457200" indent="-457200">
              <a:buFont typeface="Wingdings" panose="05000000000000000000" pitchFamily="2" charset="2"/>
              <a:buChar char="Ø"/>
            </a:pPr>
            <a:r>
              <a:rPr lang="tr-TR" sz="2600" dirty="0">
                <a:solidFill>
                  <a:srgbClr val="0070C0"/>
                </a:solidFill>
                <a:latin typeface="Franklin Gothic Demi" panose="020B0703020102020204" pitchFamily="34" charset="0"/>
              </a:rPr>
              <a:t>Kritik Olay Durum Çalışmaları (Critical Instance Case Studies):</a:t>
            </a:r>
            <a:r>
              <a:rPr lang="tr-TR" sz="2600" dirty="0">
                <a:latin typeface="Franklin Gothic Demi" panose="020B0703020102020204" pitchFamily="34" charset="0"/>
              </a:rPr>
              <a:t> Bir ya da birden çok mekânda bir amaç için inceleme yapılır. Bu çalışmanın en sık kullanıldığı durum, genelleştirilebilirliğiyle ilgilenmeksizin, benzersiz bir durumun incelenmesidir. </a:t>
            </a:r>
          </a:p>
          <a:p>
            <a:pPr marL="457200" indent="-457200">
              <a:buFont typeface="Wingdings" panose="05000000000000000000" pitchFamily="2" charset="2"/>
              <a:buChar char="Ø"/>
            </a:pPr>
            <a:endParaRPr lang="tr-TR" sz="2600" dirty="0">
              <a:latin typeface="Franklin Gothic Demi" panose="020B0703020102020204" pitchFamily="34" charset="0"/>
            </a:endParaRPr>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500852" y="-20681"/>
            <a:ext cx="1691148" cy="1641189"/>
          </a:xfrm>
          <a:prstGeom prst="rect">
            <a:avLst/>
          </a:prstGeom>
        </p:spPr>
      </p:pic>
    </p:spTree>
    <p:extLst>
      <p:ext uri="{BB962C8B-B14F-4D97-AF65-F5344CB8AC3E}">
        <p14:creationId xmlns:p14="http://schemas.microsoft.com/office/powerpoint/2010/main" val="900682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462</TotalTime>
  <Words>1147</Words>
  <Application>Microsoft Macintosh PowerPoint</Application>
  <PresentationFormat>Geniş ekran</PresentationFormat>
  <Paragraphs>47</Paragraphs>
  <Slides>20</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20</vt:i4>
      </vt:variant>
    </vt:vector>
  </HeadingPairs>
  <TitlesOfParts>
    <vt:vector size="28" baseType="lpstr">
      <vt:lpstr>Arial</vt:lpstr>
      <vt:lpstr>Calibri</vt:lpstr>
      <vt:lpstr>Calibri Light</vt:lpstr>
      <vt:lpstr>Franklin Gothic Demi</vt:lpstr>
      <vt:lpstr>Franklin Gothic Medium</vt:lpstr>
      <vt:lpstr>LetterOMatic!</vt:lpstr>
      <vt:lpstr>Wingdings</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Mustafa Ay</dc:creator>
  <cp:lastModifiedBy>Microsoft Office User</cp:lastModifiedBy>
  <cp:revision>26</cp:revision>
  <dcterms:created xsi:type="dcterms:W3CDTF">2018-04-08T13:12:29Z</dcterms:created>
  <dcterms:modified xsi:type="dcterms:W3CDTF">2020-06-25T11:43:15Z</dcterms:modified>
</cp:coreProperties>
</file>