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91" r:id="rId2"/>
    <p:sldId id="294" r:id="rId3"/>
    <p:sldId id="292" r:id="rId4"/>
    <p:sldId id="293" r:id="rId5"/>
    <p:sldId id="295" r:id="rId6"/>
    <p:sldId id="296" r:id="rId7"/>
    <p:sldId id="297" r:id="rId8"/>
    <p:sldId id="298" r:id="rId9"/>
    <p:sldId id="299" r:id="rId10"/>
    <p:sldId id="29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562" autoAdjust="0"/>
  </p:normalViewPr>
  <p:slideViewPr>
    <p:cSldViewPr snapToGrid="0" snapToObjects="1">
      <p:cViewPr varScale="1">
        <p:scale>
          <a:sx n="81" d="100"/>
          <a:sy n="81" d="100"/>
        </p:scale>
        <p:origin x="-616"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2E72D3-F024-9847-88BA-13E21EA38ACE}"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B8E31-420D-A445-AE82-657DFC7E5E2D}" type="slidenum">
              <a:rPr lang="en-US" smtClean="0"/>
              <a:t>‹#›</a:t>
            </a:fld>
            <a:endParaRPr lang="en-US"/>
          </a:p>
        </p:txBody>
      </p:sp>
    </p:spTree>
    <p:extLst>
      <p:ext uri="{BB962C8B-B14F-4D97-AF65-F5344CB8AC3E}">
        <p14:creationId xmlns:p14="http://schemas.microsoft.com/office/powerpoint/2010/main" val="253486379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fld id="{1B6624B6-BB1D-914D-A89B-327FA74EC365}" type="slidenum">
              <a:rPr lang="tr-TR"/>
              <a:pPr/>
              <a:t>1</a:t>
            </a:fld>
            <a:endParaRPr lang="tr-TR"/>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4212" name="Rectangle 3"/>
          <p:cNvSpPr>
            <a:spLocks noGrp="1" noChangeArrowheads="1"/>
          </p:cNvSpPr>
          <p:nvPr>
            <p:ph type="body" idx="1"/>
          </p:nvPr>
        </p:nvSpPr>
        <p:spPr bwMode="auto">
          <a:xfrm>
            <a:off x="457093" y="4344534"/>
            <a:ext cx="6028817" cy="457419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spcBef>
                <a:spcPct val="0"/>
              </a:spcBef>
            </a:pPr>
            <a:endParaRPr lang="tr-TR">
              <a:latin typeface="Calibri" charset="0"/>
            </a:endParaRPr>
          </a:p>
          <a:p>
            <a:pPr marL="228600" indent="-228600" eaLnBrk="1" hangingPunct="1">
              <a:spcBef>
                <a:spcPct val="0"/>
              </a:spcBef>
              <a:buFontTx/>
              <a:buChar char="•"/>
            </a:pPr>
            <a:endParaRPr lang="tr-TR">
              <a:latin typeface="Calibri" charset="0"/>
            </a:endParaRPr>
          </a:p>
        </p:txBody>
      </p:sp>
      <p:sp>
        <p:nvSpPr>
          <p:cNvPr id="94213" name="Text Box 4"/>
          <p:cNvSpPr txBox="1">
            <a:spLocks noChangeArrowheads="1"/>
          </p:cNvSpPr>
          <p:nvPr/>
        </p:nvSpPr>
        <p:spPr bwMode="auto">
          <a:xfrm>
            <a:off x="763425" y="4726326"/>
            <a:ext cx="5493137" cy="14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95" tIns="45747" rIns="91495" bIns="45747">
            <a:spAutoFit/>
          </a:bodyPr>
          <a:lstStyle>
            <a:lvl1pPr>
              <a:defRPr sz="1200">
                <a:solidFill>
                  <a:schemeClr val="tx1"/>
                </a:solidFill>
                <a:latin typeface="Calibri" charset="0"/>
                <a:ea typeface="ＭＳ Ｐゴシック" charset="0"/>
              </a:defRPr>
            </a:lvl1pPr>
            <a:lvl2pPr marL="742950" indent="-285750">
              <a:defRPr sz="1200">
                <a:solidFill>
                  <a:schemeClr val="tx1"/>
                </a:solidFill>
                <a:latin typeface="Calibri" charset="0"/>
                <a:ea typeface="ＭＳ Ｐゴシック" charset="0"/>
              </a:defRPr>
            </a:lvl2pPr>
            <a:lvl3pPr marL="1143000" indent="-228600">
              <a:defRPr sz="1200">
                <a:solidFill>
                  <a:schemeClr val="tx1"/>
                </a:solidFill>
                <a:latin typeface="Calibri" charset="0"/>
                <a:ea typeface="ＭＳ Ｐゴシック" charset="0"/>
              </a:defRPr>
            </a:lvl3pPr>
            <a:lvl4pPr marL="1600200" indent="-228600">
              <a:defRPr sz="1200">
                <a:solidFill>
                  <a:schemeClr val="tx1"/>
                </a:solidFill>
                <a:latin typeface="Calibri" charset="0"/>
                <a:ea typeface="ＭＳ Ｐゴシック" charset="0"/>
              </a:defRPr>
            </a:lvl4pPr>
            <a:lvl5pPr marL="2057400" indent="-228600">
              <a:defRPr sz="1200">
                <a:solidFill>
                  <a:schemeClr val="tx1"/>
                </a:solidFill>
                <a:latin typeface="Calibri" charset="0"/>
                <a:ea typeface="ＭＳ Ｐゴシック" charset="0"/>
              </a:defRPr>
            </a:lvl5pPr>
            <a:lvl6pPr marL="2514600" indent="-228600" eaLnBrk="0" fontAlgn="base" hangingPunct="0">
              <a:spcBef>
                <a:spcPct val="30000"/>
              </a:spcBef>
              <a:spcAft>
                <a:spcPct val="0"/>
              </a:spcAft>
              <a:defRPr sz="1200">
                <a:solidFill>
                  <a:schemeClr val="tx1"/>
                </a:solidFill>
                <a:latin typeface="Calibri" charset="0"/>
                <a:ea typeface="ＭＳ Ｐゴシック" charset="0"/>
              </a:defRPr>
            </a:lvl6pPr>
            <a:lvl7pPr marL="2971800" indent="-228600" eaLnBrk="0" fontAlgn="base" hangingPunct="0">
              <a:spcBef>
                <a:spcPct val="30000"/>
              </a:spcBef>
              <a:spcAft>
                <a:spcPct val="0"/>
              </a:spcAft>
              <a:defRPr sz="1200">
                <a:solidFill>
                  <a:schemeClr val="tx1"/>
                </a:solidFill>
                <a:latin typeface="Calibri" charset="0"/>
                <a:ea typeface="ＭＳ Ｐゴシック" charset="0"/>
              </a:defRPr>
            </a:lvl7pPr>
            <a:lvl8pPr marL="3429000" indent="-228600" eaLnBrk="0" fontAlgn="base" hangingPunct="0">
              <a:spcBef>
                <a:spcPct val="30000"/>
              </a:spcBef>
              <a:spcAft>
                <a:spcPct val="0"/>
              </a:spcAft>
              <a:defRPr sz="1200">
                <a:solidFill>
                  <a:schemeClr val="tx1"/>
                </a:solidFill>
                <a:latin typeface="Calibri" charset="0"/>
                <a:ea typeface="ＭＳ Ｐゴシック" charset="0"/>
              </a:defRPr>
            </a:lvl8pPr>
            <a:lvl9pPr marL="3886200" indent="-228600" eaLnBrk="0" fontAlgn="base" hangingPunct="0">
              <a:spcBef>
                <a:spcPct val="30000"/>
              </a:spcBef>
              <a:spcAft>
                <a:spcPct val="0"/>
              </a:spcAft>
              <a:defRPr sz="1200">
                <a:solidFill>
                  <a:schemeClr val="tx1"/>
                </a:solidFill>
                <a:latin typeface="Calibri" charset="0"/>
                <a:ea typeface="ＭＳ Ｐゴシック" charset="0"/>
              </a:defRPr>
            </a:lvl9pPr>
          </a:lstStyle>
          <a:p>
            <a:pPr eaLnBrk="1" hangingPunct="1">
              <a:spcBef>
                <a:spcPct val="50000"/>
              </a:spcBef>
            </a:pPr>
            <a:r>
              <a:rPr lang="tr-TR"/>
              <a:t>Ohio modelini temel alan Reddin, iki boyut (göreve ve ilişkilere dönüklük) üzerinde “ilgili”, “bütünleşmiş”, “kopuk” ve “adamış” olmak üzere dört yaklaşım belirlemiştir. </a:t>
            </a:r>
          </a:p>
          <a:p>
            <a:pPr eaLnBrk="1" hangingPunct="1">
              <a:spcBef>
                <a:spcPct val="50000"/>
              </a:spcBef>
            </a:pPr>
            <a:r>
              <a:rPr lang="tr-TR"/>
              <a:t>Daha sonra ise üçüncü boyut olarak </a:t>
            </a:r>
            <a:r>
              <a:rPr lang="tr-TR" u="sng"/>
              <a:t>etkililiği</a:t>
            </a:r>
            <a:r>
              <a:rPr lang="tr-TR"/>
              <a:t> (İşlerin başarılma derecesi) eklemiştir.Böylece  önceki dört temel yaklaşıma ilave olarak “terk eden”, “görevci”, “uzlaştırmacı”, “otoriter”, “bürokrat”, “geliştirici”, “yürütmeci”, “babacan”  modelleri ortaya konulmuştur.</a:t>
            </a:r>
            <a:r>
              <a:rPr lang="tr-TR" sz="180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61788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940295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67666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789681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78AE6E1-111C-A341-BDBE-7A611C22CD45}"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73253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2638719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A78AE6E1-111C-A341-BDBE-7A611C22CD45}"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90594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78AE6E1-111C-A341-BDBE-7A611C22CD45}"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301394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8AE6E1-111C-A341-BDBE-7A611C22CD45}"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119243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436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78AE6E1-111C-A341-BDBE-7A611C22CD45}"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FD11E-CBFD-E846-B07C-3A635F37E14D}" type="slidenum">
              <a:rPr lang="en-US" smtClean="0"/>
              <a:t>‹#›</a:t>
            </a:fld>
            <a:endParaRPr lang="en-US"/>
          </a:p>
        </p:txBody>
      </p:sp>
    </p:spTree>
    <p:extLst>
      <p:ext uri="{BB962C8B-B14F-4D97-AF65-F5344CB8AC3E}">
        <p14:creationId xmlns:p14="http://schemas.microsoft.com/office/powerpoint/2010/main" val="41332591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8AE6E1-111C-A341-BDBE-7A611C22CD45}"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FD11E-CBFD-E846-B07C-3A635F37E14D}" type="slidenum">
              <a:rPr lang="en-US" smtClean="0"/>
              <a:t>‹#›</a:t>
            </a:fld>
            <a:endParaRPr lang="en-US"/>
          </a:p>
        </p:txBody>
      </p:sp>
    </p:spTree>
    <p:extLst>
      <p:ext uri="{BB962C8B-B14F-4D97-AF65-F5344CB8AC3E}">
        <p14:creationId xmlns:p14="http://schemas.microsoft.com/office/powerpoint/2010/main" val="797298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285750" y="4763"/>
            <a:ext cx="8229600" cy="1239837"/>
          </a:xfrm>
        </p:spPr>
        <p:txBody>
          <a:bodyPr>
            <a:normAutofit fontScale="90000"/>
          </a:bodyPr>
          <a:lstStyle/>
          <a:p>
            <a:r>
              <a:rPr lang="tr-TR" sz="3600" dirty="0" smtClean="0">
                <a:latin typeface="Franklin Gothic Book" charset="0"/>
              </a:rPr>
              <a:t/>
            </a:r>
            <a:br>
              <a:rPr lang="tr-TR" sz="3600" dirty="0" smtClean="0">
                <a:latin typeface="Franklin Gothic Book" charset="0"/>
              </a:rPr>
            </a:br>
            <a:r>
              <a:rPr lang="tr-TR" sz="3600" dirty="0">
                <a:latin typeface="Franklin Gothic Book" charset="0"/>
              </a:rPr>
              <a:t/>
            </a:r>
            <a:br>
              <a:rPr lang="tr-TR" sz="3600" dirty="0">
                <a:latin typeface="Franklin Gothic Book" charset="0"/>
              </a:rPr>
            </a:br>
            <a:r>
              <a:rPr lang="tr-TR" sz="3600" dirty="0" smtClean="0">
                <a:latin typeface="Franklin Gothic Book" charset="0"/>
              </a:rPr>
              <a:t/>
            </a:r>
            <a:br>
              <a:rPr lang="tr-TR" sz="3600" dirty="0" smtClean="0">
                <a:latin typeface="Franklin Gothic Book" charset="0"/>
              </a:rPr>
            </a:br>
            <a:r>
              <a:rPr lang="tr-TR" sz="3600" dirty="0">
                <a:latin typeface="Franklin Gothic Book" charset="0"/>
              </a:rPr>
              <a:t/>
            </a:r>
            <a:br>
              <a:rPr lang="tr-TR" sz="3600" dirty="0">
                <a:latin typeface="Franklin Gothic Book" charset="0"/>
              </a:rPr>
            </a:br>
            <a:r>
              <a:rPr lang="tr-TR" sz="3600" dirty="0" smtClean="0">
                <a:latin typeface="Franklin Gothic Book" charset="0"/>
              </a:rPr>
              <a:t/>
            </a:r>
            <a:br>
              <a:rPr lang="tr-TR" sz="3600" dirty="0" smtClean="0">
                <a:latin typeface="Franklin Gothic Book" charset="0"/>
              </a:rPr>
            </a:br>
            <a:r>
              <a:rPr lang="tr-TR" sz="3600" dirty="0">
                <a:latin typeface="Franklin Gothic Book" charset="0"/>
              </a:rPr>
              <a:t/>
            </a:r>
            <a:br>
              <a:rPr lang="tr-TR" sz="3600" dirty="0">
                <a:latin typeface="Franklin Gothic Book" charset="0"/>
              </a:rPr>
            </a:br>
            <a:r>
              <a:rPr lang="tr-TR" sz="3600" dirty="0" smtClean="0">
                <a:latin typeface="Franklin Gothic Book" charset="0"/>
              </a:rPr>
              <a:t>ETKİLEŞİMCİ LİDERLİK </a:t>
            </a:r>
            <a:endParaRPr lang="tr-TR" sz="3600" dirty="0">
              <a:latin typeface="Franklin Gothic Book" charset="0"/>
            </a:endParaRPr>
          </a:p>
        </p:txBody>
      </p:sp>
      <p:sp>
        <p:nvSpPr>
          <p:cNvPr id="93187" name="Rectangle 3"/>
          <p:cNvSpPr>
            <a:spLocks noGrp="1" noChangeArrowheads="1"/>
          </p:cNvSpPr>
          <p:nvPr>
            <p:ph idx="1"/>
          </p:nvPr>
        </p:nvSpPr>
        <p:spPr>
          <a:xfrm>
            <a:off x="395288" y="1628775"/>
            <a:ext cx="8497887" cy="4497388"/>
          </a:xfrm>
        </p:spPr>
        <p:txBody>
          <a:bodyPr/>
          <a:lstStyle/>
          <a:p>
            <a:endParaRPr lang="tr-TR" sz="2800" dirty="0">
              <a:latin typeface="Perpetua" charset="0"/>
            </a:endParaRPr>
          </a:p>
          <a:p>
            <a:pPr marL="0" indent="0">
              <a:buNone/>
            </a:pPr>
            <a:endParaRPr lang="tr-TR" sz="2800" b="1" dirty="0">
              <a:latin typeface="Perpetua" charset="0"/>
            </a:endParaRPr>
          </a:p>
        </p:txBody>
      </p:sp>
    </p:spTree>
    <p:extLst>
      <p:ext uri="{BB962C8B-B14F-4D97-AF65-F5344CB8AC3E}">
        <p14:creationId xmlns:p14="http://schemas.microsoft.com/office/powerpoint/2010/main" val="33521118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a:xfrm>
            <a:off x="457200" y="1600200"/>
            <a:ext cx="8229600" cy="5257800"/>
          </a:xfrm>
        </p:spPr>
        <p:txBody>
          <a:bodyPr>
            <a:normAutofit fontScale="32500" lnSpcReduction="20000"/>
          </a:bodyPr>
          <a:lstStyle/>
          <a:p>
            <a:pPr lvl="0"/>
            <a:r>
              <a:rPr lang="tr-TR" sz="3700" dirty="0"/>
              <a:t>KOÇEL, T., (2011). İŞLETME YÖNETİCİLİĞİ. 8. BASKI. BETA BASIM, İSTANBUL.</a:t>
            </a:r>
            <a:endParaRPr lang="en-US" sz="3700" dirty="0"/>
          </a:p>
          <a:p>
            <a:pPr lvl="0"/>
            <a:r>
              <a:rPr lang="tr-TR" sz="3700" dirty="0"/>
              <a:t>KREITNER, R. KINICKI, A.(2008) ORGANİZATİONAL BEHAVİOR, 9. BS., ARİZONA: MC GRAW HİLL,  S.467.</a:t>
            </a:r>
            <a:endParaRPr lang="en-US" sz="3700" dirty="0"/>
          </a:p>
          <a:p>
            <a:pPr lvl="0"/>
            <a:r>
              <a:rPr lang="tr-TR" sz="3700" dirty="0"/>
              <a:t>ARSLAN, Ş. (2013), DUYGUSAL ZEKA (DÖNÜŞÜMCÜ VE ETKİLEŞİMCİ LİDERLİK), EĞİTİM KİTABEVİ YAYINLARI, KONYA, 2013</a:t>
            </a:r>
            <a:endParaRPr lang="en-US" sz="3700" dirty="0"/>
          </a:p>
          <a:p>
            <a:pPr lvl="0"/>
            <a:r>
              <a:rPr lang="en-US" sz="3700" dirty="0"/>
              <a:t>D</a:t>
            </a:r>
            <a:r>
              <a:rPr lang="tr-TR" sz="3700" dirty="0"/>
              <a:t>AFT</a:t>
            </a:r>
            <a:r>
              <a:rPr lang="en-US" sz="3700" dirty="0"/>
              <a:t>, RICHARD </a:t>
            </a:r>
            <a:r>
              <a:rPr lang="tr-TR" sz="3700" dirty="0"/>
              <a:t>L. </a:t>
            </a:r>
            <a:r>
              <a:rPr lang="en-US" sz="3700" dirty="0"/>
              <a:t>LEADERSHIP THEORY AND PRACTICE, ORLANDO, DRYDEN PRESS,1999, S.</a:t>
            </a:r>
            <a:r>
              <a:rPr lang="tr-TR" sz="3700" dirty="0"/>
              <a:t>39</a:t>
            </a:r>
            <a:endParaRPr lang="en-US" sz="3700" dirty="0"/>
          </a:p>
          <a:p>
            <a:pPr lvl="0"/>
            <a:r>
              <a:rPr lang="en-US" sz="3700" dirty="0"/>
              <a:t>TEKİN Y.</a:t>
            </a:r>
            <a:r>
              <a:rPr lang="tr-TR" sz="3700" dirty="0"/>
              <a:t>,</a:t>
            </a:r>
            <a:r>
              <a:rPr lang="en-US" sz="3700" dirty="0"/>
              <a:t> EHTİYAR R. / JOURNAL OF YAŞAR UNIVERSITY 2011 24(6) 4007-4023 </a:t>
            </a:r>
            <a:r>
              <a:rPr lang="tr-TR" sz="3700" dirty="0"/>
              <a:t> BAŞARININ TEMEL AKTÖRLERİ: VİZYONER LİDERLER </a:t>
            </a:r>
            <a:endParaRPr lang="en-US" sz="3700" dirty="0"/>
          </a:p>
          <a:p>
            <a:pPr lvl="0"/>
            <a:r>
              <a:rPr lang="tr-TR" sz="3700" dirty="0"/>
              <a:t>AYKANAT, Z., KARAMANOĞLU MEHMETBEY ÜNİVERSİTESİ SOSYAL BİLİMLER ENSTİTÜSÜKARİZMATİK LİDERLİK VE ÖRGÜT KÜLTÜRÜ İLİŞKİSİ ÜZERİNE BİR UYGULAMA</a:t>
            </a:r>
            <a:endParaRPr lang="en-US" sz="3700" dirty="0"/>
          </a:p>
          <a:p>
            <a:pPr lvl="0"/>
            <a:r>
              <a:rPr lang="tr-TR" sz="3700" dirty="0"/>
              <a:t>KAYA, S. (2013), SAĞLIK KURUMLARINDA KALİTE YÖNETİMİ T.C. ANADOLU ÜNİVERSİTESİ YAYINI N: 2858, AÇIKÖĞRETİM FAKÜLTESİ YAYINI NO: 1821</a:t>
            </a:r>
            <a:endParaRPr lang="en-US" sz="3700" dirty="0"/>
          </a:p>
          <a:p>
            <a:pPr lvl="0"/>
            <a:r>
              <a:rPr lang="tr-TR" sz="3700" dirty="0"/>
              <a:t>ÇELİK, Y. (2013), SAĞLIK KURUMLARI YÖNETİMİ T.C. ANADOLU ÜNİVERSİTESİ YAYINI N: 2858, AÇIKÖĞRETİM FAKÜLTESİ YAYINI NO: 1818</a:t>
            </a:r>
            <a:endParaRPr lang="en-US" sz="3700" dirty="0"/>
          </a:p>
          <a:p>
            <a:pPr lvl="0"/>
            <a:r>
              <a:rPr lang="tr-TR" sz="3700" dirty="0"/>
              <a:t>SELEN DOGAN, ÖZGE DEMRAL KURUMLARIN BASARISINDA DUYGUSAL ZEKANIN ROLÜ VE ÖNEMİ </a:t>
            </a:r>
            <a:r>
              <a:rPr lang="tr-TR" sz="3700" i="1" dirty="0"/>
              <a:t>YÖNETİM VE EKONOMİ</a:t>
            </a:r>
            <a:r>
              <a:rPr lang="tr-TR" sz="3700" dirty="0"/>
              <a:t> </a:t>
            </a:r>
            <a:r>
              <a:rPr lang="tr-TR" sz="3700" i="1" dirty="0"/>
              <a:t>YIL:2007 CİLT:14 SAYI:1 CELAL BAYAR ÜNİVERSİTESİ ..B.F. MANSA</a:t>
            </a:r>
            <a:endParaRPr lang="en-US" sz="3700" dirty="0"/>
          </a:p>
          <a:p>
            <a:pPr lvl="0"/>
            <a:r>
              <a:rPr lang="tr-TR" sz="3700"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sz="3700" dirty="0"/>
          </a:p>
          <a:p>
            <a:pPr lvl="0"/>
            <a:r>
              <a:rPr lang="tr-TR" sz="3700" dirty="0"/>
              <a:t>CAN H., 1999, ORGANİZASYON VE YÖNETİM, SİYASAL KİTAP EVİ, ANKARA</a:t>
            </a:r>
            <a:endParaRPr lang="en-US" sz="3700" dirty="0"/>
          </a:p>
          <a:p>
            <a:pPr lvl="0"/>
            <a:r>
              <a:rPr lang="tr-TR" sz="3700" dirty="0"/>
              <a:t>TÜRKMEN, İ., 2001,YÖNETİCİLER İÇİN İLETİŞİM MODELİ, MPM BASIM EVİ, ANKARA</a:t>
            </a:r>
            <a:endParaRPr lang="en-US" sz="3700" dirty="0"/>
          </a:p>
          <a:p>
            <a:pPr lvl="0"/>
            <a:r>
              <a:rPr lang="tr-TR" sz="3700" dirty="0"/>
              <a:t>TENGİLİMOĞLU, D. VE ÖZTÜRK, Y. 2004, İŞLETMELERDE HALKLA İLİŞKİLER, ANKARA:SEÇKİN YAYINCILIK. </a:t>
            </a:r>
            <a:endParaRPr lang="en-US" sz="3700" dirty="0"/>
          </a:p>
          <a:p>
            <a:pPr lvl="0"/>
            <a:r>
              <a:rPr lang="tr-TR" sz="3700" dirty="0"/>
              <a:t>BİTER, A. 2007, İŞLETMELERDE İLETİŞİMİN İŞLETME VERİMLİLİĞİNE ETKİLERİ KAHRAMANMARAŞ SÜTÇÜ İMAM ÜNİVERSİTESİ SOSYAL BİLİMLER ENSTİTÜSÜ İŞLETME ANABİLİM DALI YÜKSEK LİSANS </a:t>
            </a:r>
            <a:r>
              <a:rPr lang="tr-TR" sz="3700" dirty="0" smtClean="0"/>
              <a:t>PROJESİ</a:t>
            </a:r>
          </a:p>
          <a:p>
            <a:r>
              <a:rPr lang="tr-TR" sz="3700" dirty="0"/>
              <a:t>Mahmut AKBOLAT, </a:t>
            </a:r>
            <a:r>
              <a:rPr lang="tr-TR" sz="3700" dirty="0" err="1"/>
              <a:t>Oğuz</a:t>
            </a:r>
            <a:r>
              <a:rPr lang="tr-TR" sz="3700" dirty="0"/>
              <a:t> IŞIK, Ali YILMAZ (2013) </a:t>
            </a:r>
            <a:r>
              <a:rPr lang="de-DE" sz="3700" dirty="0"/>
              <a:t>DÖNÜŞÜMCÜ LİDERLİK DAVRANIŞININ MOTİVASYON VE DUYGUSAL BAĞLILIĞA ETKİSİ </a:t>
            </a:r>
            <a:r>
              <a:rPr lang="tr-TR" sz="3700" dirty="0"/>
              <a:t>Uluslararası </a:t>
            </a:r>
            <a:r>
              <a:rPr lang="tr-TR" sz="3700" dirty="0" err="1"/>
              <a:t>İktisadi</a:t>
            </a:r>
            <a:r>
              <a:rPr lang="tr-TR" sz="3700" dirty="0"/>
              <a:t> ve </a:t>
            </a:r>
            <a:r>
              <a:rPr lang="tr-TR" sz="3700" dirty="0" err="1"/>
              <a:t>İdari</a:t>
            </a:r>
            <a:r>
              <a:rPr lang="tr-TR" sz="3700" dirty="0"/>
              <a:t> </a:t>
            </a:r>
            <a:r>
              <a:rPr lang="tr-TR" sz="3700" dirty="0" err="1"/>
              <a:t>İncelemeler</a:t>
            </a:r>
            <a:r>
              <a:rPr lang="tr-TR" sz="3700" dirty="0"/>
              <a:t> Dergisi </a:t>
            </a:r>
            <a:r>
              <a:rPr lang="tr-TR" sz="3700" dirty="0" smtClean="0"/>
              <a:t> </a:t>
            </a:r>
            <a:r>
              <a:rPr lang="en-US" sz="3700" i="1" dirty="0" smtClean="0"/>
              <a:t>Year</a:t>
            </a:r>
            <a:r>
              <a:rPr lang="en-US" sz="3700" i="1" dirty="0"/>
              <a:t>:6 Number 11, </a:t>
            </a:r>
            <a:r>
              <a:rPr lang="en-US" sz="3700" i="1" dirty="0" smtClean="0"/>
              <a:t>Summer</a:t>
            </a:r>
          </a:p>
          <a:p>
            <a:r>
              <a:rPr lang="tr-TR" sz="3700" dirty="0"/>
              <a:t>Şeyda Seren </a:t>
            </a:r>
            <a:r>
              <a:rPr lang="tr-TR" sz="3700" dirty="0" err="1"/>
              <a:t>İntepeler</a:t>
            </a:r>
            <a:r>
              <a:rPr lang="tr-TR" sz="3700" dirty="0"/>
              <a:t>, Veysel </a:t>
            </a:r>
            <a:r>
              <a:rPr lang="tr-TR" sz="3700" dirty="0" err="1"/>
              <a:t>Karani</a:t>
            </a:r>
            <a:r>
              <a:rPr lang="tr-TR" sz="3700" dirty="0"/>
              <a:t> </a:t>
            </a:r>
            <a:r>
              <a:rPr lang="tr-TR" sz="3700" dirty="0" err="1"/>
              <a:t>Barıs</a:t>
            </a:r>
            <a:r>
              <a:rPr lang="tr-TR" sz="3700" dirty="0"/>
              <a:t>̧ </a:t>
            </a:r>
            <a:r>
              <a:rPr lang="tr-TR" sz="3700" dirty="0" err="1" smtClean="0"/>
              <a:t>Dönüşümcu</a:t>
            </a:r>
            <a:r>
              <a:rPr lang="tr-TR" sz="3700" dirty="0" smtClean="0"/>
              <a:t>̈ </a:t>
            </a:r>
            <a:r>
              <a:rPr lang="tr-TR" sz="3700" dirty="0"/>
              <a:t>ve Etkileşimci Lider- </a:t>
            </a:r>
            <a:r>
              <a:rPr lang="tr-TR" sz="3700" dirty="0" err="1"/>
              <a:t>İzleyen</a:t>
            </a:r>
            <a:r>
              <a:rPr lang="tr-TR" sz="3700" dirty="0"/>
              <a:t> </a:t>
            </a:r>
            <a:r>
              <a:rPr lang="tr-TR" sz="3700" dirty="0" err="1"/>
              <a:t>İlişkilerinin</a:t>
            </a:r>
            <a:r>
              <a:rPr lang="tr-TR" sz="3700" dirty="0"/>
              <a:t> </a:t>
            </a:r>
            <a:r>
              <a:rPr lang="tr-TR" sz="3700" dirty="0" err="1"/>
              <a:t>Hemşirelik</a:t>
            </a:r>
            <a:r>
              <a:rPr lang="tr-TR" sz="3700" dirty="0"/>
              <a:t> ve </a:t>
            </a:r>
            <a:r>
              <a:rPr lang="tr-TR" sz="3700" dirty="0" err="1"/>
              <a:t>Sağlık</a:t>
            </a:r>
            <a:r>
              <a:rPr lang="tr-TR" sz="3700" dirty="0"/>
              <a:t> Hizmetlerine Etkisi  ACU </a:t>
            </a:r>
            <a:r>
              <a:rPr lang="tr-TR" sz="3700" dirty="0" err="1"/>
              <a:t>Sağlık</a:t>
            </a:r>
            <a:r>
              <a:rPr lang="tr-TR" sz="3700" dirty="0"/>
              <a:t> Bil </a:t>
            </a:r>
            <a:r>
              <a:rPr lang="tr-TR" sz="3700" dirty="0" err="1"/>
              <a:t>Derg</a:t>
            </a:r>
            <a:r>
              <a:rPr lang="tr-TR" sz="3700" dirty="0"/>
              <a:t> 2018; 9(2):97-104 </a:t>
            </a:r>
          </a:p>
          <a:p>
            <a:endParaRPr lang="en-US" dirty="0"/>
          </a:p>
          <a:p>
            <a:pPr lvl="0"/>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24158"/>
            <a:ext cx="8229600" cy="4525963"/>
          </a:xfrm>
        </p:spPr>
        <p:txBody>
          <a:bodyPr/>
          <a:lstStyle/>
          <a:p>
            <a:r>
              <a:rPr lang="tr-TR" dirty="0"/>
              <a:t>Etkileşimci </a:t>
            </a:r>
            <a:r>
              <a:rPr lang="tr-TR" dirty="0" smtClean="0"/>
              <a:t>liderler</a:t>
            </a:r>
            <a:r>
              <a:rPr lang="tr-TR" dirty="0"/>
              <a:t> </a:t>
            </a:r>
            <a:r>
              <a:rPr lang="tr-TR" dirty="0" smtClean="0"/>
              <a:t>genellikle izleyenlerin </a:t>
            </a:r>
            <a:r>
              <a:rPr lang="tr-TR" dirty="0"/>
              <a:t>fikirlerini ve </a:t>
            </a:r>
            <a:r>
              <a:rPr lang="tr-TR" dirty="0" err="1"/>
              <a:t>değişim</a:t>
            </a:r>
            <a:r>
              <a:rPr lang="tr-TR" dirty="0"/>
              <a:t> </a:t>
            </a:r>
            <a:r>
              <a:rPr lang="tr-TR" dirty="0" smtClean="0"/>
              <a:t>isteklerini </a:t>
            </a:r>
            <a:r>
              <a:rPr lang="tr-TR" dirty="0"/>
              <a:t>dikkate </a:t>
            </a:r>
            <a:r>
              <a:rPr lang="tr-TR" dirty="0" smtClean="0"/>
              <a:t>almaktan çok </a:t>
            </a:r>
            <a:r>
              <a:rPr lang="tr-TR" dirty="0" err="1" smtClean="0"/>
              <a:t>işin</a:t>
            </a:r>
            <a:r>
              <a:rPr lang="tr-TR" dirty="0" smtClean="0"/>
              <a:t> </a:t>
            </a:r>
            <a:r>
              <a:rPr lang="tr-TR" dirty="0"/>
              <a:t>daha </a:t>
            </a:r>
            <a:r>
              <a:rPr lang="tr-TR" dirty="0" smtClean="0"/>
              <a:t>verimli nasıl yürütülebileceğine yönelik </a:t>
            </a:r>
            <a:r>
              <a:rPr lang="tr-TR" dirty="0" err="1" smtClean="0"/>
              <a:t>çaba</a:t>
            </a:r>
            <a:r>
              <a:rPr lang="tr-TR" dirty="0" smtClean="0"/>
              <a:t> </a:t>
            </a:r>
            <a:r>
              <a:rPr lang="tr-TR" dirty="0" err="1"/>
              <a:t>gösterirler</a:t>
            </a:r>
            <a:r>
              <a:rPr lang="tr-TR" dirty="0"/>
              <a:t>. </a:t>
            </a:r>
          </a:p>
          <a:p>
            <a:endParaRPr lang="en-US" dirty="0"/>
          </a:p>
        </p:txBody>
      </p:sp>
    </p:spTree>
    <p:extLst>
      <p:ext uri="{BB962C8B-B14F-4D97-AF65-F5344CB8AC3E}">
        <p14:creationId xmlns:p14="http://schemas.microsoft.com/office/powerpoint/2010/main" val="3501781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sz="4400" baseline="30000" dirty="0"/>
              <a:t>E</a:t>
            </a:r>
            <a:r>
              <a:rPr lang="tr-TR" sz="4400" baseline="30000" dirty="0" smtClean="0"/>
              <a:t>tkileşimci </a:t>
            </a:r>
            <a:r>
              <a:rPr lang="tr-TR" sz="4400" baseline="30000" dirty="0"/>
              <a:t>liderlikte </a:t>
            </a:r>
            <a:r>
              <a:rPr lang="tr-TR" sz="4400" baseline="30000" dirty="0" err="1" smtClean="0"/>
              <a:t>koşullara</a:t>
            </a:r>
            <a:r>
              <a:rPr lang="tr-TR" sz="4400" baseline="30000" dirty="0" smtClean="0"/>
              <a:t> </a:t>
            </a:r>
            <a:r>
              <a:rPr lang="tr-TR" sz="4400" baseline="30000" dirty="0" err="1"/>
              <a:t>bağlı</a:t>
            </a:r>
            <a:r>
              <a:rPr lang="tr-TR" sz="4400" baseline="30000" dirty="0"/>
              <a:t> ödüller kullanılmaktadır </a:t>
            </a:r>
            <a:endParaRPr lang="tr-TR" sz="4400" baseline="30000" dirty="0" smtClean="0"/>
          </a:p>
          <a:p>
            <a:r>
              <a:rPr lang="tr-TR" sz="4400" baseline="30000" dirty="0" smtClean="0"/>
              <a:t>Etkileşimci </a:t>
            </a:r>
            <a:r>
              <a:rPr lang="tr-TR" sz="4400" baseline="30000" dirty="0"/>
              <a:t>liderlerin </a:t>
            </a:r>
            <a:r>
              <a:rPr lang="tr-TR" sz="4400" baseline="30000" dirty="0" err="1"/>
              <a:t>başarısı</a:t>
            </a:r>
            <a:r>
              <a:rPr lang="tr-TR" sz="4400" baseline="30000" dirty="0"/>
              <a:t>, liderin </a:t>
            </a:r>
            <a:r>
              <a:rPr lang="tr-TR" sz="4400" baseline="30000" dirty="0" smtClean="0"/>
              <a:t>izleyicilerinin </a:t>
            </a:r>
            <a:r>
              <a:rPr lang="tr-TR" sz="4400" baseline="30000" dirty="0" err="1"/>
              <a:t>değişen</a:t>
            </a:r>
            <a:r>
              <a:rPr lang="tr-TR" sz="4400" baseline="30000" dirty="0"/>
              <a:t> gereksinimlerini hangi ölçüde </a:t>
            </a:r>
            <a:r>
              <a:rPr lang="tr-TR" sz="4400" baseline="30000" dirty="0" err="1" smtClean="0"/>
              <a:t>karşılayabildiğine</a:t>
            </a:r>
            <a:r>
              <a:rPr lang="tr-TR" sz="4400" baseline="30000" dirty="0" smtClean="0"/>
              <a:t> </a:t>
            </a:r>
            <a:r>
              <a:rPr lang="tr-TR" sz="4400" baseline="30000" dirty="0" err="1"/>
              <a:t>bağlıdır</a:t>
            </a:r>
            <a:r>
              <a:rPr lang="tr-TR" sz="4400" baseline="30000" dirty="0"/>
              <a:t> </a:t>
            </a:r>
            <a:r>
              <a:rPr lang="tr-TR" sz="4400" baseline="30000" dirty="0" smtClean="0"/>
              <a:t>.</a:t>
            </a:r>
            <a:endParaRPr lang="en-US" sz="4400" dirty="0"/>
          </a:p>
        </p:txBody>
      </p:sp>
    </p:spTree>
    <p:extLst>
      <p:ext uri="{BB962C8B-B14F-4D97-AF65-F5344CB8AC3E}">
        <p14:creationId xmlns:p14="http://schemas.microsoft.com/office/powerpoint/2010/main" val="68506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Etkileşimci liderlikte, lider ile grup arasındaki </a:t>
            </a:r>
            <a:r>
              <a:rPr lang="tr-TR" dirty="0" err="1"/>
              <a:t>ilişki</a:t>
            </a:r>
            <a:r>
              <a:rPr lang="tr-TR" dirty="0"/>
              <a:t> </a:t>
            </a:r>
            <a:r>
              <a:rPr lang="tr-TR" dirty="0" err="1"/>
              <a:t>dört</a:t>
            </a:r>
            <a:r>
              <a:rPr lang="tr-TR" dirty="0"/>
              <a:t> </a:t>
            </a:r>
            <a:r>
              <a:rPr lang="tr-TR" dirty="0" smtClean="0"/>
              <a:t>şekilde </a:t>
            </a:r>
            <a:r>
              <a:rPr lang="tr-TR" dirty="0" smtClean="0"/>
              <a:t>gerçekleşebilir:</a:t>
            </a:r>
            <a:endParaRPr lang="tr-TR" dirty="0"/>
          </a:p>
          <a:p>
            <a:endParaRPr lang="en-US" dirty="0"/>
          </a:p>
        </p:txBody>
      </p:sp>
    </p:spTree>
    <p:extLst>
      <p:ext uri="{BB962C8B-B14F-4D97-AF65-F5344CB8AC3E}">
        <p14:creationId xmlns:p14="http://schemas.microsoft.com/office/powerpoint/2010/main" val="2068365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8596"/>
            <a:ext cx="8229600" cy="1143000"/>
          </a:xfrm>
        </p:spPr>
        <p:txBody>
          <a:bodyPr/>
          <a:lstStyle/>
          <a:p>
            <a:endParaRPr lang="en-US"/>
          </a:p>
        </p:txBody>
      </p:sp>
      <p:sp>
        <p:nvSpPr>
          <p:cNvPr id="3" name="Content Placeholder 2"/>
          <p:cNvSpPr>
            <a:spLocks noGrp="1"/>
          </p:cNvSpPr>
          <p:nvPr>
            <p:ph idx="1"/>
          </p:nvPr>
        </p:nvSpPr>
        <p:spPr>
          <a:xfrm>
            <a:off x="457200" y="1624158"/>
            <a:ext cx="8229600" cy="4525963"/>
          </a:xfrm>
        </p:spPr>
        <p:txBody>
          <a:bodyPr/>
          <a:lstStyle/>
          <a:p>
            <a:r>
              <a:rPr lang="tr-TR" b="1" dirty="0"/>
              <a:t>1. </a:t>
            </a:r>
            <a:r>
              <a:rPr lang="tr-TR" b="1" dirty="0" err="1"/>
              <a:t>Şartlı</a:t>
            </a:r>
            <a:r>
              <a:rPr lang="tr-TR" b="1" dirty="0"/>
              <a:t> </a:t>
            </a:r>
            <a:r>
              <a:rPr lang="tr-TR" b="1" dirty="0" err="1"/>
              <a:t>ödüllendirme</a:t>
            </a:r>
            <a:r>
              <a:rPr lang="tr-TR" b="1" dirty="0"/>
              <a:t>: </a:t>
            </a:r>
            <a:r>
              <a:rPr lang="tr-TR" dirty="0" err="1" smtClean="0"/>
              <a:t>Çalışanlara</a:t>
            </a:r>
            <a:r>
              <a:rPr lang="tr-TR" dirty="0" smtClean="0"/>
              <a:t> </a:t>
            </a:r>
            <a:r>
              <a:rPr lang="tr-TR" dirty="0"/>
              <a:t>sarf </a:t>
            </a:r>
            <a:r>
              <a:rPr lang="tr-TR" dirty="0" err="1"/>
              <a:t>ettiği</a:t>
            </a:r>
            <a:r>
              <a:rPr lang="tr-TR" dirty="0"/>
              <a:t> gayret ve </a:t>
            </a:r>
            <a:r>
              <a:rPr lang="tr-TR" dirty="0" err="1"/>
              <a:t>ulaştıkları</a:t>
            </a:r>
            <a:r>
              <a:rPr lang="tr-TR" dirty="0"/>
              <a:t> performansa </a:t>
            </a:r>
            <a:r>
              <a:rPr lang="tr-TR" dirty="0" smtClean="0"/>
              <a:t>göre liderin daha </a:t>
            </a:r>
            <a:r>
              <a:rPr lang="tr-TR" dirty="0"/>
              <a:t>fazla destek ve kaynak </a:t>
            </a:r>
            <a:r>
              <a:rPr lang="tr-TR" dirty="0" err="1"/>
              <a:t>sağlaması</a:t>
            </a:r>
            <a:r>
              <a:rPr lang="tr-TR" dirty="0"/>
              <a:t> </a:t>
            </a:r>
            <a:r>
              <a:rPr lang="tr-TR" dirty="0" smtClean="0"/>
              <a:t>söz konusudur.</a:t>
            </a:r>
            <a:endParaRPr lang="tr-TR" dirty="0"/>
          </a:p>
          <a:p>
            <a:endParaRPr lang="en-US" dirty="0"/>
          </a:p>
        </p:txBody>
      </p:sp>
    </p:spTree>
    <p:extLst>
      <p:ext uri="{BB962C8B-B14F-4D97-AF65-F5344CB8AC3E}">
        <p14:creationId xmlns:p14="http://schemas.microsoft.com/office/powerpoint/2010/main" val="318285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dirty="0"/>
              <a:t>2. </a:t>
            </a:r>
            <a:r>
              <a:rPr lang="tr-TR" b="1" dirty="0" err="1"/>
              <a:t>İstisnalarla</a:t>
            </a:r>
            <a:r>
              <a:rPr lang="tr-TR" b="1" dirty="0"/>
              <a:t> </a:t>
            </a:r>
            <a:r>
              <a:rPr lang="tr-TR" b="1" dirty="0" err="1"/>
              <a:t>yönetim</a:t>
            </a:r>
            <a:r>
              <a:rPr lang="tr-TR" b="1" dirty="0"/>
              <a:t> (Aktif): </a:t>
            </a:r>
            <a:r>
              <a:rPr lang="tr-TR" dirty="0"/>
              <a:t>Lider iş </a:t>
            </a:r>
            <a:r>
              <a:rPr lang="tr-TR" dirty="0" smtClean="0"/>
              <a:t>standartlarını </a:t>
            </a:r>
            <a:r>
              <a:rPr lang="tr-TR" dirty="0"/>
              <a:t>belirler; iş yapma </a:t>
            </a:r>
            <a:r>
              <a:rPr lang="tr-TR" dirty="0" err="1"/>
              <a:t>sürecini</a:t>
            </a:r>
            <a:r>
              <a:rPr lang="tr-TR" dirty="0"/>
              <a:t> izleyerek ve </a:t>
            </a:r>
            <a:r>
              <a:rPr lang="tr-TR" dirty="0" err="1"/>
              <a:t>gerektiğinde</a:t>
            </a:r>
            <a:r>
              <a:rPr lang="tr-TR" dirty="0"/>
              <a:t> </a:t>
            </a:r>
            <a:r>
              <a:rPr lang="tr-TR" dirty="0" err="1"/>
              <a:t>müdahale</a:t>
            </a:r>
            <a:r>
              <a:rPr lang="tr-TR" dirty="0"/>
              <a:t> ederek </a:t>
            </a:r>
            <a:r>
              <a:rPr lang="tr-TR" dirty="0" err="1"/>
              <a:t>düzeltici</a:t>
            </a:r>
            <a:r>
              <a:rPr lang="tr-TR" dirty="0"/>
              <a:t> kararlar alır. </a:t>
            </a:r>
          </a:p>
          <a:p>
            <a:endParaRPr lang="en-US" dirty="0"/>
          </a:p>
        </p:txBody>
      </p:sp>
    </p:spTree>
    <p:extLst>
      <p:ext uri="{BB962C8B-B14F-4D97-AF65-F5344CB8AC3E}">
        <p14:creationId xmlns:p14="http://schemas.microsoft.com/office/powerpoint/2010/main" val="412640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dirty="0"/>
              <a:t>3. </a:t>
            </a:r>
            <a:r>
              <a:rPr lang="tr-TR" b="1" dirty="0" err="1"/>
              <a:t>İstisnalarla</a:t>
            </a:r>
            <a:r>
              <a:rPr lang="tr-TR" b="1" dirty="0"/>
              <a:t> </a:t>
            </a:r>
            <a:r>
              <a:rPr lang="tr-TR" b="1" dirty="0" err="1"/>
              <a:t>Yönetim</a:t>
            </a:r>
            <a:r>
              <a:rPr lang="tr-TR" b="1" dirty="0"/>
              <a:t> (Pasif): </a:t>
            </a:r>
            <a:r>
              <a:rPr lang="tr-TR" dirty="0"/>
              <a:t>Lider </a:t>
            </a:r>
            <a:r>
              <a:rPr lang="tr-TR" dirty="0" err="1"/>
              <a:t>işi</a:t>
            </a:r>
            <a:r>
              <a:rPr lang="tr-TR" dirty="0"/>
              <a:t> </a:t>
            </a:r>
            <a:r>
              <a:rPr lang="tr-TR" dirty="0" err="1"/>
              <a:t>gerçekleştirme</a:t>
            </a:r>
            <a:r>
              <a:rPr lang="tr-TR" dirty="0"/>
              <a:t> </a:t>
            </a:r>
            <a:r>
              <a:rPr lang="tr-TR" dirty="0" err="1"/>
              <a:t>sürecinde</a:t>
            </a:r>
            <a:r>
              <a:rPr lang="tr-TR" dirty="0"/>
              <a:t> pasif kalır. Daha </a:t>
            </a:r>
            <a:r>
              <a:rPr lang="tr-TR" dirty="0" err="1"/>
              <a:t>çok</a:t>
            </a:r>
            <a:r>
              <a:rPr lang="tr-TR" dirty="0"/>
              <a:t> </a:t>
            </a:r>
            <a:r>
              <a:rPr lang="tr-TR" dirty="0" err="1"/>
              <a:t>işi</a:t>
            </a:r>
            <a:r>
              <a:rPr lang="tr-TR" dirty="0"/>
              <a:t> </a:t>
            </a:r>
            <a:r>
              <a:rPr lang="tr-TR" dirty="0" err="1"/>
              <a:t>gerçekleştirmek</a:t>
            </a:r>
            <a:r>
              <a:rPr lang="tr-TR" dirty="0"/>
              <a:t> </a:t>
            </a:r>
            <a:r>
              <a:rPr lang="tr-TR" dirty="0" err="1"/>
              <a:t>için</a:t>
            </a:r>
            <a:r>
              <a:rPr lang="tr-TR" dirty="0"/>
              <a:t> </a:t>
            </a:r>
            <a:r>
              <a:rPr lang="tr-TR" dirty="0" err="1"/>
              <a:t>oluşturulan</a:t>
            </a:r>
            <a:r>
              <a:rPr lang="tr-TR" dirty="0"/>
              <a:t> standartların </a:t>
            </a:r>
            <a:r>
              <a:rPr lang="tr-TR" dirty="0" err="1"/>
              <a:t>şartlara</a:t>
            </a:r>
            <a:r>
              <a:rPr lang="tr-TR" dirty="0"/>
              <a:t> </a:t>
            </a:r>
            <a:r>
              <a:rPr lang="tr-TR" dirty="0" err="1"/>
              <a:t>uymadığı</a:t>
            </a:r>
            <a:r>
              <a:rPr lang="tr-TR" dirty="0"/>
              <a:t> </a:t>
            </a:r>
            <a:r>
              <a:rPr lang="tr-TR" dirty="0" smtClean="0"/>
              <a:t>durumlarda </a:t>
            </a:r>
            <a:r>
              <a:rPr lang="tr-TR" dirty="0" err="1" smtClean="0"/>
              <a:t>müdahele</a:t>
            </a:r>
            <a:r>
              <a:rPr lang="tr-TR" dirty="0" smtClean="0"/>
              <a:t> eder. </a:t>
            </a:r>
            <a:endParaRPr lang="en-US" dirty="0"/>
          </a:p>
        </p:txBody>
      </p:sp>
    </p:spTree>
    <p:extLst>
      <p:ext uri="{BB962C8B-B14F-4D97-AF65-F5344CB8AC3E}">
        <p14:creationId xmlns:p14="http://schemas.microsoft.com/office/powerpoint/2010/main" val="4281471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b="1" dirty="0"/>
              <a:t>4. Liberal/Serbest bırakıcı: </a:t>
            </a:r>
            <a:r>
              <a:rPr lang="tr-TR" dirty="0" smtClean="0"/>
              <a:t>Lider iş </a:t>
            </a:r>
            <a:r>
              <a:rPr lang="tr-TR" dirty="0"/>
              <a:t>standartlarını belirlemek konusunda </a:t>
            </a:r>
            <a:r>
              <a:rPr lang="tr-TR" dirty="0" err="1" smtClean="0"/>
              <a:t>çalışanları</a:t>
            </a:r>
            <a:r>
              <a:rPr lang="tr-TR" dirty="0" smtClean="0"/>
              <a:t> tamamen </a:t>
            </a:r>
            <a:r>
              <a:rPr lang="tr-TR" dirty="0"/>
              <a:t>serbest </a:t>
            </a:r>
            <a:r>
              <a:rPr lang="tr-TR" dirty="0" smtClean="0"/>
              <a:t>bırakır.</a:t>
            </a:r>
            <a:endParaRPr lang="en-US" dirty="0"/>
          </a:p>
        </p:txBody>
      </p:sp>
    </p:spTree>
    <p:extLst>
      <p:ext uri="{BB962C8B-B14F-4D97-AF65-F5344CB8AC3E}">
        <p14:creationId xmlns:p14="http://schemas.microsoft.com/office/powerpoint/2010/main" val="3201283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err="1" smtClean="0"/>
              <a:t>Etkileşimci</a:t>
            </a:r>
            <a:r>
              <a:rPr lang="tr-TR" dirty="0" smtClean="0"/>
              <a:t> liderler çalışanlarından beklentilerini açık olarak belirtir ve </a:t>
            </a:r>
            <a:r>
              <a:rPr lang="tr-TR" dirty="0"/>
              <a:t>kendilerinden beklenilen performansı </a:t>
            </a:r>
            <a:r>
              <a:rPr lang="tr-TR" dirty="0" err="1"/>
              <a:t>göstermeleri</a:t>
            </a:r>
            <a:r>
              <a:rPr lang="tr-TR" dirty="0"/>
              <a:t> </a:t>
            </a:r>
            <a:r>
              <a:rPr lang="tr-TR" dirty="0" err="1"/>
              <a:t>karşılığında</a:t>
            </a:r>
            <a:r>
              <a:rPr lang="tr-TR" dirty="0"/>
              <a:t> ne gibi bir </a:t>
            </a:r>
            <a:r>
              <a:rPr lang="tr-TR" dirty="0" err="1"/>
              <a:t>ödül</a:t>
            </a:r>
            <a:r>
              <a:rPr lang="tr-TR" dirty="0"/>
              <a:t> alacaklarını </a:t>
            </a:r>
            <a:r>
              <a:rPr lang="tr-TR" dirty="0" smtClean="0"/>
              <a:t>belirterek işlerin yürümesini sağlarlar.</a:t>
            </a:r>
            <a:endParaRPr lang="tr-TR" dirty="0"/>
          </a:p>
          <a:p>
            <a:endParaRPr lang="en-US" dirty="0"/>
          </a:p>
        </p:txBody>
      </p:sp>
    </p:spTree>
    <p:extLst>
      <p:ext uri="{BB962C8B-B14F-4D97-AF65-F5344CB8AC3E}">
        <p14:creationId xmlns:p14="http://schemas.microsoft.com/office/powerpoint/2010/main" val="1145349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TotalTime>
  <Words>616</Words>
  <Application>Microsoft Macintosh PowerPoint</Application>
  <PresentationFormat>On-screen Show (4:3)</PresentationFormat>
  <Paragraphs>31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ETKİLEŞİMCİ LİDERLİK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Lider-Üye Değişim Modeli </dc:title>
  <dc:creator>ece</dc:creator>
  <cp:lastModifiedBy>ece</cp:lastModifiedBy>
  <cp:revision>23</cp:revision>
  <dcterms:created xsi:type="dcterms:W3CDTF">2019-11-21T19:54:07Z</dcterms:created>
  <dcterms:modified xsi:type="dcterms:W3CDTF">2020-05-05T16:51:52Z</dcterms:modified>
</cp:coreProperties>
</file>