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29"/>
    <p:restoredTop sz="94674"/>
  </p:normalViewPr>
  <p:slideViewPr>
    <p:cSldViewPr snapToGrid="0" snapToObjects="1">
      <p:cViewPr varScale="1">
        <p:scale>
          <a:sx n="122" d="100"/>
          <a:sy n="122" d="100"/>
        </p:scale>
        <p:origin x="5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9/24/18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f"/><Relationship Id="rId3" Type="http://schemas.openxmlformats.org/officeDocument/2006/relationships/image" Target="../media/image2.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Sağlık bilimleri fakültesi</a:t>
            </a:r>
            <a:endParaRPr lang="tr-TR" dirty="0"/>
          </a:p>
        </p:txBody>
      </p:sp>
      <p:sp>
        <p:nvSpPr>
          <p:cNvPr id="3" name="Alt Konu Başlığı 2"/>
          <p:cNvSpPr>
            <a:spLocks noGrp="1"/>
          </p:cNvSpPr>
          <p:nvPr>
            <p:ph type="subTitle" idx="1"/>
          </p:nvPr>
        </p:nvSpPr>
        <p:spPr/>
        <p:txBody>
          <a:bodyPr/>
          <a:lstStyle/>
          <a:p>
            <a:r>
              <a:rPr lang="tr-TR" dirty="0" smtClean="0"/>
              <a:t>Sağlık Hukuku</a:t>
            </a:r>
            <a:endParaRPr lang="tr-TR" dirty="0"/>
          </a:p>
        </p:txBody>
      </p:sp>
      <p:pic>
        <p:nvPicPr>
          <p:cNvPr id="5" name="Resim 4"/>
          <p:cNvPicPr>
            <a:picLocks noChangeAspect="1"/>
          </p:cNvPicPr>
          <p:nvPr/>
        </p:nvPicPr>
        <p:blipFill>
          <a:blip r:embed="rId2"/>
          <a:stretch>
            <a:fillRect/>
          </a:stretch>
        </p:blipFill>
        <p:spPr>
          <a:xfrm>
            <a:off x="684212" y="313560"/>
            <a:ext cx="2081671" cy="2081671"/>
          </a:xfrm>
          <a:prstGeom prst="rect">
            <a:avLst/>
          </a:prstGeom>
        </p:spPr>
      </p:pic>
      <p:pic>
        <p:nvPicPr>
          <p:cNvPr id="6" name="Resim 5"/>
          <p:cNvPicPr>
            <a:picLocks noChangeAspect="1"/>
          </p:cNvPicPr>
          <p:nvPr/>
        </p:nvPicPr>
        <p:blipFill>
          <a:blip r:embed="rId3"/>
          <a:stretch>
            <a:fillRect/>
          </a:stretch>
        </p:blipFill>
        <p:spPr>
          <a:xfrm>
            <a:off x="4939785" y="313560"/>
            <a:ext cx="2145227" cy="2081277"/>
          </a:xfrm>
          <a:prstGeom prst="rect">
            <a:avLst/>
          </a:prstGeom>
        </p:spPr>
      </p:pic>
    </p:spTree>
    <p:extLst>
      <p:ext uri="{BB962C8B-B14F-4D97-AF65-F5344CB8AC3E}">
        <p14:creationId xmlns:p14="http://schemas.microsoft.com/office/powerpoint/2010/main" val="1317209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230642"/>
            <a:ext cx="8534400" cy="1507067"/>
          </a:xfrm>
        </p:spPr>
        <p:txBody>
          <a:bodyPr/>
          <a:lstStyle/>
          <a:p>
            <a:r>
              <a:rPr lang="tr-TR" dirty="0"/>
              <a:t>Refakatçi bulundurulması</a:t>
            </a:r>
            <a:r>
              <a:rPr lang="tr-TR" dirty="0"/>
              <a:t> </a:t>
            </a:r>
          </a:p>
        </p:txBody>
      </p:sp>
      <p:sp>
        <p:nvSpPr>
          <p:cNvPr id="3" name="İçerik Yer Tutucusu 2"/>
          <p:cNvSpPr>
            <a:spLocks noGrp="1"/>
          </p:cNvSpPr>
          <p:nvPr>
            <p:ph idx="1"/>
          </p:nvPr>
        </p:nvSpPr>
        <p:spPr>
          <a:xfrm>
            <a:off x="684212" y="1999593"/>
            <a:ext cx="8534400" cy="3615267"/>
          </a:xfrm>
        </p:spPr>
        <p:txBody>
          <a:bodyPr/>
          <a:lstStyle/>
          <a:p>
            <a:r>
              <a:rPr lang="tr-TR" dirty="0"/>
              <a:t>Hastanın bir diğer hakkı olan refakatçi bulundurma hakkı, Hasta Hakları Yönetmeliği’nin 40. maddesinde yer almaktadır:</a:t>
            </a:r>
          </a:p>
          <a:p>
            <a:pPr marL="0" indent="0">
              <a:buNone/>
            </a:pPr>
            <a:r>
              <a:rPr lang="tr-TR" i="1" dirty="0"/>
              <a:t>“Muayene ve tedavi sırasında hastaya yardımcı olmak üzere; mevzuatın ve kurum imkanlarının elverdiği ve hastanın sağlık durumunun gerektirdiği ölçüde, tedaviden sorumlu olan tabibin uygun görmesine bağlı olarak, refakatçi bulundurulması istenebilir.</a:t>
            </a:r>
            <a:endParaRPr lang="tr-TR" dirty="0"/>
          </a:p>
          <a:p>
            <a:pPr marL="0" indent="0">
              <a:buNone/>
            </a:pPr>
            <a:r>
              <a:rPr lang="tr-TR" i="1" dirty="0"/>
              <a:t>Bu hakkın nasıl ve ne zaman kullanılacağı ve bu konuda alınacak tedbirler, sağlık kurum ve kuruluşunun çalışma usul ve esaslarını gösteren mevzuata ayrıca düzenlenir.”</a:t>
            </a:r>
            <a:r>
              <a:rPr lang="tr-TR" dirty="0"/>
              <a:t> </a:t>
            </a:r>
          </a:p>
        </p:txBody>
      </p:sp>
    </p:spTree>
    <p:extLst>
      <p:ext uri="{BB962C8B-B14F-4D97-AF65-F5344CB8AC3E}">
        <p14:creationId xmlns:p14="http://schemas.microsoft.com/office/powerpoint/2010/main" val="1597115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524932"/>
            <a:ext cx="8534400" cy="1507067"/>
          </a:xfrm>
        </p:spPr>
        <p:txBody>
          <a:bodyPr/>
          <a:lstStyle/>
          <a:p>
            <a:r>
              <a:rPr lang="tr-TR" dirty="0"/>
              <a:t>Hastanın Müracaat, Şikâyet ve Dava Hakkı</a:t>
            </a:r>
            <a:r>
              <a:rPr lang="tr-TR" dirty="0"/>
              <a:t> </a:t>
            </a:r>
          </a:p>
        </p:txBody>
      </p:sp>
      <p:sp>
        <p:nvSpPr>
          <p:cNvPr id="3" name="İçerik Yer Tutucusu 2"/>
          <p:cNvSpPr>
            <a:spLocks noGrp="1"/>
          </p:cNvSpPr>
          <p:nvPr>
            <p:ph idx="1"/>
          </p:nvPr>
        </p:nvSpPr>
        <p:spPr>
          <a:xfrm>
            <a:off x="684212" y="2251842"/>
            <a:ext cx="8534400" cy="3615267"/>
          </a:xfrm>
        </p:spPr>
        <p:txBody>
          <a:bodyPr/>
          <a:lstStyle/>
          <a:p>
            <a:r>
              <a:rPr lang="tr-TR" dirty="0"/>
              <a:t>Bu hak, Hasta Hakları Yönetmeliğinin 42. maddesinde,</a:t>
            </a:r>
          </a:p>
          <a:p>
            <a:pPr marL="0" indent="0">
              <a:buNone/>
            </a:pPr>
            <a:r>
              <a:rPr lang="tr-TR" i="1" dirty="0"/>
              <a:t>“Hastanın ve hasta ile ilgili bulunanların, hasta haklarının ihlali halinde, mevzuat çerçevesinde her türlü müracaat, şikayet ve dava hakları vardır.”</a:t>
            </a:r>
            <a:endParaRPr lang="tr-TR" dirty="0"/>
          </a:p>
          <a:p>
            <a:pPr marL="0" indent="0">
              <a:buNone/>
            </a:pPr>
            <a:r>
              <a:rPr lang="tr-TR" dirty="0"/>
              <a:t>şeklinde yer almıştır</a:t>
            </a:r>
            <a:r>
              <a:rPr lang="tr-TR" dirty="0" smtClean="0"/>
              <a:t>.</a:t>
            </a:r>
            <a:endParaRPr lang="tr-TR" dirty="0"/>
          </a:p>
        </p:txBody>
      </p:sp>
    </p:spTree>
    <p:extLst>
      <p:ext uri="{BB962C8B-B14F-4D97-AF65-F5344CB8AC3E}">
        <p14:creationId xmlns:p14="http://schemas.microsoft.com/office/powerpoint/2010/main" val="1325348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73472"/>
            <a:ext cx="8534400" cy="1507067"/>
          </a:xfrm>
        </p:spPr>
        <p:txBody>
          <a:bodyPr/>
          <a:lstStyle/>
          <a:p>
            <a:r>
              <a:rPr lang="tr-TR" dirty="0" err="1" smtClean="0"/>
              <a:t>Vıı</a:t>
            </a:r>
            <a:r>
              <a:rPr lang="tr-TR" dirty="0" smtClean="0"/>
              <a:t>. </a:t>
            </a:r>
            <a:r>
              <a:rPr lang="tr-TR" dirty="0" smtClean="0"/>
              <a:t>bölüm</a:t>
            </a:r>
            <a:endParaRPr lang="tr-TR" dirty="0"/>
          </a:p>
        </p:txBody>
      </p:sp>
      <p:sp>
        <p:nvSpPr>
          <p:cNvPr id="3" name="İçerik Yer Tutucusu 2"/>
          <p:cNvSpPr>
            <a:spLocks noGrp="1"/>
          </p:cNvSpPr>
          <p:nvPr>
            <p:ph idx="1"/>
          </p:nvPr>
        </p:nvSpPr>
        <p:spPr>
          <a:xfrm>
            <a:off x="684212" y="2562101"/>
            <a:ext cx="8534400" cy="3615267"/>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tr-TR" sz="3200" dirty="0" smtClean="0"/>
              <a:t>HASTA HAKLARI - 2</a:t>
            </a:r>
            <a:endParaRPr lang="tr-TR" sz="3200" dirty="0"/>
          </a:p>
        </p:txBody>
      </p:sp>
    </p:spTree>
    <p:extLst>
      <p:ext uri="{BB962C8B-B14F-4D97-AF65-F5344CB8AC3E}">
        <p14:creationId xmlns:p14="http://schemas.microsoft.com/office/powerpoint/2010/main" val="20705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512491"/>
            <a:ext cx="8534400" cy="1507067"/>
          </a:xfrm>
        </p:spPr>
        <p:txBody>
          <a:bodyPr>
            <a:normAutofit fontScale="90000"/>
          </a:bodyPr>
          <a:lstStyle/>
          <a:p>
            <a:pPr lvl="0"/>
            <a:r>
              <a:rPr lang="tr-TR" dirty="0"/>
              <a:t>Hastanın Tıbbi Gerekliliklere Uygun Teşhis, Tedavi ve Bakım </a:t>
            </a:r>
            <a:r>
              <a:rPr lang="tr-TR" dirty="0" smtClean="0"/>
              <a:t>Hakkı</a:t>
            </a:r>
            <a:endParaRPr lang="tr-TR" dirty="0"/>
          </a:p>
        </p:txBody>
      </p:sp>
      <p:sp>
        <p:nvSpPr>
          <p:cNvPr id="3" name="İçerik Yer Tutucusu 2"/>
          <p:cNvSpPr>
            <a:spLocks noGrp="1"/>
          </p:cNvSpPr>
          <p:nvPr>
            <p:ph idx="1"/>
          </p:nvPr>
        </p:nvSpPr>
        <p:spPr>
          <a:xfrm>
            <a:off x="684212" y="2402633"/>
            <a:ext cx="8534400" cy="3615267"/>
          </a:xfrm>
        </p:spPr>
        <p:txBody>
          <a:bodyPr>
            <a:normAutofit fontScale="92500" lnSpcReduction="10000"/>
          </a:bodyPr>
          <a:lstStyle/>
          <a:p>
            <a:r>
              <a:rPr lang="tr-TR" dirty="0"/>
              <a:t>Hekim, öncelikle teşhiste, yani tanı koymada tıbbi gereklere uygun olarak davranmalı ve var olması gereken tıbbi özeni göstermelidir. Bunu izleyen aşamada ise tıbbi gereklere uygun bir şekilde tıbbi özen gösterilmek kaydıyla tedavi ve bakımı sağlamalıdır.</a:t>
            </a:r>
          </a:p>
          <a:p>
            <a:r>
              <a:rPr lang="tr-TR" dirty="0"/>
              <a:t>Hasta Hakları Yönetmeliği’nin 11. maddesinde yer alan bu hak şu şekilde </a:t>
            </a:r>
            <a:r>
              <a:rPr lang="tr-TR" dirty="0" err="1"/>
              <a:t>lafzedilmiştir</a:t>
            </a:r>
            <a:r>
              <a:rPr lang="tr-TR" dirty="0"/>
              <a:t>:</a:t>
            </a:r>
          </a:p>
          <a:p>
            <a:pPr marL="0" indent="0">
              <a:buNone/>
            </a:pPr>
            <a:r>
              <a:rPr lang="tr-TR" i="1" dirty="0"/>
              <a:t>“Hasta, modern tıbbi bilgi ve teknolojinin gereklerine uygun olarak teşhisinin konulmasını, tedavisinin yapılmasını ve bakımını istemek hakkına sahiptir.</a:t>
            </a:r>
          </a:p>
          <a:p>
            <a:pPr marL="0" indent="0">
              <a:buNone/>
            </a:pPr>
            <a:r>
              <a:rPr lang="tr-TR" i="1" dirty="0"/>
              <a:t>Tababetin ilkelerine ve tababet ile ilgili mevzuat hükümlerine aykırı veya aldatıcı mahiyette teşhis ve tedavi yapılamaz.”</a:t>
            </a:r>
            <a:endParaRPr lang="tr-TR" i="1" dirty="0"/>
          </a:p>
        </p:txBody>
      </p:sp>
    </p:spTree>
    <p:extLst>
      <p:ext uri="{BB962C8B-B14F-4D97-AF65-F5344CB8AC3E}">
        <p14:creationId xmlns:p14="http://schemas.microsoft.com/office/powerpoint/2010/main" val="1667360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503911"/>
            <a:ext cx="8534400" cy="1507067"/>
          </a:xfrm>
        </p:spPr>
        <p:txBody>
          <a:bodyPr/>
          <a:lstStyle/>
          <a:p>
            <a:pPr lvl="0"/>
            <a:r>
              <a:rPr lang="tr-TR" dirty="0"/>
              <a:t>Hastanın Tıbbi Özen Gösterilmesini İsteme </a:t>
            </a:r>
            <a:r>
              <a:rPr lang="tr-TR" dirty="0" smtClean="0"/>
              <a:t>Hakkı </a:t>
            </a:r>
            <a:endParaRPr lang="tr-TR" dirty="0"/>
          </a:p>
        </p:txBody>
      </p:sp>
      <p:sp>
        <p:nvSpPr>
          <p:cNvPr id="3" name="İçerik Yer Tutucusu 2"/>
          <p:cNvSpPr>
            <a:spLocks noGrp="1"/>
          </p:cNvSpPr>
          <p:nvPr>
            <p:ph idx="1"/>
          </p:nvPr>
        </p:nvSpPr>
        <p:spPr>
          <a:xfrm>
            <a:off x="684212" y="2283372"/>
            <a:ext cx="8534400" cy="3615267"/>
          </a:xfrm>
        </p:spPr>
        <p:txBody>
          <a:bodyPr/>
          <a:lstStyle/>
          <a:p>
            <a:r>
              <a:rPr lang="tr-TR" dirty="0"/>
              <a:t>Bu hak, hekime müdahale ve tedavi sırasında belirli bir kaliteyi sağlama yükümlülüğü vermektedir. Sonuç ne olursa olsun, hastanın acı çekmemesi bu kalitenin ilk şartıdır.</a:t>
            </a:r>
          </a:p>
          <a:p>
            <a:r>
              <a:rPr lang="tr-TR" dirty="0"/>
              <a:t>Hastanın bu hakkı, Hasta Hakları Yönetmeliği’nin 14. maddesinde ele alınmıştır:</a:t>
            </a:r>
          </a:p>
          <a:p>
            <a:pPr marL="0" indent="0">
              <a:buNone/>
            </a:pPr>
            <a:r>
              <a:rPr lang="tr-TR" i="1" dirty="0"/>
              <a:t>“Personel, hastanın durumunun gerektirdiği tıbbi özeni gösterir. Hastanın hayatını kurtarmak veya sağlığını korumak mümkün olmadığı takdirde dahi, ıstırabını azaltmaya veya dindirmeye çalışmak zorunludur.”</a:t>
            </a:r>
            <a:endParaRPr lang="tr-TR" dirty="0"/>
          </a:p>
        </p:txBody>
      </p:sp>
    </p:spTree>
    <p:extLst>
      <p:ext uri="{BB962C8B-B14F-4D97-AF65-F5344CB8AC3E}">
        <p14:creationId xmlns:p14="http://schemas.microsoft.com/office/powerpoint/2010/main" val="913509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95762" y="503911"/>
            <a:ext cx="8534400" cy="1507067"/>
          </a:xfrm>
        </p:spPr>
        <p:txBody>
          <a:bodyPr/>
          <a:lstStyle/>
          <a:p>
            <a:r>
              <a:rPr lang="tr-TR" dirty="0"/>
              <a:t>Mahremiyete Saygı Gösterilmesini İsteme </a:t>
            </a:r>
            <a:r>
              <a:rPr lang="tr-TR" dirty="0" smtClean="0"/>
              <a:t>Hakkı - 1</a:t>
            </a:r>
            <a:endParaRPr lang="tr-TR" dirty="0"/>
          </a:p>
        </p:txBody>
      </p:sp>
      <p:sp>
        <p:nvSpPr>
          <p:cNvPr id="3" name="İçerik Yer Tutucusu 2"/>
          <p:cNvSpPr>
            <a:spLocks noGrp="1"/>
          </p:cNvSpPr>
          <p:nvPr>
            <p:ph idx="1"/>
          </p:nvPr>
        </p:nvSpPr>
        <p:spPr>
          <a:xfrm>
            <a:off x="695762" y="2146737"/>
            <a:ext cx="8534400" cy="3615267"/>
          </a:xfrm>
        </p:spPr>
        <p:txBody>
          <a:bodyPr>
            <a:normAutofit fontScale="47500" lnSpcReduction="20000"/>
          </a:bodyPr>
          <a:lstStyle/>
          <a:p>
            <a:r>
              <a:rPr lang="tr-TR" dirty="0"/>
              <a:t>Kişisel verilerin gizli tutulması, günümüzde hem kamu hukuku hem de özel hukuk bakımından garanti altına alınmış ve ülkemizde Hasta Hakları Yönetmeliği vasıtasıyla Tıp Hukukuna da uyarlanmıştır. Sağlık hizmetinden yararlanan kişilerin sağlık durumlarına ve kişisel hayatına ilişkin bilgilerin gizliliği esastır.</a:t>
            </a:r>
          </a:p>
          <a:p>
            <a:r>
              <a:rPr lang="tr-TR" dirty="0" smtClean="0"/>
              <a:t>Bu </a:t>
            </a:r>
            <a:r>
              <a:rPr lang="tr-TR" dirty="0"/>
              <a:t>hakka Yönetmelik’in 5. maddesinin f bendinde</a:t>
            </a:r>
          </a:p>
          <a:p>
            <a:pPr marL="0" indent="0">
              <a:buNone/>
            </a:pPr>
            <a:r>
              <a:rPr lang="tr-TR" i="1" dirty="0"/>
              <a:t>“Kanun ile müsaade edilen haller ile tıbbi zorunluluklar dışında, hastanın özel hayatının ve aile hayatının gizliliğine dokunulamaz</a:t>
            </a:r>
            <a:r>
              <a:rPr lang="tr-TR" dirty="0"/>
              <a:t>.” </a:t>
            </a:r>
          </a:p>
          <a:p>
            <a:pPr marL="0" indent="0">
              <a:buNone/>
            </a:pPr>
            <a:r>
              <a:rPr lang="tr-TR" dirty="0"/>
              <a:t>hükmüyle</a:t>
            </a:r>
            <a:r>
              <a:rPr lang="tr-TR" i="1" dirty="0"/>
              <a:t> </a:t>
            </a:r>
            <a:r>
              <a:rPr lang="tr-TR" dirty="0"/>
              <a:t>ilke olarak yer verilmesinin yanı sıra, hak, </a:t>
            </a:r>
            <a:endParaRPr lang="tr-TR" dirty="0" smtClean="0"/>
          </a:p>
          <a:p>
            <a:r>
              <a:rPr lang="tr-TR" dirty="0" smtClean="0"/>
              <a:t>yönetmeliğin </a:t>
            </a:r>
            <a:r>
              <a:rPr lang="tr-TR" dirty="0"/>
              <a:t>21. maddesinde de ele alınmıştır:</a:t>
            </a:r>
          </a:p>
          <a:p>
            <a:pPr marL="0" indent="0">
              <a:buNone/>
            </a:pPr>
            <a:r>
              <a:rPr lang="tr-TR" dirty="0"/>
              <a:t>“Hastanın, mahremiyetine saygı gösterilmesi esastır. Hasta mahremiyetinin korunmasını açıkça talep de edebilir. Her türlü tıbbi müdahale, hastanın mahremiyetine saygı gösterilmek suretiyle icra edilir.</a:t>
            </a:r>
          </a:p>
          <a:p>
            <a:pPr marL="0" indent="0">
              <a:buNone/>
            </a:pPr>
            <a:r>
              <a:rPr lang="tr-TR" dirty="0"/>
              <a:t>Mahremiyete saygı gösterilmesi ve bunu istemek hakkı;</a:t>
            </a:r>
          </a:p>
          <a:p>
            <a:pPr marL="0" indent="0">
              <a:buNone/>
            </a:pPr>
            <a:r>
              <a:rPr lang="tr-TR" dirty="0"/>
              <a:t>a) Hastanın, sağlık durumu ile ilgili tıbbi değerlendirmelerin gizlilik içerisinde yürütülmesini,</a:t>
            </a:r>
          </a:p>
          <a:p>
            <a:pPr marL="0" indent="0">
              <a:buNone/>
            </a:pPr>
            <a:r>
              <a:rPr lang="tr-TR" dirty="0"/>
              <a:t>b) Muayenenin, teşhisin, tedavinin ve hasta ile doğrudan teması gerektiren diğer işlemlerin makul bir gizlilik ortamında gerçekleştirilmesini,</a:t>
            </a:r>
          </a:p>
          <a:p>
            <a:pPr marL="0" indent="0">
              <a:buNone/>
            </a:pPr>
            <a:r>
              <a:rPr lang="tr-TR" dirty="0"/>
              <a:t>c) Tıbben sakınca olmayan hallerde yanında bir yakınının bulunmasına izin verilmesini,</a:t>
            </a:r>
          </a:p>
          <a:p>
            <a:pPr marL="0" indent="0">
              <a:buNone/>
            </a:pPr>
            <a:r>
              <a:rPr lang="tr-TR" dirty="0"/>
              <a:t>d) Tedavisi ile doğrudan ilgili olmayan kimselerin, tıbbi müdahale sırasında bulunmamasını,</a:t>
            </a:r>
          </a:p>
          <a:p>
            <a:pPr marL="0" indent="0">
              <a:buNone/>
            </a:pPr>
            <a:r>
              <a:rPr lang="tr-TR" dirty="0"/>
              <a:t>e) Hastalığın mahiyeti gerektirmedikçe hastanın şahsi ve ailevi hayatına  müdahale edilmemesini,</a:t>
            </a:r>
          </a:p>
          <a:p>
            <a:pPr marL="0" indent="0">
              <a:buNone/>
            </a:pPr>
            <a:r>
              <a:rPr lang="tr-TR" dirty="0"/>
              <a:t>f) Sağlık harcamalarının kaynağının gizli tutulmasını, kapsar.”</a:t>
            </a:r>
            <a:endParaRPr lang="tr-TR" dirty="0"/>
          </a:p>
        </p:txBody>
      </p:sp>
    </p:spTree>
    <p:extLst>
      <p:ext uri="{BB962C8B-B14F-4D97-AF65-F5344CB8AC3E}">
        <p14:creationId xmlns:p14="http://schemas.microsoft.com/office/powerpoint/2010/main" val="1924904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388297"/>
            <a:ext cx="8534400" cy="1507067"/>
          </a:xfrm>
        </p:spPr>
        <p:txBody>
          <a:bodyPr/>
          <a:lstStyle/>
          <a:p>
            <a:r>
              <a:rPr lang="tr-TR"/>
              <a:t>Mahremiyete Saygı Gösterilmesini İsteme Hakkı - 1</a:t>
            </a:r>
          </a:p>
        </p:txBody>
      </p:sp>
      <p:sp>
        <p:nvSpPr>
          <p:cNvPr id="3" name="İçerik Yer Tutucusu 2"/>
          <p:cNvSpPr>
            <a:spLocks noGrp="1"/>
          </p:cNvSpPr>
          <p:nvPr>
            <p:ph idx="1"/>
          </p:nvPr>
        </p:nvSpPr>
        <p:spPr>
          <a:xfrm>
            <a:off x="684212" y="2262352"/>
            <a:ext cx="8534400" cy="3615267"/>
          </a:xfrm>
        </p:spPr>
        <p:txBody>
          <a:bodyPr>
            <a:normAutofit fontScale="70000" lnSpcReduction="20000"/>
          </a:bodyPr>
          <a:lstStyle/>
          <a:p>
            <a:r>
              <a:rPr lang="tr-TR" dirty="0"/>
              <a:t>Ayrıca yine Yönetmelik’in “Bilgilerin Gizli Tutulması” başlıklı 23. maddesi, bu hakkı pekiştirmektedir:</a:t>
            </a:r>
          </a:p>
          <a:p>
            <a:pPr marL="0" indent="0">
              <a:buNone/>
            </a:pPr>
            <a:r>
              <a:rPr lang="tr-TR" i="1" dirty="0"/>
              <a:t>“Sağlık hizmetinin verilmesi sebebiyle edinilen bilgiler, kanun ile müsaade edilen haller dışında, hiçbir şekilde açıklanamaz.</a:t>
            </a:r>
            <a:endParaRPr lang="tr-TR" dirty="0"/>
          </a:p>
          <a:p>
            <a:pPr marL="0" indent="0">
              <a:buNone/>
            </a:pPr>
            <a:r>
              <a:rPr lang="tr-TR" i="1" dirty="0"/>
              <a:t>Kişinin rızasına dayansa bile, kişilik haklarından bütünüyle vazgeçilmesi, bu hakların başkalarına devri veya aşırı şekilde sınırlanması neticesini doğuran hallerde bilginin açıklanması, bunları açıklayanın hukuki sorumluluğunu kaldırmaz.</a:t>
            </a:r>
            <a:endParaRPr lang="tr-TR" dirty="0"/>
          </a:p>
          <a:p>
            <a:pPr marL="0" indent="0">
              <a:buNone/>
            </a:pPr>
            <a:r>
              <a:rPr lang="tr-TR" i="1" dirty="0"/>
              <a:t>Hukuki ve ahlaki yönden geçerli ve haklı bir sebebe dayanmaksızın hastaya zarar verme ihtimali bulunan bilginin ifşa edilmesi, personelin ve diğer kimselerin hukuki ve cezai sorumluluğunu da gerektirir.</a:t>
            </a:r>
            <a:endParaRPr lang="tr-TR" dirty="0"/>
          </a:p>
          <a:p>
            <a:pPr marL="0" indent="0">
              <a:buNone/>
            </a:pPr>
            <a:r>
              <a:rPr lang="tr-TR" i="1" dirty="0"/>
              <a:t>Araştırma ve eğitim amacı ile yapılan faaliyetlerde de hastanın kimlik bilgileri, rızası olmaksızın açıklanamaz.”</a:t>
            </a:r>
            <a:endParaRPr lang="tr-TR" dirty="0"/>
          </a:p>
          <a:p>
            <a:r>
              <a:rPr lang="tr-TR" dirty="0"/>
              <a:t>Bu maddeye göre, ancak ve ancak toplum sağlığını ilgilendiren konular kamuoyuna açıklanabilir. 23. maddede, söz konusu hakkın ihlali durumunda kişinin rızasının olması bile dikkate alınmamıştır.</a:t>
            </a:r>
            <a:endParaRPr lang="tr-TR" dirty="0"/>
          </a:p>
        </p:txBody>
      </p:sp>
    </p:spTree>
    <p:extLst>
      <p:ext uri="{BB962C8B-B14F-4D97-AF65-F5344CB8AC3E}">
        <p14:creationId xmlns:p14="http://schemas.microsoft.com/office/powerpoint/2010/main" val="615538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95762" y="419829"/>
            <a:ext cx="8534400" cy="1507067"/>
          </a:xfrm>
        </p:spPr>
        <p:txBody>
          <a:bodyPr/>
          <a:lstStyle/>
          <a:p>
            <a:pPr lvl="0"/>
            <a:r>
              <a:rPr lang="tr-TR" dirty="0"/>
              <a:t>Güvenliğin Sağlanması </a:t>
            </a:r>
            <a:r>
              <a:rPr lang="tr-TR" dirty="0" smtClean="0"/>
              <a:t>Hakkı</a:t>
            </a:r>
            <a:endParaRPr lang="tr-TR" dirty="0"/>
          </a:p>
        </p:txBody>
      </p:sp>
      <p:sp>
        <p:nvSpPr>
          <p:cNvPr id="3" name="İçerik Yer Tutucusu 2"/>
          <p:cNvSpPr>
            <a:spLocks noGrp="1"/>
          </p:cNvSpPr>
          <p:nvPr>
            <p:ph idx="1"/>
          </p:nvPr>
        </p:nvSpPr>
        <p:spPr>
          <a:xfrm>
            <a:off x="695762" y="2125717"/>
            <a:ext cx="8534400" cy="3615267"/>
          </a:xfrm>
        </p:spPr>
        <p:txBody>
          <a:bodyPr/>
          <a:lstStyle/>
          <a:p>
            <a:r>
              <a:rPr lang="tr-TR" dirty="0"/>
              <a:t>Hasta Hakları Yönetmeliği’nin 37. maddesinde </a:t>
            </a:r>
          </a:p>
          <a:p>
            <a:pPr marL="0" indent="0">
              <a:buNone/>
            </a:pPr>
            <a:r>
              <a:rPr lang="tr-TR" i="1" dirty="0"/>
              <a:t>“Herkesin, sağlık kurum ve kuruluşlarında güvenlik içinde olmayı bekleme ve bunu istemek hakları vardır.</a:t>
            </a:r>
            <a:endParaRPr lang="tr-TR" dirty="0"/>
          </a:p>
          <a:p>
            <a:pPr marL="0" indent="0">
              <a:buNone/>
            </a:pPr>
            <a:r>
              <a:rPr lang="tr-TR" i="1" dirty="0"/>
              <a:t>Bütün sağlık kurum ve kuruluşları, hastaların ve ziyaretçi ve refakatçi gibi yakınlarının can ve mal güvenliklerinin korunması ve sağlanması için gerekli tedbirleri almak zorundadırlar.</a:t>
            </a:r>
            <a:endParaRPr lang="tr-TR" dirty="0"/>
          </a:p>
          <a:p>
            <a:pPr marL="0" indent="0">
              <a:buNone/>
            </a:pPr>
            <a:r>
              <a:rPr lang="tr-TR" i="1" dirty="0"/>
              <a:t>Tutuklu ve hükümlülerin sağlık kurum ve kuruluşlarında muhafazaları ile ilgili özel mevzuat hükümleri saklıdır.”</a:t>
            </a:r>
            <a:endParaRPr lang="tr-TR" dirty="0"/>
          </a:p>
          <a:p>
            <a:pPr marL="0" indent="0">
              <a:buNone/>
            </a:pPr>
            <a:r>
              <a:rPr lang="tr-TR" dirty="0"/>
              <a:t>şeklinde ele alınmıştır.</a:t>
            </a:r>
            <a:r>
              <a:rPr lang="tr-TR" dirty="0"/>
              <a:t> </a:t>
            </a:r>
          </a:p>
        </p:txBody>
      </p:sp>
    </p:spTree>
    <p:extLst>
      <p:ext uri="{BB962C8B-B14F-4D97-AF65-F5344CB8AC3E}">
        <p14:creationId xmlns:p14="http://schemas.microsoft.com/office/powerpoint/2010/main" val="92474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09318"/>
            <a:ext cx="8534400" cy="1507067"/>
          </a:xfrm>
        </p:spPr>
        <p:txBody>
          <a:bodyPr>
            <a:normAutofit fontScale="90000"/>
          </a:bodyPr>
          <a:lstStyle/>
          <a:p>
            <a:r>
              <a:rPr lang="tr-TR" dirty="0"/>
              <a:t>Hastanın Dini Vecibeleri Yerine Getirebilme ve Dini Hizmetlerden Faydalanma Hakkı</a:t>
            </a:r>
            <a:r>
              <a:rPr lang="tr-TR" dirty="0"/>
              <a:t> </a:t>
            </a:r>
          </a:p>
        </p:txBody>
      </p:sp>
      <p:sp>
        <p:nvSpPr>
          <p:cNvPr id="3" name="İçerik Yer Tutucusu 2"/>
          <p:cNvSpPr>
            <a:spLocks noGrp="1"/>
          </p:cNvSpPr>
          <p:nvPr>
            <p:ph idx="1"/>
          </p:nvPr>
        </p:nvSpPr>
        <p:spPr>
          <a:xfrm>
            <a:off x="684212" y="2441027"/>
            <a:ext cx="8534400" cy="3615267"/>
          </a:xfrm>
        </p:spPr>
        <p:txBody>
          <a:bodyPr>
            <a:normAutofit fontScale="77500" lnSpcReduction="20000"/>
          </a:bodyPr>
          <a:lstStyle/>
          <a:p>
            <a:r>
              <a:rPr lang="tr-TR" dirty="0"/>
              <a:t>Bu hak, Hasta Hakları Yönetmeliği’nin 38. maddesinde ele alınmıştır:</a:t>
            </a:r>
          </a:p>
          <a:p>
            <a:pPr marL="0" indent="0">
              <a:buNone/>
            </a:pPr>
            <a:r>
              <a:rPr lang="tr-TR" i="1" dirty="0"/>
              <a:t>“Sağlık kurum ve kuruluşlarının imkanları ölçüsünde hastalara dini vecibelerini serbestçe yerine getirebilmeleri için gereken tedbirler alınır.</a:t>
            </a:r>
            <a:endParaRPr lang="tr-TR" dirty="0"/>
          </a:p>
          <a:p>
            <a:pPr marL="0" indent="0">
              <a:buNone/>
            </a:pPr>
            <a:r>
              <a:rPr lang="tr-TR" i="1" dirty="0"/>
              <a:t>Kurum hizmetlerinde aksamalara sebebiyet verilmemek, başkalarını rahatsız etmemek ve personelce düzenlenip yürütülen tıbbi tedaviye hiç bir şekilde müdahalede bulunulmamak şartı ile hastalara dini telkinde bulunmak ve onları manevi yönden desteklemek üzere talepleri halinde, dini inançlarına uygun olan din görevlisi davet edilir. Bunun için, sağlık kurum ve kuruluşlarında uygun zaman ve mekan belirlenir.</a:t>
            </a:r>
            <a:endParaRPr lang="tr-TR" dirty="0"/>
          </a:p>
          <a:p>
            <a:pPr marL="0" indent="0">
              <a:buNone/>
            </a:pPr>
            <a:r>
              <a:rPr lang="tr-TR" i="1" dirty="0"/>
              <a:t>İfadeye muktedir olmayıp da dini inancı bilinen ve kimsesiz olan </a:t>
            </a:r>
            <a:r>
              <a:rPr lang="tr-TR" i="1" dirty="0" err="1"/>
              <a:t>agoni</a:t>
            </a:r>
            <a:r>
              <a:rPr lang="tr-TR" i="1" dirty="0"/>
              <a:t> halindeki hastalar için de, talep şartı aranmaksızın, dini inançlarına uygun olan din görevlisi çağrılır.”</a:t>
            </a:r>
            <a:endParaRPr lang="tr-TR" dirty="0"/>
          </a:p>
          <a:p>
            <a:pPr marL="0" indent="0">
              <a:buNone/>
            </a:pPr>
            <a:r>
              <a:rPr lang="tr-TR" i="1" dirty="0"/>
              <a:t>Bu hakların nasıl ve ne zaman kullanılacağı ve bu konuda alınacak tedbirler, sağlık kuruluşunun çalışma usul ve esaslarını gösteren mevzuatta ayrıca düzenlenir.”</a:t>
            </a:r>
            <a:r>
              <a:rPr lang="tr-TR" dirty="0"/>
              <a:t> </a:t>
            </a:r>
          </a:p>
        </p:txBody>
      </p:sp>
    </p:spTree>
    <p:extLst>
      <p:ext uri="{BB962C8B-B14F-4D97-AF65-F5344CB8AC3E}">
        <p14:creationId xmlns:p14="http://schemas.microsoft.com/office/powerpoint/2010/main" val="1927786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51359"/>
            <a:ext cx="8534400" cy="1507067"/>
          </a:xfrm>
        </p:spPr>
        <p:txBody>
          <a:bodyPr/>
          <a:lstStyle/>
          <a:p>
            <a:r>
              <a:rPr lang="tr-TR" dirty="0"/>
              <a:t>İnsani değerlere saygı gösterilmesi ve ziyaret</a:t>
            </a:r>
            <a:r>
              <a:rPr lang="tr-TR" dirty="0"/>
              <a:t> </a:t>
            </a:r>
          </a:p>
        </p:txBody>
      </p:sp>
      <p:sp>
        <p:nvSpPr>
          <p:cNvPr id="3" name="İçerik Yer Tutucusu 2"/>
          <p:cNvSpPr>
            <a:spLocks noGrp="1"/>
          </p:cNvSpPr>
          <p:nvPr>
            <p:ph idx="1"/>
          </p:nvPr>
        </p:nvSpPr>
        <p:spPr>
          <a:xfrm>
            <a:off x="684212" y="2451538"/>
            <a:ext cx="8534400" cy="3615267"/>
          </a:xfrm>
        </p:spPr>
        <p:txBody>
          <a:bodyPr>
            <a:normAutofit fontScale="70000" lnSpcReduction="20000"/>
          </a:bodyPr>
          <a:lstStyle/>
          <a:p>
            <a:r>
              <a:rPr lang="tr-TR" dirty="0"/>
              <a:t>Bu hak, Hasta hakları Yönetmeliği’nin 38. maddesinde ele alınmıştır:</a:t>
            </a:r>
          </a:p>
          <a:p>
            <a:pPr marL="0" indent="0">
              <a:buNone/>
            </a:pPr>
            <a:r>
              <a:rPr lang="tr-TR" i="1" dirty="0"/>
              <a:t>“Hasta, kişilik değerlerine uygun bir şekilde ve ortamda sağlık hizmetlerinden faydalanma hakkına sahiptir.</a:t>
            </a:r>
            <a:endParaRPr lang="tr-TR" dirty="0"/>
          </a:p>
          <a:p>
            <a:pPr marL="0" indent="0">
              <a:buNone/>
            </a:pPr>
            <a:r>
              <a:rPr lang="tr-TR" i="1" dirty="0"/>
              <a:t>Sağlık hizmetlerinde görev alan bütün personel; hastalara, yakınlarına ve ziyaretçilere </a:t>
            </a:r>
            <a:r>
              <a:rPr lang="tr-TR" i="1" dirty="0" err="1"/>
              <a:t>güleryüzlü</a:t>
            </a:r>
            <a:r>
              <a:rPr lang="tr-TR" i="1" dirty="0"/>
              <a:t>, nazik, şefkatli ve sağlık hizmetleri ile ilgili mevzuat ve bu Yönetmelik hükümlerine uygun şekilde davranmak zorundadır.</a:t>
            </a:r>
            <a:endParaRPr lang="tr-TR" dirty="0"/>
          </a:p>
          <a:p>
            <a:pPr marL="0" indent="0">
              <a:buNone/>
            </a:pPr>
            <a:r>
              <a:rPr lang="tr-TR" i="1" dirty="0"/>
              <a:t>Sağlık hizmetlerinin her safhasında, hastalara, onların bedeni ve ruhi durumları dikkate alınarak, hangi işlemin neden ve nasıl yapıldığı, yapılacağı ve bekletilmeleri söz konusu ise, bekletilmenin sebepleri hususunda gerekli ve yeterli bilgi verilir.</a:t>
            </a:r>
            <a:endParaRPr lang="tr-TR" dirty="0"/>
          </a:p>
          <a:p>
            <a:pPr marL="0" indent="0">
              <a:buNone/>
            </a:pPr>
            <a:r>
              <a:rPr lang="tr-TR" i="1" dirty="0"/>
              <a:t>Sağlık kurum ve kuruluşlarında, insan haysiyetine yakışır gereken her türlü hijyenik şartların sağlanması, gürültünün ve rahatsız edici diğer bütün etkenlerin bertaraf edilmesi esastır. Gerektiğinde, bu hususlar hasta tarafından talep konusu yapılabilir.</a:t>
            </a:r>
            <a:endParaRPr lang="tr-TR" dirty="0"/>
          </a:p>
          <a:p>
            <a:pPr marL="0" indent="0">
              <a:buNone/>
            </a:pPr>
            <a:r>
              <a:rPr lang="tr-TR" i="1" dirty="0"/>
              <a:t>Hasta ziyaretçilerinin kabul edilmesi, kurum veya kuruluşça belirlenen usul ve esaslara uygun olarak ve hastaların huzur ve sükûnlarını bozacak fiil ve tutumlara sebebiyet vermeyecek şekilde gerçekleştirilir ve bu konuda gereken tedbirler alınır.”</a:t>
            </a:r>
            <a:r>
              <a:rPr lang="tr-TR" dirty="0"/>
              <a:t> </a:t>
            </a:r>
          </a:p>
        </p:txBody>
      </p:sp>
    </p:spTree>
    <p:extLst>
      <p:ext uri="{BB962C8B-B14F-4D97-AF65-F5344CB8AC3E}">
        <p14:creationId xmlns:p14="http://schemas.microsoft.com/office/powerpoint/2010/main" val="1223906437"/>
      </p:ext>
    </p:extLst>
  </p:cSld>
  <p:clrMapOvr>
    <a:masterClrMapping/>
  </p:clrMapOvr>
</p:sld>
</file>

<file path=ppt/theme/theme1.xml><?xml version="1.0" encoding="utf-8"?>
<a:theme xmlns:a="http://schemas.openxmlformats.org/drawingml/2006/main" name="Dilim">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Dilim</Template>
  <TotalTime>8</TotalTime>
  <Words>1063</Words>
  <Application>Microsoft Macintosh PowerPoint</Application>
  <PresentationFormat>Geniş Ekran</PresentationFormat>
  <Paragraphs>61</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Century Gothic</vt:lpstr>
      <vt:lpstr>Wingdings 3</vt:lpstr>
      <vt:lpstr>Dilim</vt:lpstr>
      <vt:lpstr>Sağlık bilimleri fakültesi</vt:lpstr>
      <vt:lpstr>Vıı. bölüm</vt:lpstr>
      <vt:lpstr>Hastanın Tıbbi Gerekliliklere Uygun Teşhis, Tedavi ve Bakım Hakkı</vt:lpstr>
      <vt:lpstr>Hastanın Tıbbi Özen Gösterilmesini İsteme Hakkı </vt:lpstr>
      <vt:lpstr>Mahremiyete Saygı Gösterilmesini İsteme Hakkı - 1</vt:lpstr>
      <vt:lpstr>Mahremiyete Saygı Gösterilmesini İsteme Hakkı - 1</vt:lpstr>
      <vt:lpstr>Güvenliğin Sağlanması Hakkı</vt:lpstr>
      <vt:lpstr>Hastanın Dini Vecibeleri Yerine Getirebilme ve Dini Hizmetlerden Faydalanma Hakkı </vt:lpstr>
      <vt:lpstr>İnsani değerlere saygı gösterilmesi ve ziyaret </vt:lpstr>
      <vt:lpstr>Refakatçi bulundurulması </vt:lpstr>
      <vt:lpstr>Hastanın Müracaat, Şikâyet ve Dava Hakkı </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bilimleri fakültesi</dc:title>
  <dc:creator>Tuğçe ORAL</dc:creator>
  <cp:lastModifiedBy>Tuğçe ORAL</cp:lastModifiedBy>
  <cp:revision>1</cp:revision>
  <dcterms:created xsi:type="dcterms:W3CDTF">2018-09-24T11:51:56Z</dcterms:created>
  <dcterms:modified xsi:type="dcterms:W3CDTF">2018-09-24T12:00:07Z</dcterms:modified>
</cp:coreProperties>
</file>