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21" r:id="rId2"/>
    <p:sldId id="258" r:id="rId3"/>
    <p:sldId id="285" r:id="rId4"/>
    <p:sldId id="312" r:id="rId5"/>
    <p:sldId id="311" r:id="rId6"/>
    <p:sldId id="314" r:id="rId7"/>
    <p:sldId id="313" r:id="rId8"/>
    <p:sldId id="310" r:id="rId9"/>
    <p:sldId id="315" r:id="rId10"/>
    <p:sldId id="318" r:id="rId11"/>
    <p:sldId id="317" r:id="rId12"/>
    <p:sldId id="320" r:id="rId13"/>
    <p:sldId id="319" r:id="rId14"/>
    <p:sldId id="316" r:id="rId15"/>
    <p:sldId id="262" r:id="rId16"/>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02728F8-15AB-4B57-B64B-C6E2F3AA6B8F}" type="datetimeFigureOut">
              <a:rPr lang="tr-TR"/>
              <a:pPr>
                <a:defRPr/>
              </a:pPr>
              <a:t>31.01.2020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F0E9674E-5DC4-4745-B619-3A501796C4C1}" type="slidenum">
              <a:rPr lang="tr-TR"/>
              <a:pPr>
                <a:defRPr/>
              </a:pPr>
              <a:t>‹#›</a:t>
            </a:fld>
            <a:endParaRPr lang="tr-TR"/>
          </a:p>
        </p:txBody>
      </p:sp>
    </p:spTree>
    <p:extLst>
      <p:ext uri="{BB962C8B-B14F-4D97-AF65-F5344CB8AC3E}">
        <p14:creationId xmlns:p14="http://schemas.microsoft.com/office/powerpoint/2010/main" val="1176808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90116"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B9CDF38F-40F3-466F-827F-7150D5D96AF5}" type="slidenum">
              <a:rPr lang="tr-TR" altLang="tr-TR" sz="1200">
                <a:solidFill>
                  <a:srgbClr val="000000"/>
                </a:solidFill>
              </a:rPr>
              <a:pPr algn="r" eaLnBrk="1" hangingPunct="1"/>
              <a:t>3</a:t>
            </a:fld>
            <a:endParaRPr lang="tr-TR" altLang="tr-TR" sz="1200">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99332"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C89080E5-99E6-42E9-9D2D-F843A316ECAB}" type="slidenum">
              <a:rPr lang="tr-TR" altLang="tr-TR" sz="1200">
                <a:solidFill>
                  <a:srgbClr val="000000"/>
                </a:solidFill>
              </a:rPr>
              <a:pPr algn="r" eaLnBrk="1" hangingPunct="1"/>
              <a:t>12</a:t>
            </a:fld>
            <a:endParaRPr lang="tr-TR" altLang="tr-TR" sz="120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100356"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29B998B6-5764-4873-9354-F2B9EFE0F6EC}" type="slidenum">
              <a:rPr lang="tr-TR" altLang="tr-TR" sz="1200">
                <a:solidFill>
                  <a:srgbClr val="000000"/>
                </a:solidFill>
              </a:rPr>
              <a:pPr algn="r" eaLnBrk="1" hangingPunct="1"/>
              <a:t>13</a:t>
            </a:fld>
            <a:endParaRPr lang="tr-TR" altLang="tr-TR" sz="120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101380"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A9BC40F0-5AD2-4FFE-BA30-74D50B0F1C7A}" type="slidenum">
              <a:rPr lang="tr-TR" altLang="tr-TR" sz="1200">
                <a:solidFill>
                  <a:srgbClr val="000000"/>
                </a:solidFill>
              </a:rPr>
              <a:pPr algn="r" eaLnBrk="1" hangingPunct="1"/>
              <a:t>14</a:t>
            </a:fld>
            <a:endParaRPr lang="tr-TR" altLang="tr-TR" sz="120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91140"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D4EB36E3-0DB4-478A-A063-7531D05BA467}" type="slidenum">
              <a:rPr lang="tr-TR" altLang="tr-TR" sz="1200">
                <a:solidFill>
                  <a:srgbClr val="000000"/>
                </a:solidFill>
              </a:rPr>
              <a:pPr algn="r" eaLnBrk="1" hangingPunct="1"/>
              <a:t>4</a:t>
            </a:fld>
            <a:endParaRPr lang="tr-TR" altLang="tr-TR" sz="120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92164"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E9C866C9-4754-43E5-AE4A-7CE6BCE7F483}" type="slidenum">
              <a:rPr lang="tr-TR" altLang="tr-TR" sz="1200">
                <a:solidFill>
                  <a:srgbClr val="000000"/>
                </a:solidFill>
              </a:rPr>
              <a:pPr algn="r" eaLnBrk="1" hangingPunct="1"/>
              <a:t>5</a:t>
            </a:fld>
            <a:endParaRPr lang="tr-TR" altLang="tr-TR" sz="120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93188"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F72A863A-C1F1-4586-8947-132A29B1F91D}" type="slidenum">
              <a:rPr lang="tr-TR" altLang="tr-TR" sz="1200">
                <a:solidFill>
                  <a:srgbClr val="000000"/>
                </a:solidFill>
              </a:rPr>
              <a:pPr algn="r" eaLnBrk="1" hangingPunct="1"/>
              <a:t>6</a:t>
            </a:fld>
            <a:endParaRPr lang="tr-TR" altLang="tr-TR" sz="120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94212"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5099C34F-40E5-40AD-AECF-9AD180E7BC08}" type="slidenum">
              <a:rPr lang="tr-TR" altLang="tr-TR" sz="1200">
                <a:solidFill>
                  <a:srgbClr val="000000"/>
                </a:solidFill>
              </a:rPr>
              <a:pPr algn="r" eaLnBrk="1" hangingPunct="1"/>
              <a:t>7</a:t>
            </a:fld>
            <a:endParaRPr lang="tr-TR" altLang="tr-TR" sz="120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95236"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1D02505C-60B7-4213-ADE4-00A10FE5D027}" type="slidenum">
              <a:rPr lang="tr-TR" altLang="tr-TR" sz="1200">
                <a:solidFill>
                  <a:srgbClr val="000000"/>
                </a:solidFill>
              </a:rPr>
              <a:pPr algn="r" eaLnBrk="1" hangingPunct="1"/>
              <a:t>8</a:t>
            </a:fld>
            <a:endParaRPr lang="tr-TR" altLang="tr-TR" sz="120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96260"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07641969-DBA7-43DE-86F6-58BFDFA4B263}" type="slidenum">
              <a:rPr lang="tr-TR" altLang="tr-TR" sz="1200">
                <a:solidFill>
                  <a:srgbClr val="000000"/>
                </a:solidFill>
              </a:rPr>
              <a:pPr algn="r" eaLnBrk="1" hangingPunct="1"/>
              <a:t>9</a:t>
            </a:fld>
            <a:endParaRPr lang="tr-TR" altLang="tr-TR" sz="120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97284"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F34823AB-1961-4841-8810-F55D9B518751}" type="slidenum">
              <a:rPr lang="tr-TR" altLang="tr-TR" sz="1200">
                <a:solidFill>
                  <a:srgbClr val="000000"/>
                </a:solidFill>
              </a:rPr>
              <a:pPr algn="r" eaLnBrk="1" hangingPunct="1"/>
              <a:t>10</a:t>
            </a:fld>
            <a:endParaRPr lang="tr-TR" altLang="tr-TR" sz="120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98308" name="Slayt Numarası Yer Tutucusu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r" eaLnBrk="1" hangingPunct="1"/>
            <a:fld id="{E47E0BE7-04F6-4EA0-9536-ACC6D0C6A21C}" type="slidenum">
              <a:rPr lang="tr-TR" altLang="tr-TR" sz="1200">
                <a:solidFill>
                  <a:srgbClr val="000000"/>
                </a:solidFill>
              </a:rPr>
              <a:pPr algn="r" eaLnBrk="1" hangingPunct="1"/>
              <a:t>11</a:t>
            </a:fld>
            <a:endParaRPr lang="tr-TR" altLang="tr-TR" sz="120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fld id="{E71687F8-C9FB-4BE1-891B-65B5B88D8C61}" type="datetimeFigureOut">
              <a:rPr lang="tr-TR"/>
              <a:pPr>
                <a:defRPr/>
              </a:pPr>
              <a:t>31.01.2020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CEEDE8C8-59BE-400E-8758-1FC7BDEFAC55}" type="slidenum">
              <a:rPr lang="tr-TR"/>
              <a:pPr>
                <a:defRPr/>
              </a:pPr>
              <a:t>‹#›</a:t>
            </a:fld>
            <a:endParaRPr lang="tr-TR"/>
          </a:p>
        </p:txBody>
      </p:sp>
    </p:spTree>
    <p:extLst>
      <p:ext uri="{BB962C8B-B14F-4D97-AF65-F5344CB8AC3E}">
        <p14:creationId xmlns:p14="http://schemas.microsoft.com/office/powerpoint/2010/main" val="843216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5F887598-0926-4AB4-8BA3-F803AFCBEEC6}" type="datetimeFigureOut">
              <a:rPr lang="tr-TR"/>
              <a:pPr>
                <a:defRPr/>
              </a:pPr>
              <a:t>31.01.2020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E0F7F639-D7EA-49BC-81E4-DC0CB857F0AB}" type="slidenum">
              <a:rPr lang="tr-TR"/>
              <a:pPr>
                <a:defRPr/>
              </a:pPr>
              <a:t>‹#›</a:t>
            </a:fld>
            <a:endParaRPr lang="tr-TR"/>
          </a:p>
        </p:txBody>
      </p:sp>
    </p:spTree>
    <p:extLst>
      <p:ext uri="{BB962C8B-B14F-4D97-AF65-F5344CB8AC3E}">
        <p14:creationId xmlns:p14="http://schemas.microsoft.com/office/powerpoint/2010/main" val="599066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3386EF78-547C-46B7-A01B-6E683DDE3E95}" type="datetimeFigureOut">
              <a:rPr lang="tr-TR"/>
              <a:pPr>
                <a:defRPr/>
              </a:pPr>
              <a:t>31.01.2020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1A233AE5-6F89-42A1-A85B-565F837EB664}" type="slidenum">
              <a:rPr lang="tr-TR"/>
              <a:pPr>
                <a:defRPr/>
              </a:pPr>
              <a:t>‹#›</a:t>
            </a:fld>
            <a:endParaRPr lang="tr-TR"/>
          </a:p>
        </p:txBody>
      </p:sp>
    </p:spTree>
    <p:extLst>
      <p:ext uri="{BB962C8B-B14F-4D97-AF65-F5344CB8AC3E}">
        <p14:creationId xmlns:p14="http://schemas.microsoft.com/office/powerpoint/2010/main" val="221411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785FBE91-3F8F-439F-B021-CA908F273122}" type="datetimeFigureOut">
              <a:rPr lang="tr-TR"/>
              <a:pPr>
                <a:defRPr/>
              </a:pPr>
              <a:t>31.01.2020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60FA54F8-9A93-4400-A450-8B2C5B44BAB6}" type="slidenum">
              <a:rPr lang="tr-TR"/>
              <a:pPr>
                <a:defRPr/>
              </a:pPr>
              <a:t>‹#›</a:t>
            </a:fld>
            <a:endParaRPr lang="tr-TR"/>
          </a:p>
        </p:txBody>
      </p:sp>
    </p:spTree>
    <p:extLst>
      <p:ext uri="{BB962C8B-B14F-4D97-AF65-F5344CB8AC3E}">
        <p14:creationId xmlns:p14="http://schemas.microsoft.com/office/powerpoint/2010/main" val="55537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fld id="{307286EC-568A-4216-9FA4-C6579095E57D}" type="datetimeFigureOut">
              <a:rPr lang="tr-TR"/>
              <a:pPr>
                <a:defRPr/>
              </a:pPr>
              <a:t>31.01.2020</a:t>
            </a:fld>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4B4264FA-529A-49E0-BD0B-D4C225733DA4}" type="slidenum">
              <a:rPr lang="tr-TR"/>
              <a:pPr>
                <a:defRPr/>
              </a:pPr>
              <a:t>‹#›</a:t>
            </a:fld>
            <a:endParaRPr lang="tr-TR"/>
          </a:p>
        </p:txBody>
      </p:sp>
    </p:spTree>
    <p:extLst>
      <p:ext uri="{BB962C8B-B14F-4D97-AF65-F5344CB8AC3E}">
        <p14:creationId xmlns:p14="http://schemas.microsoft.com/office/powerpoint/2010/main" val="3949489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fld id="{553E1386-D473-4EB1-A224-5FD1315D27E1}" type="datetimeFigureOut">
              <a:rPr lang="tr-TR"/>
              <a:pPr>
                <a:defRPr/>
              </a:pPr>
              <a:t>31.01.2020</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32AA7619-E023-4E4B-99D7-B98A6A69ED5A}" type="slidenum">
              <a:rPr lang="tr-TR"/>
              <a:pPr>
                <a:defRPr/>
              </a:pPr>
              <a:t>‹#›</a:t>
            </a:fld>
            <a:endParaRPr lang="tr-TR"/>
          </a:p>
        </p:txBody>
      </p:sp>
    </p:spTree>
    <p:extLst>
      <p:ext uri="{BB962C8B-B14F-4D97-AF65-F5344CB8AC3E}">
        <p14:creationId xmlns:p14="http://schemas.microsoft.com/office/powerpoint/2010/main" val="1409065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fld id="{1ABF8742-419A-4FF5-9B1D-581CEAE11171}" type="datetimeFigureOut">
              <a:rPr lang="tr-TR"/>
              <a:pPr>
                <a:defRPr/>
              </a:pPr>
              <a:t>31.01.2020</a:t>
            </a:fld>
            <a:endParaRPr lang="tr-TR"/>
          </a:p>
        </p:txBody>
      </p:sp>
      <p:sp>
        <p:nvSpPr>
          <p:cNvPr id="8" name="Altbilgi Yer Tutucusu 4"/>
          <p:cNvSpPr>
            <a:spLocks noGrp="1"/>
          </p:cNvSpPr>
          <p:nvPr>
            <p:ph type="ftr" sz="quarter" idx="11"/>
          </p:nvPr>
        </p:nvSpPr>
        <p:spPr/>
        <p:txBody>
          <a:bodyPr/>
          <a:lstStyle>
            <a:lvl1pPr>
              <a:defRPr/>
            </a:lvl1pPr>
          </a:lstStyle>
          <a:p>
            <a:pPr>
              <a:defRPr/>
            </a:pPr>
            <a:endParaRPr lang="tr-TR"/>
          </a:p>
        </p:txBody>
      </p:sp>
      <p:sp>
        <p:nvSpPr>
          <p:cNvPr id="9" name="Slayt Numarası Yer Tutucusu 5"/>
          <p:cNvSpPr>
            <a:spLocks noGrp="1"/>
          </p:cNvSpPr>
          <p:nvPr>
            <p:ph type="sldNum" sz="quarter" idx="12"/>
          </p:nvPr>
        </p:nvSpPr>
        <p:spPr/>
        <p:txBody>
          <a:bodyPr/>
          <a:lstStyle>
            <a:lvl1pPr>
              <a:defRPr/>
            </a:lvl1pPr>
          </a:lstStyle>
          <a:p>
            <a:pPr>
              <a:defRPr/>
            </a:pPr>
            <a:fld id="{27DA3272-9958-419B-8844-CD73DECBC42A}" type="slidenum">
              <a:rPr lang="tr-TR"/>
              <a:pPr>
                <a:defRPr/>
              </a:pPr>
              <a:t>‹#›</a:t>
            </a:fld>
            <a:endParaRPr lang="tr-TR"/>
          </a:p>
        </p:txBody>
      </p:sp>
    </p:spTree>
    <p:extLst>
      <p:ext uri="{BB962C8B-B14F-4D97-AF65-F5344CB8AC3E}">
        <p14:creationId xmlns:p14="http://schemas.microsoft.com/office/powerpoint/2010/main" val="3141679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fld id="{E464A747-CD98-4759-8914-32FDF0C13B76}" type="datetimeFigureOut">
              <a:rPr lang="tr-TR"/>
              <a:pPr>
                <a:defRPr/>
              </a:pPr>
              <a:t>31.01.2020</a:t>
            </a:fld>
            <a:endParaRPr lang="tr-TR"/>
          </a:p>
        </p:txBody>
      </p:sp>
      <p:sp>
        <p:nvSpPr>
          <p:cNvPr id="4" name="Altbilgi Yer Tutucusu 4"/>
          <p:cNvSpPr>
            <a:spLocks noGrp="1"/>
          </p:cNvSpPr>
          <p:nvPr>
            <p:ph type="ftr" sz="quarter" idx="11"/>
          </p:nvPr>
        </p:nvSpPr>
        <p:spPr/>
        <p:txBody>
          <a:bodyPr/>
          <a:lstStyle>
            <a:lvl1pPr>
              <a:defRPr/>
            </a:lvl1pPr>
          </a:lstStyle>
          <a:p>
            <a:pPr>
              <a:defRPr/>
            </a:pPr>
            <a:endParaRPr lang="tr-TR"/>
          </a:p>
        </p:txBody>
      </p:sp>
      <p:sp>
        <p:nvSpPr>
          <p:cNvPr id="5" name="Slayt Numarası Yer Tutucusu 5"/>
          <p:cNvSpPr>
            <a:spLocks noGrp="1"/>
          </p:cNvSpPr>
          <p:nvPr>
            <p:ph type="sldNum" sz="quarter" idx="12"/>
          </p:nvPr>
        </p:nvSpPr>
        <p:spPr/>
        <p:txBody>
          <a:bodyPr/>
          <a:lstStyle>
            <a:lvl1pPr>
              <a:defRPr/>
            </a:lvl1pPr>
          </a:lstStyle>
          <a:p>
            <a:pPr>
              <a:defRPr/>
            </a:pPr>
            <a:fld id="{14F559A1-5454-4EC6-9119-DB83F393CFAD}" type="slidenum">
              <a:rPr lang="tr-TR"/>
              <a:pPr>
                <a:defRPr/>
              </a:pPr>
              <a:t>‹#›</a:t>
            </a:fld>
            <a:endParaRPr lang="tr-TR"/>
          </a:p>
        </p:txBody>
      </p:sp>
    </p:spTree>
    <p:extLst>
      <p:ext uri="{BB962C8B-B14F-4D97-AF65-F5344CB8AC3E}">
        <p14:creationId xmlns:p14="http://schemas.microsoft.com/office/powerpoint/2010/main" val="370961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fld id="{0C3C8BC6-A6E1-4214-8CCB-2D5B62907EA0}" type="datetimeFigureOut">
              <a:rPr lang="tr-TR"/>
              <a:pPr>
                <a:defRPr/>
              </a:pPr>
              <a:t>31.01.2020</a:t>
            </a:fld>
            <a:endParaRPr lang="tr-TR"/>
          </a:p>
        </p:txBody>
      </p:sp>
      <p:sp>
        <p:nvSpPr>
          <p:cNvPr id="3" name="Altbilgi Yer Tutucusu 4"/>
          <p:cNvSpPr>
            <a:spLocks noGrp="1"/>
          </p:cNvSpPr>
          <p:nvPr>
            <p:ph type="ftr" sz="quarter" idx="11"/>
          </p:nvPr>
        </p:nvSpPr>
        <p:spPr/>
        <p:txBody>
          <a:bodyPr/>
          <a:lstStyle>
            <a:lvl1pPr>
              <a:defRPr/>
            </a:lvl1pPr>
          </a:lstStyle>
          <a:p>
            <a:pPr>
              <a:defRPr/>
            </a:pPr>
            <a:endParaRPr lang="tr-TR"/>
          </a:p>
        </p:txBody>
      </p:sp>
      <p:sp>
        <p:nvSpPr>
          <p:cNvPr id="4" name="Slayt Numarası Yer Tutucusu 5"/>
          <p:cNvSpPr>
            <a:spLocks noGrp="1"/>
          </p:cNvSpPr>
          <p:nvPr>
            <p:ph type="sldNum" sz="quarter" idx="12"/>
          </p:nvPr>
        </p:nvSpPr>
        <p:spPr/>
        <p:txBody>
          <a:bodyPr/>
          <a:lstStyle>
            <a:lvl1pPr>
              <a:defRPr/>
            </a:lvl1pPr>
          </a:lstStyle>
          <a:p>
            <a:pPr>
              <a:defRPr/>
            </a:pPr>
            <a:fld id="{6D925510-6CC2-4182-9300-D55C9DB40223}" type="slidenum">
              <a:rPr lang="tr-TR"/>
              <a:pPr>
                <a:defRPr/>
              </a:pPr>
              <a:t>‹#›</a:t>
            </a:fld>
            <a:endParaRPr lang="tr-TR"/>
          </a:p>
        </p:txBody>
      </p:sp>
    </p:spTree>
    <p:extLst>
      <p:ext uri="{BB962C8B-B14F-4D97-AF65-F5344CB8AC3E}">
        <p14:creationId xmlns:p14="http://schemas.microsoft.com/office/powerpoint/2010/main" val="3419548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9525FDAE-A23A-411A-BFFD-7D525CDCA2EB}" type="datetimeFigureOut">
              <a:rPr lang="tr-TR"/>
              <a:pPr>
                <a:defRPr/>
              </a:pPr>
              <a:t>31.01.2020</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59A1C9C8-30DB-4D5B-81C3-AB0F51C08ACB}" type="slidenum">
              <a:rPr lang="tr-TR"/>
              <a:pPr>
                <a:defRPr/>
              </a:pPr>
              <a:t>‹#›</a:t>
            </a:fld>
            <a:endParaRPr lang="tr-TR"/>
          </a:p>
        </p:txBody>
      </p:sp>
    </p:spTree>
    <p:extLst>
      <p:ext uri="{BB962C8B-B14F-4D97-AF65-F5344CB8AC3E}">
        <p14:creationId xmlns:p14="http://schemas.microsoft.com/office/powerpoint/2010/main" val="2342175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227414D0-D221-4257-80FF-56520FC550DC}" type="datetimeFigureOut">
              <a:rPr lang="tr-TR"/>
              <a:pPr>
                <a:defRPr/>
              </a:pPr>
              <a:t>31.01.2020</a:t>
            </a:fld>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A0610FFE-E018-4DDB-B1BE-9F927751C91B}" type="slidenum">
              <a:rPr lang="tr-TR"/>
              <a:pPr>
                <a:defRPr/>
              </a:pPr>
              <a:t>‹#›</a:t>
            </a:fld>
            <a:endParaRPr lang="tr-TR"/>
          </a:p>
        </p:txBody>
      </p:sp>
    </p:spTree>
    <p:extLst>
      <p:ext uri="{BB962C8B-B14F-4D97-AF65-F5344CB8AC3E}">
        <p14:creationId xmlns:p14="http://schemas.microsoft.com/office/powerpoint/2010/main" val="4161896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Metin Yer Tutucus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9DAED34-A4A0-4588-8EE3-743BC9E9BED7}" type="datetimeFigureOut">
              <a:rPr lang="tr-TR"/>
              <a:pPr>
                <a:defRPr/>
              </a:pPr>
              <a:t>31.01.2020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B10358F-D937-4070-BD1F-D25C59E66738}"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Başlık 1"/>
          <p:cNvSpPr>
            <a:spLocks noGrp="1"/>
          </p:cNvSpPr>
          <p:nvPr>
            <p:ph type="ctrTitle"/>
          </p:nvPr>
        </p:nvSpPr>
        <p:spPr>
          <a:xfrm>
            <a:off x="1042988" y="1484313"/>
            <a:ext cx="7772400" cy="2520751"/>
          </a:xfrm>
        </p:spPr>
        <p:txBody>
          <a:bodyPr/>
          <a:lstStyle/>
          <a:p>
            <a:pPr eaLnBrk="1" hangingPunct="1"/>
            <a:r>
              <a:rPr lang="tr-TR" altLang="tr-TR" sz="9600" b="1" dirty="0" smtClean="0"/>
              <a:t>TÜRK HUKUK SİSTEMİ</a:t>
            </a:r>
          </a:p>
        </p:txBody>
      </p:sp>
      <p:sp>
        <p:nvSpPr>
          <p:cNvPr id="3" name="Alt Başlık 2"/>
          <p:cNvSpPr>
            <a:spLocks noGrp="1"/>
          </p:cNvSpPr>
          <p:nvPr>
            <p:ph type="subTitle" idx="1"/>
          </p:nvPr>
        </p:nvSpPr>
        <p:spPr>
          <a:xfrm>
            <a:off x="3960813" y="5876925"/>
            <a:ext cx="5178425" cy="630238"/>
          </a:xfrm>
        </p:spPr>
        <p:txBody>
          <a:bodyPr rtlCol="0">
            <a:normAutofit/>
          </a:bodyPr>
          <a:lstStyle/>
          <a:p>
            <a:pPr eaLnBrk="1" fontAlgn="auto" hangingPunct="1">
              <a:spcAft>
                <a:spcPts val="0"/>
              </a:spcAft>
              <a:defRPr/>
            </a:pPr>
            <a:r>
              <a:rPr lang="tr-TR" dirty="0" smtClean="0"/>
              <a:t>DOÇ. DR. PELİN TAŞKIN</a:t>
            </a:r>
            <a:endParaRPr lang="tr-TR" dirty="0"/>
          </a:p>
        </p:txBody>
      </p:sp>
      <p:sp>
        <p:nvSpPr>
          <p:cNvPr id="2052" name="AutoShape 2"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endParaRPr lang="en-US" altLang="tr-TR">
              <a:solidFill>
                <a:srgbClr val="000000"/>
              </a:solidFill>
            </a:endParaRPr>
          </a:p>
        </p:txBody>
      </p:sp>
      <p:sp>
        <p:nvSpPr>
          <p:cNvPr id="2053" name="AutoShape 4"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endParaRPr lang="en-US" altLang="tr-TR">
              <a:solidFill>
                <a:srgbClr val="000000"/>
              </a:solidFill>
            </a:endParaRPr>
          </a:p>
        </p:txBody>
      </p:sp>
    </p:spTree>
    <p:extLst>
      <p:ext uri="{BB962C8B-B14F-4D97-AF65-F5344CB8AC3E}">
        <p14:creationId xmlns:p14="http://schemas.microsoft.com/office/powerpoint/2010/main" val="2971318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İçerik Yer Tutucusu 2"/>
          <p:cNvSpPr>
            <a:spLocks noGrp="1"/>
          </p:cNvSpPr>
          <p:nvPr>
            <p:ph idx="4294967295"/>
          </p:nvPr>
        </p:nvSpPr>
        <p:spPr>
          <a:xfrm>
            <a:off x="827583" y="1484313"/>
            <a:ext cx="7652841" cy="4525962"/>
          </a:xfrm>
        </p:spPr>
        <p:txBody>
          <a:bodyPr/>
          <a:lstStyle/>
          <a:p>
            <a:pPr marL="0" indent="0" algn="just" eaLnBrk="1" hangingPunct="1">
              <a:buFont typeface="Arial" pitchFamily="34" charset="0"/>
              <a:buNone/>
            </a:pPr>
            <a:r>
              <a:rPr lang="tr-TR" altLang="tr-TR" dirty="0" smtClean="0"/>
              <a:t>Ali’ye yapılması gereken bir ödemenin yanlışlıkla Bekir’e yapılması durumunda, Bekir kendisine yapılan ödemeyi iade etmek durumunda bulunur.</a:t>
            </a:r>
          </a:p>
          <a:p>
            <a:pPr marL="0" indent="0" algn="just" eaLnBrk="1" hangingPunct="1">
              <a:buFont typeface="Arial" pitchFamily="34" charset="0"/>
              <a:buNone/>
            </a:pPr>
            <a:endParaRPr lang="en-US" altLang="tr-TR"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2160" y="4387552"/>
            <a:ext cx="3109601" cy="2209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813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build="p"/>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İçerik Yer Tutucusu 2"/>
          <p:cNvSpPr>
            <a:spLocks noGrp="1"/>
          </p:cNvSpPr>
          <p:nvPr>
            <p:ph idx="4294967295"/>
          </p:nvPr>
        </p:nvSpPr>
        <p:spPr>
          <a:xfrm>
            <a:off x="827583" y="1268760"/>
            <a:ext cx="8137029" cy="5186362"/>
          </a:xfrm>
        </p:spPr>
        <p:txBody>
          <a:bodyPr/>
          <a:lstStyle/>
          <a:p>
            <a:pPr marL="0" indent="0" algn="just" eaLnBrk="1" hangingPunct="1">
              <a:buFont typeface="Arial" pitchFamily="34" charset="0"/>
              <a:buNone/>
            </a:pPr>
            <a:r>
              <a:rPr lang="tr-TR" altLang="tr-TR" dirty="0" smtClean="0"/>
              <a:t>Sözleşme, iki veya daha fazla kişinin karşılıklı birbirine uygun irade açıklamasıyla ortaya çıkan hukuki işlemdir.</a:t>
            </a:r>
          </a:p>
          <a:p>
            <a:pPr marL="0" indent="0" algn="just" eaLnBrk="1" hangingPunct="1">
              <a:buFont typeface="Arial" pitchFamily="34" charset="0"/>
              <a:buNone/>
            </a:pPr>
            <a:r>
              <a:rPr lang="tr-TR" altLang="tr-TR" dirty="0" smtClean="0"/>
              <a:t>Sözleşmenin doğması için, karşılıklı ve birbirine uygun en az iki irade açıklaması gerekir. </a:t>
            </a:r>
          </a:p>
          <a:p>
            <a:pPr marL="0" indent="0" algn="just" eaLnBrk="1" hangingPunct="1">
              <a:buFont typeface="Arial" pitchFamily="34" charset="0"/>
              <a:buNone/>
            </a:pPr>
            <a:r>
              <a:rPr lang="tr-TR" altLang="tr-TR" dirty="0" smtClean="0"/>
              <a:t>Bunlardan zaman olarak önce yapılanına icap (öneri), sözleşmenin kurulması sonucunu verene ise kabul denir. </a:t>
            </a:r>
          </a:p>
          <a:p>
            <a:pPr marL="0" indent="0" algn="just" eaLnBrk="1" hangingPunct="1">
              <a:buFont typeface="Arial" pitchFamily="34" charset="0"/>
              <a:buNone/>
            </a:pPr>
            <a:r>
              <a:rPr lang="tr-TR" altLang="tr-TR" dirty="0" smtClean="0"/>
              <a:t>İcabın kabul ile uyumlu olmaması halinde sözleşmenin kurulduğu kabul edilemez.</a:t>
            </a:r>
            <a:endParaRPr lang="en-US" altLang="tr-TR"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9154">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9154">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9154">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4915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İçerik Yer Tutucusu 2"/>
          <p:cNvSpPr>
            <a:spLocks noGrp="1"/>
          </p:cNvSpPr>
          <p:nvPr>
            <p:ph idx="4294967295"/>
          </p:nvPr>
        </p:nvSpPr>
        <p:spPr>
          <a:xfrm>
            <a:off x="683567" y="1484313"/>
            <a:ext cx="7796857" cy="4525962"/>
          </a:xfrm>
        </p:spPr>
        <p:txBody>
          <a:bodyPr/>
          <a:lstStyle/>
          <a:p>
            <a:pPr marL="0" indent="0" algn="just" eaLnBrk="1" hangingPunct="1">
              <a:buFont typeface="Arial" pitchFamily="34" charset="0"/>
              <a:buNone/>
              <a:defRPr/>
            </a:pPr>
            <a:r>
              <a:rPr lang="tr-TR" altLang="tr-TR" sz="3000" dirty="0" smtClean="0"/>
              <a:t>Borçlar hukukunda sözleşme özgürlüğü bulunur. Sözleşme özgürlüğü kişilerin sözleşmenin tarafını ve konusunu serbestçe belirleyebilmeleri ve sözleşme yapma zorunluluklarının bulunmamasıdır.</a:t>
            </a:r>
          </a:p>
          <a:p>
            <a:pPr marL="0" indent="0" algn="ctr" eaLnBrk="1" hangingPunct="1">
              <a:buFont typeface="Arial" pitchFamily="34" charset="0"/>
              <a:buNone/>
              <a:defRPr/>
            </a:pPr>
            <a:r>
              <a:rPr lang="tr-TR" altLang="tr-TR" sz="3000" dirty="0" smtClean="0"/>
              <a:t>Sözleşmeler, </a:t>
            </a:r>
          </a:p>
          <a:p>
            <a:pPr algn="ctr" eaLnBrk="1" hangingPunct="1">
              <a:defRPr/>
            </a:pPr>
            <a:r>
              <a:rPr lang="tr-TR" altLang="tr-TR" sz="3000" dirty="0" smtClean="0"/>
              <a:t>Emredici hukuk kurallarına, </a:t>
            </a:r>
          </a:p>
          <a:p>
            <a:pPr algn="ctr" eaLnBrk="1" hangingPunct="1">
              <a:defRPr/>
            </a:pPr>
            <a:r>
              <a:rPr lang="tr-TR" altLang="tr-TR" sz="3000" dirty="0" smtClean="0"/>
              <a:t>Kamu düzenine,</a:t>
            </a:r>
          </a:p>
          <a:p>
            <a:pPr algn="ctr" eaLnBrk="1" hangingPunct="1">
              <a:defRPr/>
            </a:pPr>
            <a:r>
              <a:rPr lang="tr-TR" altLang="tr-TR" sz="3000" dirty="0" smtClean="0"/>
              <a:t>Ahlaka ve</a:t>
            </a:r>
          </a:p>
          <a:p>
            <a:pPr algn="ctr" eaLnBrk="1" hangingPunct="1">
              <a:defRPr/>
            </a:pPr>
            <a:r>
              <a:rPr lang="tr-TR" altLang="tr-TR" sz="3000" dirty="0" smtClean="0"/>
              <a:t>Kişilik haklarına aykırı olamaz. </a:t>
            </a:r>
            <a:endParaRPr lang="en-US" altLang="tr-TR" sz="3000"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4514">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4514">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4514">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64514">
                                            <p:txEl>
                                              <p:pRg st="3" end="3"/>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64514">
                                            <p:txEl>
                                              <p:pRg st="4" end="4"/>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6451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build="p"/>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İçerik Yer Tutucusu 2"/>
          <p:cNvSpPr>
            <a:spLocks noGrp="1"/>
          </p:cNvSpPr>
          <p:nvPr>
            <p:ph idx="4294967295"/>
          </p:nvPr>
        </p:nvSpPr>
        <p:spPr>
          <a:xfrm>
            <a:off x="611559" y="1268413"/>
            <a:ext cx="7868865" cy="4525962"/>
          </a:xfrm>
        </p:spPr>
        <p:txBody>
          <a:bodyPr/>
          <a:lstStyle/>
          <a:p>
            <a:pPr marL="0" indent="0" algn="ctr" eaLnBrk="1" hangingPunct="1">
              <a:buFont typeface="Arial" pitchFamily="34" charset="0"/>
              <a:buNone/>
              <a:defRPr/>
            </a:pPr>
            <a:r>
              <a:rPr lang="tr-TR" altLang="tr-TR" sz="3000" b="1" dirty="0" smtClean="0"/>
              <a:t>BORCUN HÜKÜMLERİ</a:t>
            </a:r>
          </a:p>
          <a:p>
            <a:pPr algn="just" eaLnBrk="1" hangingPunct="1">
              <a:defRPr/>
            </a:pPr>
            <a:r>
              <a:rPr lang="tr-TR" altLang="tr-TR" sz="3000" dirty="0" smtClean="0"/>
              <a:t>Alacaklı borçludan, borcun yerine getirilmesini isteyebilir.</a:t>
            </a:r>
          </a:p>
          <a:p>
            <a:pPr algn="just" eaLnBrk="1" hangingPunct="1">
              <a:defRPr/>
            </a:pPr>
            <a:r>
              <a:rPr lang="tr-TR" altLang="tr-TR" sz="3000" dirty="0" smtClean="0"/>
              <a:t>Borçlu borcunu yerine getirmezse, alacaklı mahkemeye başvurarak borçlunun borcu yerine getirmesi için bir karar alarak, borcunu cebren/zorla icra ettirebilir.</a:t>
            </a:r>
          </a:p>
          <a:p>
            <a:pPr algn="just" eaLnBrk="1" hangingPunct="1">
              <a:defRPr/>
            </a:pPr>
            <a:r>
              <a:rPr lang="tr-TR" altLang="tr-TR" sz="3000" dirty="0" smtClean="0"/>
              <a:t>Borçlunun borcunu ödemede gecikmesi halinde borçlu temerrüde/gecikmeye düşer ve alacaklının gecikmeden dolayı uğradığı zararı tazmin etme borcu ortaya çıkabilir. </a:t>
            </a:r>
            <a:endParaRPr lang="en-US" altLang="tr-TR" sz="3000"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4514">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4514">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4514">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6451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build="p"/>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İçerik Yer Tutucusu 2"/>
          <p:cNvSpPr>
            <a:spLocks noGrp="1"/>
          </p:cNvSpPr>
          <p:nvPr>
            <p:ph idx="4294967295"/>
          </p:nvPr>
        </p:nvSpPr>
        <p:spPr>
          <a:xfrm>
            <a:off x="539551" y="1268413"/>
            <a:ext cx="7940873" cy="4525962"/>
          </a:xfrm>
        </p:spPr>
        <p:txBody>
          <a:bodyPr/>
          <a:lstStyle/>
          <a:p>
            <a:pPr marL="0" indent="0" algn="ctr" eaLnBrk="1" hangingPunct="1">
              <a:buFont typeface="Arial" pitchFamily="34" charset="0"/>
              <a:buNone/>
              <a:defRPr/>
            </a:pPr>
            <a:r>
              <a:rPr lang="tr-TR" altLang="tr-TR" b="1" dirty="0" smtClean="0"/>
              <a:t>BORCUN SONA ERMESİ</a:t>
            </a:r>
          </a:p>
          <a:p>
            <a:pPr marL="0" indent="0" algn="just" eaLnBrk="1" hangingPunct="1">
              <a:buFont typeface="Arial" pitchFamily="34" charset="0"/>
              <a:buNone/>
              <a:defRPr/>
            </a:pPr>
            <a:r>
              <a:rPr lang="tr-TR" altLang="tr-TR" dirty="0" smtClean="0"/>
              <a:t>Taraflar arasında borç kural olarak ödemeyle sona erer (ifa).</a:t>
            </a:r>
          </a:p>
          <a:p>
            <a:pPr marL="0" indent="0" algn="ctr" eaLnBrk="1" hangingPunct="1">
              <a:buFont typeface="Arial" pitchFamily="34" charset="0"/>
              <a:buNone/>
              <a:defRPr/>
            </a:pPr>
            <a:r>
              <a:rPr lang="tr-TR" altLang="tr-TR" dirty="0" smtClean="0"/>
              <a:t>Bunun dışında,</a:t>
            </a:r>
          </a:p>
          <a:p>
            <a:pPr algn="ctr" eaLnBrk="1" hangingPunct="1">
              <a:defRPr/>
            </a:pPr>
            <a:r>
              <a:rPr lang="tr-TR" altLang="tr-TR" dirty="0" smtClean="0"/>
              <a:t>Zaman aşımına uğrama,</a:t>
            </a:r>
          </a:p>
          <a:p>
            <a:pPr algn="ctr" eaLnBrk="1" hangingPunct="1">
              <a:defRPr/>
            </a:pPr>
            <a:r>
              <a:rPr lang="tr-TR" altLang="tr-TR" dirty="0" smtClean="0"/>
              <a:t>Alacak hakkından vazgeçme (ibra)</a:t>
            </a:r>
          </a:p>
          <a:p>
            <a:pPr algn="ctr" eaLnBrk="1" hangingPunct="1">
              <a:defRPr/>
            </a:pPr>
            <a:r>
              <a:rPr lang="tr-TR" altLang="tr-TR" dirty="0" smtClean="0"/>
              <a:t>Takas ve</a:t>
            </a:r>
          </a:p>
          <a:p>
            <a:pPr algn="ctr" eaLnBrk="1" hangingPunct="1">
              <a:defRPr/>
            </a:pPr>
            <a:r>
              <a:rPr lang="tr-TR" altLang="tr-TR" dirty="0" smtClean="0"/>
              <a:t>yenileme </a:t>
            </a:r>
          </a:p>
          <a:p>
            <a:pPr marL="0" indent="0" algn="ctr" eaLnBrk="1" hangingPunct="1">
              <a:buFont typeface="Arial" pitchFamily="34" charset="0"/>
              <a:buNone/>
              <a:defRPr/>
            </a:pPr>
            <a:r>
              <a:rPr lang="tr-TR" altLang="tr-TR" dirty="0" smtClean="0"/>
              <a:t>gibi borcu sona erdiren diğer sebepler de bulunur.</a:t>
            </a:r>
            <a:endParaRPr lang="en-US" altLang="tr-TR"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4514">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4514">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4514">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64514">
                                            <p:txEl>
                                              <p:pRg st="3" end="3"/>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64514">
                                            <p:txEl>
                                              <p:pRg st="4" end="4"/>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64514">
                                            <p:txEl>
                                              <p:pRg st="5" end="5"/>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64514">
                                            <p:txEl>
                                              <p:pRg st="6" end="6"/>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6451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build="p"/>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Başlık 1"/>
          <p:cNvSpPr>
            <a:spLocks noGrp="1"/>
          </p:cNvSpPr>
          <p:nvPr>
            <p:ph type="title"/>
          </p:nvPr>
        </p:nvSpPr>
        <p:spPr/>
        <p:txBody>
          <a:bodyPr/>
          <a:lstStyle/>
          <a:p>
            <a:pPr eaLnBrk="1" hangingPunct="1"/>
            <a:r>
              <a:rPr lang="tr-TR" altLang="tr-TR" sz="3600" b="1" smtClean="0"/>
              <a:t>BU SUNUMDA YARARLANILAN KİTAPLAR</a:t>
            </a:r>
          </a:p>
        </p:txBody>
      </p:sp>
      <p:sp>
        <p:nvSpPr>
          <p:cNvPr id="53251" name="İçerik Yer Tutucusu 2"/>
          <p:cNvSpPr>
            <a:spLocks noGrp="1"/>
          </p:cNvSpPr>
          <p:nvPr>
            <p:ph idx="1"/>
          </p:nvPr>
        </p:nvSpPr>
        <p:spPr>
          <a:xfrm>
            <a:off x="468313" y="1628775"/>
            <a:ext cx="8229600" cy="4525963"/>
          </a:xfrm>
        </p:spPr>
        <p:txBody>
          <a:bodyPr/>
          <a:lstStyle/>
          <a:p>
            <a:pPr algn="just" eaLnBrk="1" hangingPunct="1"/>
            <a:r>
              <a:rPr lang="tr-TR" altLang="tr-TR" dirty="0" smtClean="0"/>
              <a:t>Bilgili </a:t>
            </a:r>
            <a:r>
              <a:rPr lang="tr-TR" altLang="tr-TR" dirty="0" smtClean="0"/>
              <a:t>F., Demirkapı E. (2012). Hukukun Temel Kavramları, </a:t>
            </a:r>
            <a:r>
              <a:rPr lang="tr-TR" altLang="tr-TR" dirty="0" err="1" smtClean="0"/>
              <a:t>Bursa:Dora</a:t>
            </a:r>
            <a:r>
              <a:rPr lang="tr-TR" altLang="tr-TR" dirty="0" smtClean="0"/>
              <a:t>.</a:t>
            </a:r>
          </a:p>
          <a:p>
            <a:pPr algn="just" eaLnBrk="1" hangingPunct="1"/>
            <a:r>
              <a:rPr lang="tr-TR" altLang="tr-TR" dirty="0" smtClean="0"/>
              <a:t>Reisoğlu </a:t>
            </a:r>
            <a:r>
              <a:rPr lang="tr-TR" altLang="tr-TR" dirty="0" smtClean="0"/>
              <a:t>S. (2006). Borçlar Hukuku Genel Hükümler. </a:t>
            </a:r>
            <a:r>
              <a:rPr lang="tr-TR" altLang="tr-TR" dirty="0" err="1" smtClean="0"/>
              <a:t>İstanbul:Beta</a:t>
            </a:r>
            <a:r>
              <a:rPr lang="tr-TR" altLang="tr-TR" dirty="0" smtClean="0"/>
              <a:t>.</a:t>
            </a:r>
            <a:endParaRPr lang="en-US" altLang="tr-T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İçerik Yer Tutucusu 2"/>
          <p:cNvSpPr>
            <a:spLocks noGrp="1"/>
          </p:cNvSpPr>
          <p:nvPr>
            <p:ph idx="1"/>
          </p:nvPr>
        </p:nvSpPr>
        <p:spPr>
          <a:xfrm>
            <a:off x="468313" y="908050"/>
            <a:ext cx="8229600" cy="4525963"/>
          </a:xfrm>
        </p:spPr>
        <p:txBody>
          <a:bodyPr/>
          <a:lstStyle/>
          <a:p>
            <a:pPr marL="0" indent="0" algn="ctr" eaLnBrk="1" hangingPunct="1">
              <a:buFont typeface="Arial" pitchFamily="34" charset="0"/>
              <a:buNone/>
            </a:pPr>
            <a:r>
              <a:rPr lang="tr-TR" altLang="tr-TR" sz="4000" b="1" i="1" dirty="0" smtClean="0"/>
              <a:t>BU DERSTE NELER ÖĞRENECEĞİZ?</a:t>
            </a:r>
          </a:p>
          <a:p>
            <a:pPr marL="0" indent="0" algn="ctr" eaLnBrk="1" hangingPunct="1">
              <a:buFont typeface="Arial" pitchFamily="34" charset="0"/>
              <a:buNone/>
            </a:pPr>
            <a:endParaRPr lang="tr-TR" altLang="tr-TR" sz="1100" b="1" i="1" dirty="0" smtClean="0"/>
          </a:p>
          <a:p>
            <a:pPr marL="0" indent="0" algn="ctr" eaLnBrk="1" hangingPunct="1">
              <a:buFont typeface="Arial" pitchFamily="34" charset="0"/>
              <a:buNone/>
            </a:pPr>
            <a:endParaRPr lang="tr-TR" altLang="tr-TR" sz="800" b="1" i="1" dirty="0" smtClean="0"/>
          </a:p>
          <a:p>
            <a:pPr lvl="2" eaLnBrk="1" hangingPunct="1">
              <a:buFont typeface="Wingdings" pitchFamily="2" charset="2"/>
              <a:buChar char="Ø"/>
            </a:pPr>
            <a:r>
              <a:rPr lang="tr-TR" altLang="tr-TR" sz="3200" dirty="0" smtClean="0"/>
              <a:t>BORÇLAR </a:t>
            </a:r>
            <a:r>
              <a:rPr lang="tr-TR" altLang="tr-TR" sz="3200" dirty="0" smtClean="0"/>
              <a:t>HUKUKU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5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İçerik Yer Tutucusu 2"/>
          <p:cNvSpPr>
            <a:spLocks noGrp="1"/>
          </p:cNvSpPr>
          <p:nvPr>
            <p:ph idx="4294967295"/>
          </p:nvPr>
        </p:nvSpPr>
        <p:spPr>
          <a:xfrm>
            <a:off x="250825" y="1484313"/>
            <a:ext cx="8229600" cy="4525962"/>
          </a:xfrm>
        </p:spPr>
        <p:txBody>
          <a:bodyPr/>
          <a:lstStyle/>
          <a:p>
            <a:pPr marL="0" indent="0" algn="ctr" eaLnBrk="1" hangingPunct="1">
              <a:buFont typeface="Arial" pitchFamily="34" charset="0"/>
              <a:buNone/>
            </a:pPr>
            <a:r>
              <a:rPr lang="tr-TR" altLang="tr-TR" smtClean="0"/>
              <a:t>Borçlar hukuku, iki veya daha çok kişi arasında edim yükümlülüğü meydana getiren hukuk dalıdır. </a:t>
            </a:r>
            <a:r>
              <a:rPr lang="tr-TR" altLang="tr-TR" sz="1000" smtClean="0"/>
              <a:t>(Güriz, 2011,137).</a:t>
            </a:r>
          </a:p>
          <a:p>
            <a:pPr marL="0" indent="0" algn="ctr" eaLnBrk="1" hangingPunct="1">
              <a:buFont typeface="Arial" pitchFamily="34" charset="0"/>
              <a:buNone/>
            </a:pPr>
            <a:endParaRPr lang="tr-TR" altLang="tr-TR" smtClean="0"/>
          </a:p>
          <a:p>
            <a:pPr marL="0" indent="0" algn="ctr" eaLnBrk="1" hangingPunct="1">
              <a:buFont typeface="Arial" pitchFamily="34" charset="0"/>
              <a:buNone/>
            </a:pPr>
            <a:r>
              <a:rPr lang="tr-TR" altLang="tr-TR" smtClean="0"/>
              <a:t>Borçlar hukuku, borç ilişkilerini düzenleyen kurallar bütünüdür </a:t>
            </a:r>
            <a:r>
              <a:rPr lang="tr-TR" altLang="tr-TR" sz="1000" smtClean="0"/>
              <a:t>(Reisoğlu, 2006, 29).</a:t>
            </a:r>
          </a:p>
          <a:p>
            <a:pPr marL="0" indent="0" algn="ctr" eaLnBrk="1" hangingPunct="1">
              <a:buFont typeface="Arial" pitchFamily="34" charset="0"/>
              <a:buNone/>
            </a:pPr>
            <a:endParaRPr lang="tr-TR" altLang="tr-TR"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pic>
        <p:nvPicPr>
          <p:cNvPr id="184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2240" y="4725144"/>
            <a:ext cx="2286000" cy="1714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0962">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09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İçerik Yer Tutucusu 2"/>
          <p:cNvSpPr>
            <a:spLocks noGrp="1"/>
          </p:cNvSpPr>
          <p:nvPr>
            <p:ph idx="4294967295"/>
          </p:nvPr>
        </p:nvSpPr>
        <p:spPr>
          <a:xfrm>
            <a:off x="827583" y="1484313"/>
            <a:ext cx="7652841" cy="4525962"/>
          </a:xfrm>
        </p:spPr>
        <p:txBody>
          <a:bodyPr/>
          <a:lstStyle/>
          <a:p>
            <a:pPr marL="0" indent="0" algn="just" eaLnBrk="1" hangingPunct="1">
              <a:buFont typeface="Arial" pitchFamily="34" charset="0"/>
              <a:buNone/>
            </a:pPr>
            <a:r>
              <a:rPr lang="tr-TR" altLang="tr-TR" b="1" dirty="0" smtClean="0"/>
              <a:t>Borç ilişkisi, </a:t>
            </a:r>
            <a:r>
              <a:rPr lang="tr-TR" altLang="tr-TR" dirty="0" smtClean="0"/>
              <a:t>iki taraf arasındaki bir hukuki bağdır ki, bu bağ gereğince, taraflardan biri (borçlu), bir şey vermek veya yapmak veya yapmamak, yani bir edimi yerine getirmek borcu altına girer, diğer taraf (alacaklı) ise, borçlunun borcunu ifa etmesini istemek hakkına sahip olur </a:t>
            </a:r>
            <a:r>
              <a:rPr lang="tr-TR" altLang="tr-TR" sz="1000" dirty="0" smtClean="0"/>
              <a:t>(Reisoğlu, 2006, 29).</a:t>
            </a:r>
            <a:endParaRPr lang="en-US" altLang="tr-TR" sz="1000"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pic>
        <p:nvPicPr>
          <p:cNvPr id="1945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1188" y="4869160"/>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198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İçerik Yer Tutucusu 2"/>
          <p:cNvSpPr>
            <a:spLocks noGrp="1"/>
          </p:cNvSpPr>
          <p:nvPr>
            <p:ph idx="4294967295"/>
          </p:nvPr>
        </p:nvSpPr>
        <p:spPr>
          <a:xfrm>
            <a:off x="250825" y="1484313"/>
            <a:ext cx="8229600" cy="5040312"/>
          </a:xfrm>
        </p:spPr>
        <p:txBody>
          <a:bodyPr/>
          <a:lstStyle/>
          <a:p>
            <a:pPr marL="0" indent="0" algn="ctr" eaLnBrk="1" hangingPunct="1">
              <a:buFont typeface="Arial" pitchFamily="34" charset="0"/>
              <a:buNone/>
            </a:pPr>
            <a:r>
              <a:rPr lang="tr-TR" altLang="tr-TR" i="1" dirty="0" smtClean="0"/>
              <a:t>Böylece bir borç ilişkisinde 3 temel unsur söz konusudur:</a:t>
            </a:r>
          </a:p>
          <a:p>
            <a:pPr marL="0" indent="0" algn="ctr" eaLnBrk="1" hangingPunct="1">
              <a:buFont typeface="Arial" pitchFamily="34" charset="0"/>
              <a:buNone/>
            </a:pPr>
            <a:r>
              <a:rPr lang="tr-TR" altLang="tr-TR" dirty="0" smtClean="0"/>
              <a:t>Bir edimi yerine getirmekle yükümlü olan </a:t>
            </a:r>
            <a:r>
              <a:rPr lang="tr-TR" altLang="tr-TR" b="1" dirty="0" smtClean="0"/>
              <a:t>BORÇLU</a:t>
            </a:r>
          </a:p>
          <a:p>
            <a:pPr marL="0" indent="0" algn="ctr" eaLnBrk="1" hangingPunct="1">
              <a:buFont typeface="Arial" pitchFamily="34" charset="0"/>
              <a:buNone/>
            </a:pPr>
            <a:r>
              <a:rPr lang="tr-TR" altLang="tr-TR" dirty="0" smtClean="0"/>
              <a:t>Borçlunun borcunun konusu olan </a:t>
            </a:r>
          </a:p>
          <a:p>
            <a:pPr marL="0" indent="0" algn="ctr" eaLnBrk="1" hangingPunct="1">
              <a:buFont typeface="Arial" pitchFamily="34" charset="0"/>
              <a:buNone/>
            </a:pPr>
            <a:r>
              <a:rPr lang="tr-TR" altLang="tr-TR" b="1" dirty="0" smtClean="0"/>
              <a:t>EDİM</a:t>
            </a:r>
          </a:p>
          <a:p>
            <a:pPr marL="0" indent="0" algn="ctr" eaLnBrk="1" hangingPunct="1">
              <a:buFont typeface="Arial" pitchFamily="34" charset="0"/>
              <a:buNone/>
            </a:pPr>
            <a:r>
              <a:rPr lang="tr-TR" altLang="tr-TR" dirty="0" smtClean="0"/>
              <a:t>Borcun ifasını, edimin yerine getirilmesini istemek hakkına sahip bulunan </a:t>
            </a:r>
          </a:p>
          <a:p>
            <a:pPr marL="0" indent="0" algn="ctr" eaLnBrk="1" hangingPunct="1">
              <a:buFont typeface="Arial" pitchFamily="34" charset="0"/>
              <a:buNone/>
            </a:pPr>
            <a:r>
              <a:rPr lang="tr-TR" altLang="tr-TR" b="1" dirty="0" smtClean="0"/>
              <a:t>ALACAKLI</a:t>
            </a:r>
            <a:endParaRPr lang="en-US" altLang="tr-TR" b="1"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İçerik Yer Tutucusu 2"/>
          <p:cNvSpPr>
            <a:spLocks noGrp="1"/>
          </p:cNvSpPr>
          <p:nvPr>
            <p:ph idx="4294967295"/>
          </p:nvPr>
        </p:nvSpPr>
        <p:spPr>
          <a:xfrm>
            <a:off x="1043607" y="1484313"/>
            <a:ext cx="7436817" cy="4525962"/>
          </a:xfrm>
        </p:spPr>
        <p:txBody>
          <a:bodyPr/>
          <a:lstStyle/>
          <a:p>
            <a:pPr marL="0" indent="0" algn="just" eaLnBrk="1" hangingPunct="1">
              <a:buFont typeface="Arial" pitchFamily="34" charset="0"/>
              <a:buNone/>
            </a:pPr>
            <a:r>
              <a:rPr lang="tr-TR" altLang="tr-TR" smtClean="0"/>
              <a:t>Türk Borçlar Kanununa göre borcun 3 kaynağı bulunur:</a:t>
            </a:r>
          </a:p>
          <a:p>
            <a:pPr marL="0" indent="0" algn="ctr" eaLnBrk="1" hangingPunct="1">
              <a:buFont typeface="Arial" pitchFamily="34" charset="0"/>
              <a:buNone/>
            </a:pPr>
            <a:r>
              <a:rPr lang="tr-TR" altLang="tr-TR" b="1" smtClean="0"/>
              <a:t>HAKSIZ FİİL</a:t>
            </a:r>
          </a:p>
          <a:p>
            <a:pPr marL="0" indent="0" algn="ctr" eaLnBrk="1" hangingPunct="1">
              <a:buFont typeface="Arial" pitchFamily="34" charset="0"/>
              <a:buNone/>
            </a:pPr>
            <a:r>
              <a:rPr lang="tr-TR" altLang="tr-TR" b="1" smtClean="0"/>
              <a:t>SEBEPSİZ ZENGİNLEŞME</a:t>
            </a:r>
          </a:p>
          <a:p>
            <a:pPr marL="0" indent="0" algn="ctr" eaLnBrk="1" hangingPunct="1">
              <a:buFont typeface="Arial" pitchFamily="34" charset="0"/>
              <a:buNone/>
            </a:pPr>
            <a:r>
              <a:rPr lang="tr-TR" altLang="tr-TR" b="1" smtClean="0"/>
              <a:t>SÖZLEŞME</a:t>
            </a:r>
            <a:endParaRPr lang="en-US" altLang="tr-TR" b="1"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pic>
        <p:nvPicPr>
          <p:cNvPr id="204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192" y="4581128"/>
            <a:ext cx="2486025" cy="1838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4034">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4034">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4034">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4403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İçerik Yer Tutucusu 2"/>
          <p:cNvSpPr>
            <a:spLocks noGrp="1"/>
          </p:cNvSpPr>
          <p:nvPr>
            <p:ph idx="4294967295"/>
          </p:nvPr>
        </p:nvSpPr>
        <p:spPr>
          <a:xfrm>
            <a:off x="457199" y="1484313"/>
            <a:ext cx="8023225" cy="4525962"/>
          </a:xfrm>
        </p:spPr>
        <p:txBody>
          <a:bodyPr/>
          <a:lstStyle/>
          <a:p>
            <a:pPr algn="just" eaLnBrk="1" hangingPunct="1"/>
            <a:r>
              <a:rPr lang="tr-TR" altLang="tr-TR" dirty="0" smtClean="0"/>
              <a:t>Haksız fiil, bir kişinin başka bir kişiye hukuka aykırı biçimde zarar vermesidir.</a:t>
            </a:r>
          </a:p>
          <a:p>
            <a:pPr algn="just" eaLnBrk="1" hangingPunct="1"/>
            <a:r>
              <a:rPr lang="tr-TR" altLang="tr-TR" dirty="0" smtClean="0"/>
              <a:t>Haksız fiil hukuk düzeninin emrettiği bir yükümlülüğün ihlalidir.</a:t>
            </a:r>
          </a:p>
          <a:p>
            <a:pPr algn="just" eaLnBrk="1" hangingPunct="1"/>
            <a:r>
              <a:rPr lang="tr-TR" altLang="tr-TR" dirty="0" smtClean="0"/>
              <a:t>Haksız fiil yapanın tazminat ödeme yükümlülüğü vardır. </a:t>
            </a:r>
          </a:p>
          <a:p>
            <a:pPr algn="just" eaLnBrk="1" hangingPunct="1"/>
            <a:r>
              <a:rPr lang="tr-TR" altLang="tr-TR" dirty="0" smtClean="0"/>
              <a:t>Bu tazminat, ortaya çıkan zararın türüne göre, maddi veya manevi tazminat olabilir.</a:t>
            </a:r>
            <a:endParaRPr lang="en-US" altLang="tr-TR"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5058">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5058">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5058">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450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İçerik Yer Tutucusu 2"/>
          <p:cNvSpPr>
            <a:spLocks noGrp="1"/>
          </p:cNvSpPr>
          <p:nvPr>
            <p:ph idx="4294967295"/>
          </p:nvPr>
        </p:nvSpPr>
        <p:spPr>
          <a:xfrm>
            <a:off x="611559" y="1484313"/>
            <a:ext cx="7868865" cy="4525962"/>
          </a:xfrm>
        </p:spPr>
        <p:txBody>
          <a:bodyPr/>
          <a:lstStyle/>
          <a:p>
            <a:pPr marL="0" indent="0" algn="just" eaLnBrk="1" hangingPunct="1">
              <a:buFont typeface="Arial" pitchFamily="34" charset="0"/>
              <a:buNone/>
              <a:defRPr/>
            </a:pPr>
            <a:r>
              <a:rPr lang="tr-TR" altLang="tr-TR" dirty="0" smtClean="0"/>
              <a:t>Haksız fiil nedeniyle tazminat borcunun ortaya çıkması için:</a:t>
            </a:r>
          </a:p>
          <a:p>
            <a:pPr algn="ctr" eaLnBrk="1" hangingPunct="1">
              <a:defRPr/>
            </a:pPr>
            <a:r>
              <a:rPr lang="tr-TR" altLang="tr-TR" dirty="0" smtClean="0"/>
              <a:t>Bir zararın ortaya çıkması,</a:t>
            </a:r>
          </a:p>
          <a:p>
            <a:pPr algn="ctr" eaLnBrk="1" hangingPunct="1">
              <a:defRPr/>
            </a:pPr>
            <a:r>
              <a:rPr lang="tr-TR" altLang="tr-TR" dirty="0" smtClean="0"/>
              <a:t>Failin kusurlu olması, </a:t>
            </a:r>
          </a:p>
          <a:p>
            <a:pPr algn="ctr" eaLnBrk="1" hangingPunct="1">
              <a:defRPr/>
            </a:pPr>
            <a:r>
              <a:rPr lang="tr-TR" altLang="tr-TR" dirty="0" smtClean="0"/>
              <a:t>Fiil ile zarar arasında illiyet/nedensellik bağının bulunması,</a:t>
            </a:r>
          </a:p>
          <a:p>
            <a:pPr algn="ctr" eaLnBrk="1" hangingPunct="1">
              <a:defRPr/>
            </a:pPr>
            <a:r>
              <a:rPr lang="tr-TR" altLang="tr-TR" dirty="0" smtClean="0"/>
              <a:t>Fiilin hukuka aykırı olması gerekir.</a:t>
            </a:r>
            <a:endParaRPr lang="en-US" altLang="tr-TR"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pic>
        <p:nvPicPr>
          <p:cNvPr id="2150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3705" y="5445223"/>
            <a:ext cx="2609850" cy="13928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4514">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4514">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4514">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64514">
                                            <p:txEl>
                                              <p:pRg st="3" end="3"/>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6451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İçerik Yer Tutucusu 2"/>
          <p:cNvSpPr>
            <a:spLocks noGrp="1"/>
          </p:cNvSpPr>
          <p:nvPr>
            <p:ph idx="4294967295"/>
          </p:nvPr>
        </p:nvSpPr>
        <p:spPr>
          <a:xfrm>
            <a:off x="971600" y="1417638"/>
            <a:ext cx="7848872" cy="5467350"/>
          </a:xfrm>
        </p:spPr>
        <p:txBody>
          <a:bodyPr/>
          <a:lstStyle/>
          <a:p>
            <a:pPr marL="0" indent="0" algn="just" eaLnBrk="1" hangingPunct="1">
              <a:buFont typeface="Arial" pitchFamily="34" charset="0"/>
              <a:buNone/>
            </a:pPr>
            <a:r>
              <a:rPr lang="tr-TR" altLang="tr-TR" dirty="0" smtClean="0"/>
              <a:t>Sebepsiz zenginleşme, haklı bir neden bulunmaksızın, başkasının zararına zenginleşen kişi, kendi malvarlığında meydana gelen artışı iade etmekle yükümlü olmasıdır </a:t>
            </a:r>
            <a:r>
              <a:rPr lang="tr-TR" altLang="tr-TR" sz="1000" dirty="0" smtClean="0"/>
              <a:t>(</a:t>
            </a:r>
            <a:r>
              <a:rPr lang="tr-TR" altLang="tr-TR" sz="1000" dirty="0" err="1" smtClean="0"/>
              <a:t>Güriz</a:t>
            </a:r>
            <a:r>
              <a:rPr lang="tr-TR" altLang="tr-TR" sz="1000" dirty="0" smtClean="0"/>
              <a:t>, 2011, 138).</a:t>
            </a:r>
          </a:p>
          <a:p>
            <a:pPr marL="0" indent="0" algn="just" eaLnBrk="1" hangingPunct="1">
              <a:buFont typeface="Arial" pitchFamily="34" charset="0"/>
              <a:buNone/>
            </a:pPr>
            <a:r>
              <a:rPr lang="tr-TR" altLang="tr-TR" dirty="0" smtClean="0"/>
              <a:t>Bir kimsenin malvarlığının bir başkası aleyhine olmak üzere ve bir sebep bulunmaksızın artması halinde, bu kişinin oluşan artışı diğer tarafa verme zorunluluğu doğar, buna sebepsiz zenginleşmeden doğan borç denir.</a:t>
            </a:r>
            <a:r>
              <a:rPr lang="tr-TR" altLang="tr-TR" sz="1000" dirty="0" smtClean="0"/>
              <a:t>(Bilgili ve Demirkapı, 2012, 238).</a:t>
            </a:r>
            <a:endParaRPr lang="en-US" altLang="tr-TR" sz="1000" dirty="0" smtClean="0"/>
          </a:p>
        </p:txBody>
      </p:sp>
      <p:sp>
        <p:nvSpPr>
          <p:cNvPr id="4" name="Rectangle 2"/>
          <p:cNvSpPr txBox="1">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tr-TR" altLang="tr-TR" sz="4400" b="1" i="1">
                <a:solidFill>
                  <a:srgbClr val="000000"/>
                </a:solidFill>
              </a:rPr>
              <a:t>BORÇLAR HUKUKU</a:t>
            </a:r>
            <a:endParaRPr lang="en-US" altLang="tr-TR" sz="4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7106">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710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build="p"/>
      <p:bldP spid="4" grpId="0"/>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1365</TotalTime>
  <Words>580</Words>
  <Application>Microsoft Office PowerPoint</Application>
  <PresentationFormat>Ekran Gösterisi (4:3)</PresentationFormat>
  <Paragraphs>81</Paragraphs>
  <Slides>15</Slides>
  <Notes>12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Wingdings</vt:lpstr>
      <vt:lpstr>Ofis Teması</vt:lpstr>
      <vt:lpstr>TÜRK HUKUK SİSTEMİ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BU SUNUMDA YARARLANILAN KİTAPLAR</vt:lpstr>
    </vt:vector>
  </TitlesOfParts>
  <Company>Taskin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pelin</dc:creator>
  <cp:lastModifiedBy>Yazar</cp:lastModifiedBy>
  <cp:revision>75</cp:revision>
  <dcterms:created xsi:type="dcterms:W3CDTF">2014-12-13T20:29:45Z</dcterms:created>
  <dcterms:modified xsi:type="dcterms:W3CDTF">2020-01-31T20:54:22Z</dcterms:modified>
</cp:coreProperties>
</file>