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notesMasterIdLst>
    <p:notesMasterId r:id="rId28"/>
  </p:notesMasterIdLst>
  <p:handoutMasterIdLst>
    <p:handoutMasterId r:id="rId29"/>
  </p:handoutMasterIdLst>
  <p:sldIdLst>
    <p:sldId id="257" r:id="rId2"/>
    <p:sldId id="282" r:id="rId3"/>
    <p:sldId id="280" r:id="rId4"/>
    <p:sldId id="281" r:id="rId5"/>
    <p:sldId id="283" r:id="rId6"/>
    <p:sldId id="285" r:id="rId7"/>
    <p:sldId id="286" r:id="rId8"/>
    <p:sldId id="287" r:id="rId9"/>
    <p:sldId id="288" r:id="rId10"/>
    <p:sldId id="289" r:id="rId11"/>
    <p:sldId id="290" r:id="rId12"/>
    <p:sldId id="295" r:id="rId13"/>
    <p:sldId id="297" r:id="rId14"/>
    <p:sldId id="304" r:id="rId15"/>
    <p:sldId id="305" r:id="rId16"/>
    <p:sldId id="298" r:id="rId17"/>
    <p:sldId id="300" r:id="rId18"/>
    <p:sldId id="301" r:id="rId19"/>
    <p:sldId id="302" r:id="rId20"/>
    <p:sldId id="306" r:id="rId21"/>
    <p:sldId id="303" r:id="rId22"/>
    <p:sldId id="307" r:id="rId23"/>
    <p:sldId id="308" r:id="rId24"/>
    <p:sldId id="309" r:id="rId25"/>
    <p:sldId id="310" r:id="rId26"/>
    <p:sldId id="311"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BB917"/>
    <a:srgbClr val="CCF18F"/>
    <a:srgbClr val="73D9ED"/>
    <a:srgbClr val="E6FAFE"/>
    <a:srgbClr val="4ED8F4"/>
    <a:srgbClr val="2DA1C1"/>
    <a:srgbClr val="9CE4F2"/>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5295" autoAdjust="0"/>
  </p:normalViewPr>
  <p:slideViewPr>
    <p:cSldViewPr>
      <p:cViewPr varScale="1">
        <p:scale>
          <a:sx n="115" d="100"/>
          <a:sy n="115" d="100"/>
        </p:scale>
        <p:origin x="153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CEC8743-5312-424C-8CF5-47ACF2BB25C6}" type="datetimeFigureOut">
              <a:rPr lang="tr-TR" smtClean="0"/>
              <a:t>25.12.2019</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7434841-8E77-4776-9262-F03916A5F2A9}" type="slidenum">
              <a:rPr lang="tr-TR" smtClean="0"/>
              <a:t>‹#›</a:t>
            </a:fld>
            <a:endParaRPr lang="tr-TR"/>
          </a:p>
        </p:txBody>
      </p:sp>
    </p:spTree>
    <p:extLst>
      <p:ext uri="{BB962C8B-B14F-4D97-AF65-F5344CB8AC3E}">
        <p14:creationId xmlns:p14="http://schemas.microsoft.com/office/powerpoint/2010/main" val="36944873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atin typeface="Arial" charset="0"/>
              </a:defRPr>
            </a:lvl1pPr>
          </a:lstStyle>
          <a:p>
            <a:pPr>
              <a:defRPr/>
            </a:pPr>
            <a:endParaRPr lang="en-US"/>
          </a:p>
        </p:txBody>
      </p:sp>
      <p:sp>
        <p:nvSpPr>
          <p:cNvPr id="819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atin typeface="Arial" charset="0"/>
              </a:defRPr>
            </a:lvl1pPr>
          </a:lstStyle>
          <a:p>
            <a:pPr>
              <a:defRPr/>
            </a:pPr>
            <a:endParaRPr 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1B4202B-6E9E-4AD2-A310-B70742F319C5}" type="slidenum">
              <a:rPr lang="en-US" altLang="tr-TR"/>
              <a:pPr/>
              <a:t>‹#›</a:t>
            </a:fld>
            <a:endParaRPr lang="en-US" altLang="tr-TR"/>
          </a:p>
        </p:txBody>
      </p:sp>
    </p:spTree>
    <p:extLst>
      <p:ext uri="{BB962C8B-B14F-4D97-AF65-F5344CB8AC3E}">
        <p14:creationId xmlns:p14="http://schemas.microsoft.com/office/powerpoint/2010/main" val="23834220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89193E0F-5600-42C5-A79D-954705BAE48E}" type="slidenum">
              <a:rPr lang="en-US" altLang="tr-TR" sz="1200"/>
              <a:pPr eaLnBrk="1" hangingPunct="1"/>
              <a:t>1</a:t>
            </a:fld>
            <a:endParaRPr lang="en-US" altLang="tr-TR" sz="120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070152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11</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1519579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12</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6956275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13</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42562356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14</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6332060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15</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9587341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16</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9010909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17</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6024047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18</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2625235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19</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2397168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20</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082514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3</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7906121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21</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6723332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22</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5372722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23</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0960941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24</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4497525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25</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7486688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26</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49009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4</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753757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5</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281306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6</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663397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7</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4026243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8</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6418114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9</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7669255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10</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147498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889C926-FC66-4EA7-82EE-381E95CF9D85}" type="datetimeFigureOut">
              <a:rPr lang="tr-TR" smtClean="0"/>
              <a:t>25.12.2019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2E84B7-9DE8-47F2-A8C1-F8E806FAD9CE}" type="slidenum">
              <a:rPr lang="tr-TR" smtClean="0"/>
              <a:t>‹#›</a:t>
            </a:fld>
            <a:endParaRPr lang="tr-TR"/>
          </a:p>
        </p:txBody>
      </p:sp>
    </p:spTree>
    <p:extLst>
      <p:ext uri="{BB962C8B-B14F-4D97-AF65-F5344CB8AC3E}">
        <p14:creationId xmlns:p14="http://schemas.microsoft.com/office/powerpoint/2010/main" val="1294596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889C926-FC66-4EA7-82EE-381E95CF9D85}" type="datetimeFigureOut">
              <a:rPr lang="tr-TR" smtClean="0"/>
              <a:t>25.12.2019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2E84B7-9DE8-47F2-A8C1-F8E806FAD9CE}" type="slidenum">
              <a:rPr lang="tr-TR" smtClean="0"/>
              <a:t>‹#›</a:t>
            </a:fld>
            <a:endParaRPr lang="tr-TR"/>
          </a:p>
        </p:txBody>
      </p:sp>
    </p:spTree>
    <p:extLst>
      <p:ext uri="{BB962C8B-B14F-4D97-AF65-F5344CB8AC3E}">
        <p14:creationId xmlns:p14="http://schemas.microsoft.com/office/powerpoint/2010/main" val="3178958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889C926-FC66-4EA7-82EE-381E95CF9D85}" type="datetimeFigureOut">
              <a:rPr lang="tr-TR" smtClean="0"/>
              <a:t>25.12.2019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2E84B7-9DE8-47F2-A8C1-F8E806FAD9CE}" type="slidenum">
              <a:rPr lang="tr-TR" smtClean="0"/>
              <a:t>‹#›</a:t>
            </a:fld>
            <a:endParaRPr lang="tr-TR"/>
          </a:p>
        </p:txBody>
      </p:sp>
    </p:spTree>
    <p:extLst>
      <p:ext uri="{BB962C8B-B14F-4D97-AF65-F5344CB8AC3E}">
        <p14:creationId xmlns:p14="http://schemas.microsoft.com/office/powerpoint/2010/main" val="690590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889C926-FC66-4EA7-82EE-381E95CF9D85}" type="datetimeFigureOut">
              <a:rPr lang="tr-TR" smtClean="0"/>
              <a:t>25.12.2019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2E84B7-9DE8-47F2-A8C1-F8E806FAD9CE}" type="slidenum">
              <a:rPr lang="tr-TR" smtClean="0"/>
              <a:t>‹#›</a:t>
            </a:fld>
            <a:endParaRPr lang="tr-TR"/>
          </a:p>
        </p:txBody>
      </p:sp>
    </p:spTree>
    <p:extLst>
      <p:ext uri="{BB962C8B-B14F-4D97-AF65-F5344CB8AC3E}">
        <p14:creationId xmlns:p14="http://schemas.microsoft.com/office/powerpoint/2010/main" val="1914118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889C926-FC66-4EA7-82EE-381E95CF9D85}" type="datetimeFigureOut">
              <a:rPr lang="tr-TR" smtClean="0"/>
              <a:t>25.12.2019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2E84B7-9DE8-47F2-A8C1-F8E806FAD9CE}" type="slidenum">
              <a:rPr lang="tr-TR" smtClean="0"/>
              <a:t>‹#›</a:t>
            </a:fld>
            <a:endParaRPr lang="tr-TR"/>
          </a:p>
        </p:txBody>
      </p:sp>
    </p:spTree>
    <p:extLst>
      <p:ext uri="{BB962C8B-B14F-4D97-AF65-F5344CB8AC3E}">
        <p14:creationId xmlns:p14="http://schemas.microsoft.com/office/powerpoint/2010/main" val="2909539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889C926-FC66-4EA7-82EE-381E95CF9D85}" type="datetimeFigureOut">
              <a:rPr lang="tr-TR" smtClean="0"/>
              <a:t>25.12.2019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92E84B7-9DE8-47F2-A8C1-F8E806FAD9CE}" type="slidenum">
              <a:rPr lang="tr-TR" smtClean="0"/>
              <a:t>‹#›</a:t>
            </a:fld>
            <a:endParaRPr lang="tr-TR"/>
          </a:p>
        </p:txBody>
      </p:sp>
    </p:spTree>
    <p:extLst>
      <p:ext uri="{BB962C8B-B14F-4D97-AF65-F5344CB8AC3E}">
        <p14:creationId xmlns:p14="http://schemas.microsoft.com/office/powerpoint/2010/main" val="2849021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889C926-FC66-4EA7-82EE-381E95CF9D85}" type="datetimeFigureOut">
              <a:rPr lang="tr-TR" smtClean="0"/>
              <a:t>25.12.2019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92E84B7-9DE8-47F2-A8C1-F8E806FAD9CE}" type="slidenum">
              <a:rPr lang="tr-TR" smtClean="0"/>
              <a:t>‹#›</a:t>
            </a:fld>
            <a:endParaRPr lang="tr-TR"/>
          </a:p>
        </p:txBody>
      </p:sp>
    </p:spTree>
    <p:extLst>
      <p:ext uri="{BB962C8B-B14F-4D97-AF65-F5344CB8AC3E}">
        <p14:creationId xmlns:p14="http://schemas.microsoft.com/office/powerpoint/2010/main" val="3590661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889C926-FC66-4EA7-82EE-381E95CF9D85}" type="datetimeFigureOut">
              <a:rPr lang="tr-TR" smtClean="0"/>
              <a:t>25.12.2019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92E84B7-9DE8-47F2-A8C1-F8E806FAD9CE}" type="slidenum">
              <a:rPr lang="tr-TR" smtClean="0"/>
              <a:t>‹#›</a:t>
            </a:fld>
            <a:endParaRPr lang="tr-TR"/>
          </a:p>
        </p:txBody>
      </p:sp>
    </p:spTree>
    <p:extLst>
      <p:ext uri="{BB962C8B-B14F-4D97-AF65-F5344CB8AC3E}">
        <p14:creationId xmlns:p14="http://schemas.microsoft.com/office/powerpoint/2010/main" val="2528875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89C926-FC66-4EA7-82EE-381E95CF9D85}" type="datetimeFigureOut">
              <a:rPr lang="tr-TR" smtClean="0"/>
              <a:t>25.12.2019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92E84B7-9DE8-47F2-A8C1-F8E806FAD9CE}" type="slidenum">
              <a:rPr lang="tr-TR" smtClean="0"/>
              <a:t>‹#›</a:t>
            </a:fld>
            <a:endParaRPr lang="tr-TR"/>
          </a:p>
        </p:txBody>
      </p:sp>
    </p:spTree>
    <p:extLst>
      <p:ext uri="{BB962C8B-B14F-4D97-AF65-F5344CB8AC3E}">
        <p14:creationId xmlns:p14="http://schemas.microsoft.com/office/powerpoint/2010/main" val="2958141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889C926-FC66-4EA7-82EE-381E95CF9D85}" type="datetimeFigureOut">
              <a:rPr lang="tr-TR" smtClean="0"/>
              <a:t>25.12.2019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92E84B7-9DE8-47F2-A8C1-F8E806FAD9CE}" type="slidenum">
              <a:rPr lang="tr-TR" smtClean="0"/>
              <a:t>‹#›</a:t>
            </a:fld>
            <a:endParaRPr lang="tr-TR"/>
          </a:p>
        </p:txBody>
      </p:sp>
    </p:spTree>
    <p:extLst>
      <p:ext uri="{BB962C8B-B14F-4D97-AF65-F5344CB8AC3E}">
        <p14:creationId xmlns:p14="http://schemas.microsoft.com/office/powerpoint/2010/main" val="2858176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889C926-FC66-4EA7-82EE-381E95CF9D85}" type="datetimeFigureOut">
              <a:rPr lang="tr-TR" smtClean="0"/>
              <a:t>25.12.2019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92E84B7-9DE8-47F2-A8C1-F8E806FAD9CE}" type="slidenum">
              <a:rPr lang="tr-TR" smtClean="0"/>
              <a:t>‹#›</a:t>
            </a:fld>
            <a:endParaRPr lang="tr-TR"/>
          </a:p>
        </p:txBody>
      </p:sp>
    </p:spTree>
    <p:extLst>
      <p:ext uri="{BB962C8B-B14F-4D97-AF65-F5344CB8AC3E}">
        <p14:creationId xmlns:p14="http://schemas.microsoft.com/office/powerpoint/2010/main" val="908220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89C926-FC66-4EA7-82EE-381E95CF9D85}" type="datetimeFigureOut">
              <a:rPr lang="tr-TR" smtClean="0"/>
              <a:t>25.12.2019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2E84B7-9DE8-47F2-A8C1-F8E806FAD9CE}" type="slidenum">
              <a:rPr lang="tr-TR" smtClean="0"/>
              <a:t>‹#›</a:t>
            </a:fld>
            <a:endParaRPr lang="tr-TR"/>
          </a:p>
        </p:txBody>
      </p:sp>
    </p:spTree>
    <p:extLst>
      <p:ext uri="{BB962C8B-B14F-4D97-AF65-F5344CB8AC3E}">
        <p14:creationId xmlns:p14="http://schemas.microsoft.com/office/powerpoint/2010/main" val="3563708782"/>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1560" y="416833"/>
            <a:ext cx="7248525" cy="457200"/>
          </a:xfrm>
        </p:spPr>
        <p:txBody>
          <a:bodyPr>
            <a:normAutofit fontScale="90000"/>
          </a:bodyPr>
          <a:lstStyle/>
          <a:p>
            <a:pPr algn="ctr"/>
            <a:r>
              <a:rPr lang="tr-TR" sz="3200" dirty="0">
                <a:solidFill>
                  <a:srgbClr val="FF0000"/>
                </a:solidFill>
              </a:rPr>
              <a:t/>
            </a:r>
            <a:br>
              <a:rPr lang="tr-TR" sz="3200" dirty="0">
                <a:solidFill>
                  <a:srgbClr val="FF0000"/>
                </a:solidFill>
              </a:rPr>
            </a:br>
            <a:r>
              <a:rPr lang="tr-TR" sz="3200" dirty="0">
                <a:solidFill>
                  <a:srgbClr val="FF0000"/>
                </a:solidFill>
              </a:rPr>
              <a:t> </a:t>
            </a:r>
            <a:r>
              <a:rPr lang="tr-TR" sz="3200" b="1" dirty="0">
                <a:solidFill>
                  <a:srgbClr val="FF0000"/>
                </a:solidFill>
              </a:rPr>
              <a:t>ORGANİK TARIMIN </a:t>
            </a:r>
            <a:r>
              <a:rPr lang="tr-TR" sz="3200" b="1" dirty="0" smtClean="0">
                <a:solidFill>
                  <a:srgbClr val="FF0000"/>
                </a:solidFill>
              </a:rPr>
              <a:t>AMAÇLARI</a:t>
            </a:r>
            <a:endParaRPr lang="tr-TR" sz="3200" dirty="0">
              <a:solidFill>
                <a:srgbClr val="FF0000"/>
              </a:solidFill>
            </a:endParaRPr>
          </a:p>
        </p:txBody>
      </p:sp>
      <p:sp>
        <p:nvSpPr>
          <p:cNvPr id="4098" name="Rectangle 3"/>
          <p:cNvSpPr>
            <a:spLocks noGrp="1" noChangeArrowheads="1"/>
          </p:cNvSpPr>
          <p:nvPr>
            <p:ph idx="1"/>
          </p:nvPr>
        </p:nvSpPr>
        <p:spPr>
          <a:xfrm>
            <a:off x="347986" y="1772816"/>
            <a:ext cx="8352928" cy="3340100"/>
          </a:xfrm>
        </p:spPr>
        <p:txBody>
          <a:bodyPr/>
          <a:lstStyle/>
          <a:p>
            <a:r>
              <a:rPr lang="tr-TR" sz="2000" dirty="0"/>
              <a:t>T</a:t>
            </a:r>
            <a:r>
              <a:rPr lang="tr-TR" sz="2000" dirty="0" smtClean="0"/>
              <a:t>üketiciye </a:t>
            </a:r>
            <a:r>
              <a:rPr lang="tr-TR" sz="2000" dirty="0"/>
              <a:t>güvenilir ve kaliteli ürünler sunmak </a:t>
            </a:r>
            <a:r>
              <a:rPr lang="tr-TR" altLang="tr-TR" sz="2000" dirty="0" smtClean="0"/>
              <a:t>. </a:t>
            </a:r>
            <a:endParaRPr lang="tr-TR" sz="2000" dirty="0"/>
          </a:p>
          <a:p>
            <a:r>
              <a:rPr lang="tr-TR" sz="2000" dirty="0"/>
              <a:t> İnsan, hayvan ve bitki sağlığını korumak </a:t>
            </a:r>
          </a:p>
          <a:p>
            <a:r>
              <a:rPr lang="tr-TR" sz="2000" dirty="0"/>
              <a:t> </a:t>
            </a:r>
            <a:r>
              <a:rPr lang="tr-TR" sz="2000" dirty="0" err="1" smtClean="0"/>
              <a:t>Biyo</a:t>
            </a:r>
            <a:r>
              <a:rPr lang="tr-TR" sz="2000" dirty="0" smtClean="0"/>
              <a:t> </a:t>
            </a:r>
            <a:r>
              <a:rPr lang="tr-TR" sz="2000" dirty="0"/>
              <a:t>çeşitliliğin ve genetik kaynakların korunmasını sağlamak </a:t>
            </a:r>
          </a:p>
          <a:p>
            <a:r>
              <a:rPr lang="tr-TR" sz="2000" dirty="0" smtClean="0"/>
              <a:t> </a:t>
            </a:r>
            <a:r>
              <a:rPr lang="tr-TR" sz="2000" dirty="0"/>
              <a:t>Doğal habitat ve ekosistemlerin korunmasını sağlamak </a:t>
            </a:r>
            <a:endParaRPr lang="tr-TR" altLang="tr-TR" sz="2000" dirty="0" smtClean="0"/>
          </a:p>
          <a:p>
            <a:endParaRPr lang="tr-TR" altLang="tr-TR"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098">
                                            <p:txEl>
                                              <p:pRg st="0" end="0"/>
                                            </p:txEl>
                                          </p:spTgt>
                                        </p:tgtEl>
                                        <p:attrNameLst>
                                          <p:attrName>style.visibility</p:attrName>
                                        </p:attrNameLst>
                                      </p:cBhvr>
                                      <p:to>
                                        <p:strVal val="visible"/>
                                      </p:to>
                                    </p:set>
                                    <p:anim calcmode="lin" valueType="num">
                                      <p:cBhvr additive="base">
                                        <p:cTn id="7" dur="500" fill="hold"/>
                                        <p:tgtEl>
                                          <p:spTgt spid="409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098">
                                            <p:txEl>
                                              <p:pRg st="1" end="1"/>
                                            </p:txEl>
                                          </p:spTgt>
                                        </p:tgtEl>
                                        <p:attrNameLst>
                                          <p:attrName>style.visibility</p:attrName>
                                        </p:attrNameLst>
                                      </p:cBhvr>
                                      <p:to>
                                        <p:strVal val="visible"/>
                                      </p:to>
                                    </p:set>
                                    <p:anim calcmode="lin" valueType="num">
                                      <p:cBhvr additive="base">
                                        <p:cTn id="13" dur="500" fill="hold"/>
                                        <p:tgtEl>
                                          <p:spTgt spid="409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098">
                                            <p:txEl>
                                              <p:pRg st="2" end="2"/>
                                            </p:txEl>
                                          </p:spTgt>
                                        </p:tgtEl>
                                        <p:attrNameLst>
                                          <p:attrName>style.visibility</p:attrName>
                                        </p:attrNameLst>
                                      </p:cBhvr>
                                      <p:to>
                                        <p:strVal val="visible"/>
                                      </p:to>
                                    </p:set>
                                    <p:anim calcmode="lin" valueType="num">
                                      <p:cBhvr additive="base">
                                        <p:cTn id="19" dur="500" fill="hold"/>
                                        <p:tgtEl>
                                          <p:spTgt spid="409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098">
                                            <p:txEl>
                                              <p:pRg st="3" end="3"/>
                                            </p:txEl>
                                          </p:spTgt>
                                        </p:tgtEl>
                                        <p:attrNameLst>
                                          <p:attrName>style.visibility</p:attrName>
                                        </p:attrNameLst>
                                      </p:cBhvr>
                                      <p:to>
                                        <p:strVal val="visible"/>
                                      </p:to>
                                    </p:set>
                                    <p:anim calcmode="lin" valueType="num">
                                      <p:cBhvr additive="base">
                                        <p:cTn id="25" dur="500" fill="hold"/>
                                        <p:tgtEl>
                                          <p:spTgt spid="409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9" name="2 İçerik Yer Tutucusu"/>
          <p:cNvSpPr>
            <a:spLocks noGrp="1"/>
          </p:cNvSpPr>
          <p:nvPr>
            <p:ph idx="1"/>
          </p:nvPr>
        </p:nvSpPr>
        <p:spPr>
          <a:xfrm>
            <a:off x="1827386" y="1196752"/>
            <a:ext cx="7316614" cy="4422775"/>
          </a:xfrm>
        </p:spPr>
        <p:txBody>
          <a:bodyPr/>
          <a:lstStyle/>
          <a:p>
            <a:pPr>
              <a:defRPr/>
            </a:pPr>
            <a:r>
              <a:rPr lang="tr-TR" dirty="0" smtClean="0"/>
              <a:t>Organik tarım temel düşünce prensiplerini oluşturan bu ilkeler:</a:t>
            </a:r>
          </a:p>
          <a:p>
            <a:pPr>
              <a:buFont typeface="Wingdings" panose="05000000000000000000" pitchFamily="2" charset="2"/>
              <a:buNone/>
              <a:defRPr/>
            </a:pPr>
            <a:r>
              <a:rPr lang="tr-TR" b="1" dirty="0" smtClean="0">
                <a:solidFill>
                  <a:srgbClr val="FF0000"/>
                </a:solidFill>
              </a:rPr>
              <a:t>1.</a:t>
            </a:r>
            <a:r>
              <a:rPr lang="tr-TR" dirty="0" smtClean="0"/>
              <a:t>Sağlık ilkesi,</a:t>
            </a:r>
          </a:p>
          <a:p>
            <a:pPr>
              <a:buFont typeface="Wingdings" panose="05000000000000000000" pitchFamily="2" charset="2"/>
              <a:buNone/>
              <a:defRPr/>
            </a:pPr>
            <a:r>
              <a:rPr lang="tr-TR" b="1" dirty="0" smtClean="0">
                <a:solidFill>
                  <a:srgbClr val="FF0000"/>
                </a:solidFill>
              </a:rPr>
              <a:t>2.</a:t>
            </a:r>
            <a:r>
              <a:rPr lang="tr-TR" dirty="0" smtClean="0"/>
              <a:t>Ekoloji İlkesi,</a:t>
            </a:r>
          </a:p>
          <a:p>
            <a:pPr>
              <a:buFont typeface="Wingdings" panose="05000000000000000000" pitchFamily="2" charset="2"/>
              <a:buNone/>
              <a:defRPr/>
            </a:pPr>
            <a:r>
              <a:rPr lang="tr-TR" b="1" dirty="0" smtClean="0">
                <a:solidFill>
                  <a:srgbClr val="FF0000"/>
                </a:solidFill>
              </a:rPr>
              <a:t>3.</a:t>
            </a:r>
            <a:r>
              <a:rPr lang="tr-TR" dirty="0" smtClean="0"/>
              <a:t>Dürüstlük İlkesi,</a:t>
            </a:r>
          </a:p>
          <a:p>
            <a:pPr>
              <a:buFont typeface="Wingdings" panose="05000000000000000000" pitchFamily="2" charset="2"/>
              <a:buNone/>
              <a:defRPr/>
            </a:pPr>
            <a:r>
              <a:rPr lang="tr-TR" b="1" dirty="0" smtClean="0">
                <a:solidFill>
                  <a:srgbClr val="FF0000"/>
                </a:solidFill>
              </a:rPr>
              <a:t>4.</a:t>
            </a:r>
            <a:r>
              <a:rPr lang="tr-TR" dirty="0" smtClean="0"/>
              <a:t>Duyarlılık İlkesi olarak isimlendirilir.</a:t>
            </a:r>
          </a:p>
          <a:p>
            <a:pPr>
              <a:defRPr/>
            </a:pPr>
            <a:endParaRPr lang="tr-TR" dirty="0"/>
          </a:p>
        </p:txBody>
      </p:sp>
    </p:spTree>
    <p:extLst>
      <p:ext uri="{BB962C8B-B14F-4D97-AF65-F5344CB8AC3E}">
        <p14:creationId xmlns:p14="http://schemas.microsoft.com/office/powerpoint/2010/main" val="198812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 calcmode="lin" valueType="num">
                                      <p:cBhvr additive="base">
                                        <p:cTn id="7"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 calcmode="lin" valueType="num">
                                      <p:cBhvr additive="base">
                                        <p:cTn id="13"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 calcmode="lin" valueType="num">
                                      <p:cBhvr additive="base">
                                        <p:cTn id="19"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4" end="4"/>
                                            </p:txEl>
                                          </p:spTgt>
                                        </p:tgtEl>
                                        <p:attrNameLst>
                                          <p:attrName>style.visibility</p:attrName>
                                        </p:attrNameLst>
                                      </p:cBhvr>
                                      <p:to>
                                        <p:strVal val="visible"/>
                                      </p:to>
                                    </p:set>
                                    <p:anim calcmode="lin" valueType="num">
                                      <p:cBhvr additive="base">
                                        <p:cTn id="25"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2 İçerik Yer Tutucusu"/>
          <p:cNvSpPr>
            <a:spLocks noGrp="1"/>
          </p:cNvSpPr>
          <p:nvPr>
            <p:ph idx="1"/>
          </p:nvPr>
        </p:nvSpPr>
        <p:spPr>
          <a:xfrm>
            <a:off x="1763688" y="1844824"/>
            <a:ext cx="6994185" cy="4422775"/>
          </a:xfrm>
        </p:spPr>
        <p:txBody>
          <a:bodyPr/>
          <a:lstStyle/>
          <a:p>
            <a:pPr algn="just">
              <a:defRPr/>
            </a:pPr>
            <a:r>
              <a:rPr lang="tr-TR" sz="2200" dirty="0" smtClean="0"/>
              <a:t>Organik tarımın bölünmez bir bütün halinde toprak, bitki, hayvan, insan ve gezegenimizin sağlığının korunması ve geliştirilmesi gerektiği düşüncesine dayalı bir ilkedir. Bireylerin ve tür topluluklarının sağlığının, onları içerisinde barındıran ekosistem sağlığından ayrı düşünülemeyeceğini vurgulamaktadır. Sağlıklı toprak, insan ve hayvan sağlığını destekleyen sağlıklı bitkisel ürünlerin üretilmesini sağlar.</a:t>
            </a:r>
          </a:p>
          <a:p>
            <a:pPr algn="just">
              <a:defRPr/>
            </a:pPr>
            <a:endParaRPr lang="tr-TR" sz="2200" dirty="0"/>
          </a:p>
        </p:txBody>
      </p:sp>
      <p:sp>
        <p:nvSpPr>
          <p:cNvPr id="7" name="Dikdörtgen 6"/>
          <p:cNvSpPr/>
          <p:nvPr/>
        </p:nvSpPr>
        <p:spPr>
          <a:xfrm>
            <a:off x="3203848" y="692696"/>
            <a:ext cx="3202435" cy="461665"/>
          </a:xfrm>
          <a:prstGeom prst="rect">
            <a:avLst/>
          </a:prstGeom>
        </p:spPr>
        <p:txBody>
          <a:bodyPr wrap="square">
            <a:spAutoFit/>
          </a:bodyPr>
          <a:lstStyle/>
          <a:p>
            <a:r>
              <a:rPr lang="tr-TR" b="1" dirty="0">
                <a:solidFill>
                  <a:srgbClr val="FF0000"/>
                </a:solidFill>
              </a:rPr>
              <a:t>Sağlık İlkesi</a:t>
            </a:r>
            <a:endParaRPr lang="tr-TR" dirty="0">
              <a:solidFill>
                <a:srgbClr val="FF0000"/>
              </a:solidFill>
            </a:endParaRPr>
          </a:p>
        </p:txBody>
      </p:sp>
    </p:spTree>
    <p:extLst>
      <p:ext uri="{BB962C8B-B14F-4D97-AF65-F5344CB8AC3E}">
        <p14:creationId xmlns:p14="http://schemas.microsoft.com/office/powerpoint/2010/main" val="37514760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123728" y="404664"/>
            <a:ext cx="7248525" cy="457200"/>
          </a:xfrm>
        </p:spPr>
        <p:txBody>
          <a:bodyPr/>
          <a:lstStyle/>
          <a:p>
            <a:r>
              <a:rPr lang="tr-TR" sz="2400" dirty="0">
                <a:solidFill>
                  <a:srgbClr val="FF0000"/>
                </a:solidFill>
              </a:rPr>
              <a:t>ORGANİK TARIMIN SÜRDÜRELEBİLİRLİĞİ </a:t>
            </a:r>
          </a:p>
        </p:txBody>
      </p:sp>
      <p:sp>
        <p:nvSpPr>
          <p:cNvPr id="2" name="Dikdörtgen 1"/>
          <p:cNvSpPr/>
          <p:nvPr/>
        </p:nvSpPr>
        <p:spPr>
          <a:xfrm>
            <a:off x="1979712" y="1340768"/>
            <a:ext cx="6984776" cy="1938992"/>
          </a:xfrm>
          <a:prstGeom prst="rect">
            <a:avLst/>
          </a:prstGeom>
        </p:spPr>
        <p:txBody>
          <a:bodyPr wrap="square">
            <a:spAutoFit/>
          </a:bodyPr>
          <a:lstStyle/>
          <a:p>
            <a:pPr algn="just">
              <a:defRPr/>
            </a:pPr>
            <a:r>
              <a:rPr lang="tr-TR" dirty="0"/>
              <a:t>Organik tarım bütünlük içerisinde ele alınması gereken bir tarım sistemidir. Temel düşünce ve uygulanabilirlik açısından organik tarım ilkelerini aşağıda olduğu gibi 5 ana başlıkta 5’er alt başlıkta ifade edebiliriz.</a:t>
            </a:r>
          </a:p>
        </p:txBody>
      </p:sp>
    </p:spTree>
    <p:extLst>
      <p:ext uri="{BB962C8B-B14F-4D97-AF65-F5344CB8AC3E}">
        <p14:creationId xmlns:p14="http://schemas.microsoft.com/office/powerpoint/2010/main" val="2945625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2 İçerik Yer Tutucusu"/>
          <p:cNvSpPr>
            <a:spLocks noGrp="1"/>
          </p:cNvSpPr>
          <p:nvPr>
            <p:ph idx="1"/>
          </p:nvPr>
        </p:nvSpPr>
        <p:spPr>
          <a:xfrm>
            <a:off x="1839504" y="13905"/>
            <a:ext cx="7308305" cy="4422775"/>
          </a:xfrm>
        </p:spPr>
        <p:txBody>
          <a:bodyPr/>
          <a:lstStyle/>
          <a:p>
            <a:pPr algn="just">
              <a:buFont typeface="Wingdings" panose="05000000000000000000" pitchFamily="2" charset="2"/>
              <a:buNone/>
              <a:defRPr/>
            </a:pPr>
            <a:r>
              <a:rPr lang="tr-TR" b="1" dirty="0" smtClean="0">
                <a:solidFill>
                  <a:srgbClr val="FFC000"/>
                </a:solidFill>
              </a:rPr>
              <a:t>1</a:t>
            </a:r>
            <a:r>
              <a:rPr lang="tr-TR" sz="2800" b="1" dirty="0" smtClean="0">
                <a:solidFill>
                  <a:srgbClr val="FFC000"/>
                </a:solidFill>
              </a:rPr>
              <a:t>. Doğaya uyum</a:t>
            </a:r>
            <a:endParaRPr lang="tr-TR" sz="2800" dirty="0" smtClean="0">
              <a:solidFill>
                <a:srgbClr val="FFC000"/>
              </a:solidFill>
            </a:endParaRPr>
          </a:p>
          <a:p>
            <a:pPr algn="just">
              <a:buFont typeface="Wingdings" panose="05000000000000000000" pitchFamily="2" charset="2"/>
              <a:buNone/>
              <a:defRPr/>
            </a:pPr>
            <a:r>
              <a:rPr lang="tr-TR" sz="2400" dirty="0" smtClean="0"/>
              <a:t>a. Ekolojik dengeye uygun üretim planlaması ve tarım sistemi seçimi </a:t>
            </a:r>
          </a:p>
          <a:p>
            <a:pPr algn="just">
              <a:buFont typeface="Wingdings" panose="05000000000000000000" pitchFamily="2" charset="2"/>
              <a:buNone/>
              <a:defRPr/>
            </a:pPr>
            <a:r>
              <a:rPr lang="tr-TR" sz="2400" dirty="0" smtClean="0"/>
              <a:t>b. Yöre ekolojisine uygun tür, çeşit, ırk ve damızlık seçimi </a:t>
            </a:r>
          </a:p>
          <a:p>
            <a:pPr algn="just">
              <a:buFont typeface="Wingdings" panose="05000000000000000000" pitchFamily="2" charset="2"/>
              <a:buNone/>
              <a:defRPr/>
            </a:pPr>
            <a:r>
              <a:rPr lang="tr-TR" sz="2400" dirty="0" smtClean="0"/>
              <a:t>c. Ekim, dikim ve hasat zamanının ayarlanması</a:t>
            </a:r>
          </a:p>
          <a:p>
            <a:pPr algn="just">
              <a:buFont typeface="Wingdings" panose="05000000000000000000" pitchFamily="2" charset="2"/>
              <a:buNone/>
              <a:defRPr/>
            </a:pPr>
            <a:r>
              <a:rPr lang="tr-TR" sz="2400" dirty="0" smtClean="0"/>
              <a:t>d. Yaban hayatın korunması</a:t>
            </a:r>
          </a:p>
          <a:p>
            <a:pPr algn="just">
              <a:buFont typeface="Wingdings" panose="05000000000000000000" pitchFamily="2" charset="2"/>
              <a:buNone/>
              <a:defRPr/>
            </a:pPr>
            <a:r>
              <a:rPr lang="tr-TR" sz="2400" dirty="0" smtClean="0"/>
              <a:t>e.  İşletme tesis ve yapılanmasının doğal habitata uygun olması</a:t>
            </a:r>
          </a:p>
          <a:p>
            <a:pPr algn="just">
              <a:buFont typeface="Wingdings" panose="05000000000000000000" pitchFamily="2" charset="2"/>
              <a:buNone/>
              <a:defRPr/>
            </a:pPr>
            <a:endParaRPr lang="tr-TR" dirty="0"/>
          </a:p>
        </p:txBody>
      </p:sp>
    </p:spTree>
    <p:extLst>
      <p:ext uri="{BB962C8B-B14F-4D97-AF65-F5344CB8AC3E}">
        <p14:creationId xmlns:p14="http://schemas.microsoft.com/office/powerpoint/2010/main" val="18938676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2 İçerik Yer Tutucusu"/>
          <p:cNvSpPr>
            <a:spLocks noGrp="1"/>
          </p:cNvSpPr>
          <p:nvPr>
            <p:ph idx="1"/>
          </p:nvPr>
        </p:nvSpPr>
        <p:spPr>
          <a:xfrm>
            <a:off x="1979712" y="116632"/>
            <a:ext cx="6696744" cy="3429000"/>
          </a:xfrm>
        </p:spPr>
        <p:txBody>
          <a:bodyPr>
            <a:normAutofit fontScale="92500" lnSpcReduction="10000"/>
          </a:bodyPr>
          <a:lstStyle/>
          <a:p>
            <a:pPr algn="just">
              <a:buFont typeface="Wingdings" panose="05000000000000000000" pitchFamily="2" charset="2"/>
              <a:buNone/>
              <a:defRPr/>
            </a:pPr>
            <a:r>
              <a:rPr lang="tr-TR" sz="2800" b="1" dirty="0" smtClean="0">
                <a:solidFill>
                  <a:srgbClr val="FFC000"/>
                </a:solidFill>
              </a:rPr>
              <a:t>2. Kendine yeterlik</a:t>
            </a:r>
            <a:endParaRPr lang="tr-TR" sz="2800" dirty="0" smtClean="0">
              <a:solidFill>
                <a:srgbClr val="FFC000"/>
              </a:solidFill>
            </a:endParaRPr>
          </a:p>
          <a:p>
            <a:pPr algn="just">
              <a:buFont typeface="Wingdings" panose="05000000000000000000" pitchFamily="2" charset="2"/>
              <a:buNone/>
              <a:defRPr/>
            </a:pPr>
            <a:r>
              <a:rPr lang="tr-TR" sz="2800" dirty="0" smtClean="0"/>
              <a:t>a.    Bitkisel üretim</a:t>
            </a:r>
          </a:p>
          <a:p>
            <a:pPr algn="just">
              <a:buFont typeface="Wingdings" panose="05000000000000000000" pitchFamily="2" charset="2"/>
              <a:buNone/>
              <a:defRPr/>
            </a:pPr>
            <a:r>
              <a:rPr lang="tr-TR" sz="2800" dirty="0" smtClean="0"/>
              <a:t>b.    Hayvansal üretim</a:t>
            </a:r>
          </a:p>
          <a:p>
            <a:pPr algn="just">
              <a:buFont typeface="Wingdings" panose="05000000000000000000" pitchFamily="2" charset="2"/>
              <a:buNone/>
              <a:defRPr/>
            </a:pPr>
            <a:r>
              <a:rPr lang="tr-TR" sz="2800" dirty="0" smtClean="0"/>
              <a:t>c.    Atık ve Artık yönetimi</a:t>
            </a:r>
          </a:p>
          <a:p>
            <a:pPr algn="just">
              <a:buFont typeface="Wingdings" panose="05000000000000000000" pitchFamily="2" charset="2"/>
              <a:buNone/>
              <a:defRPr/>
            </a:pPr>
            <a:r>
              <a:rPr lang="tr-TR" sz="2800" dirty="0" smtClean="0"/>
              <a:t>d.  Madde döngüsünün kapalı sistemle sağlanması</a:t>
            </a:r>
          </a:p>
          <a:p>
            <a:pPr algn="just">
              <a:buFont typeface="Wingdings" panose="05000000000000000000" pitchFamily="2" charset="2"/>
              <a:buNone/>
              <a:defRPr/>
            </a:pPr>
            <a:r>
              <a:rPr lang="tr-TR" sz="2800" dirty="0" smtClean="0"/>
              <a:t>e. Enerji temininde yenilenebilir iç kaynaklara yönelme</a:t>
            </a:r>
          </a:p>
          <a:p>
            <a:pPr algn="just">
              <a:defRPr/>
            </a:pPr>
            <a:endParaRPr lang="tr-TR" dirty="0"/>
          </a:p>
        </p:txBody>
      </p:sp>
    </p:spTree>
    <p:extLst>
      <p:ext uri="{BB962C8B-B14F-4D97-AF65-F5344CB8AC3E}">
        <p14:creationId xmlns:p14="http://schemas.microsoft.com/office/powerpoint/2010/main" val="19299225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2 İçerik Yer Tutucusu"/>
          <p:cNvSpPr>
            <a:spLocks noGrp="1"/>
          </p:cNvSpPr>
          <p:nvPr>
            <p:ph idx="1"/>
          </p:nvPr>
        </p:nvSpPr>
        <p:spPr>
          <a:xfrm>
            <a:off x="2067631" y="1196752"/>
            <a:ext cx="7056784" cy="4422775"/>
          </a:xfrm>
        </p:spPr>
        <p:txBody>
          <a:bodyPr/>
          <a:lstStyle/>
          <a:p>
            <a:pPr algn="just">
              <a:buFont typeface="Wingdings" panose="05000000000000000000" pitchFamily="2" charset="2"/>
              <a:buNone/>
              <a:defRPr/>
            </a:pPr>
            <a:r>
              <a:rPr lang="tr-TR" sz="2400" b="1" dirty="0" smtClean="0">
                <a:solidFill>
                  <a:srgbClr val="FFC000"/>
                </a:solidFill>
              </a:rPr>
              <a:t>3. Sürdürülebilirlik</a:t>
            </a:r>
            <a:endParaRPr lang="tr-TR" sz="2400" dirty="0" smtClean="0">
              <a:solidFill>
                <a:srgbClr val="FFC000"/>
              </a:solidFill>
            </a:endParaRPr>
          </a:p>
          <a:p>
            <a:pPr algn="just">
              <a:buFont typeface="Wingdings" panose="05000000000000000000" pitchFamily="2" charset="2"/>
              <a:buNone/>
              <a:defRPr/>
            </a:pPr>
            <a:r>
              <a:rPr lang="tr-TR" sz="2400" dirty="0" smtClean="0"/>
              <a:t>a.    Ekim nöbeti</a:t>
            </a:r>
          </a:p>
          <a:p>
            <a:pPr algn="just">
              <a:buFont typeface="Wingdings" panose="05000000000000000000" pitchFamily="2" charset="2"/>
              <a:buNone/>
              <a:defRPr/>
            </a:pPr>
            <a:r>
              <a:rPr lang="tr-TR" sz="2400" dirty="0" smtClean="0"/>
              <a:t>b.    Toprak, su ve </a:t>
            </a:r>
            <a:r>
              <a:rPr lang="tr-TR" sz="2400" dirty="0" err="1" smtClean="0"/>
              <a:t>biyoçeşitliliğin</a:t>
            </a:r>
            <a:r>
              <a:rPr lang="tr-TR" sz="2400" dirty="0" smtClean="0"/>
              <a:t> korunması</a:t>
            </a:r>
          </a:p>
          <a:p>
            <a:pPr algn="just">
              <a:buFont typeface="Wingdings" panose="05000000000000000000" pitchFamily="2" charset="2"/>
              <a:buNone/>
              <a:defRPr/>
            </a:pPr>
            <a:r>
              <a:rPr lang="tr-TR" sz="2400" dirty="0" smtClean="0"/>
              <a:t>c.    Toprak verimliliğinin korunması</a:t>
            </a:r>
          </a:p>
          <a:p>
            <a:pPr algn="just">
              <a:buFont typeface="Wingdings" panose="05000000000000000000" pitchFamily="2" charset="2"/>
              <a:buNone/>
              <a:defRPr/>
            </a:pPr>
            <a:r>
              <a:rPr lang="tr-TR" sz="2400" dirty="0" smtClean="0"/>
              <a:t>d.  Aşırı tüketimden kaçınma ve yenilenmeye imkan sağlama</a:t>
            </a:r>
          </a:p>
          <a:p>
            <a:pPr algn="just">
              <a:buFont typeface="Wingdings" panose="05000000000000000000" pitchFamily="2" charset="2"/>
              <a:buNone/>
              <a:defRPr/>
            </a:pPr>
            <a:r>
              <a:rPr lang="tr-TR" sz="2400" dirty="0" smtClean="0"/>
              <a:t>e.    Ekonomik üretim ve işletme</a:t>
            </a:r>
          </a:p>
          <a:p>
            <a:pPr algn="just">
              <a:defRPr/>
            </a:pPr>
            <a:endParaRPr lang="tr-TR" sz="2400" dirty="0"/>
          </a:p>
        </p:txBody>
      </p:sp>
    </p:spTree>
    <p:extLst>
      <p:ext uri="{BB962C8B-B14F-4D97-AF65-F5344CB8AC3E}">
        <p14:creationId xmlns:p14="http://schemas.microsoft.com/office/powerpoint/2010/main" val="27590381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2 İçerik Yer Tutucusu"/>
          <p:cNvSpPr>
            <a:spLocks noGrp="1"/>
          </p:cNvSpPr>
          <p:nvPr>
            <p:ph idx="1"/>
          </p:nvPr>
        </p:nvSpPr>
        <p:spPr>
          <a:xfrm>
            <a:off x="1763688" y="260648"/>
            <a:ext cx="7233007" cy="4422775"/>
          </a:xfrm>
        </p:spPr>
        <p:txBody>
          <a:bodyPr/>
          <a:lstStyle/>
          <a:p>
            <a:pPr algn="just">
              <a:buFont typeface="Wingdings" panose="05000000000000000000" pitchFamily="2" charset="2"/>
              <a:buNone/>
              <a:defRPr/>
            </a:pPr>
            <a:r>
              <a:rPr lang="tr-TR" sz="2400" b="1" dirty="0" smtClean="0">
                <a:solidFill>
                  <a:srgbClr val="FFC000"/>
                </a:solidFill>
              </a:rPr>
              <a:t>4.</a:t>
            </a:r>
            <a:r>
              <a:rPr lang="tr-TR" sz="2400" dirty="0" smtClean="0">
                <a:solidFill>
                  <a:srgbClr val="FFC000"/>
                </a:solidFill>
              </a:rPr>
              <a:t> </a:t>
            </a:r>
            <a:r>
              <a:rPr lang="tr-TR" sz="2400" b="1" dirty="0" smtClean="0">
                <a:solidFill>
                  <a:srgbClr val="FFC000"/>
                </a:solidFill>
              </a:rPr>
              <a:t>Sağlık</a:t>
            </a:r>
            <a:endParaRPr lang="tr-TR" sz="2400" dirty="0" smtClean="0">
              <a:solidFill>
                <a:srgbClr val="FFC000"/>
              </a:solidFill>
            </a:endParaRPr>
          </a:p>
          <a:p>
            <a:pPr algn="just">
              <a:buFont typeface="Wingdings" panose="05000000000000000000" pitchFamily="2" charset="2"/>
              <a:buNone/>
              <a:defRPr/>
            </a:pPr>
            <a:r>
              <a:rPr lang="tr-TR" sz="2400" dirty="0" smtClean="0"/>
              <a:t>a. Biyolojik birikim ve kalıntılardan kaçınma</a:t>
            </a:r>
          </a:p>
          <a:p>
            <a:pPr algn="just">
              <a:buFont typeface="Wingdings" panose="05000000000000000000" pitchFamily="2" charset="2"/>
              <a:buNone/>
              <a:defRPr/>
            </a:pPr>
            <a:r>
              <a:rPr lang="tr-TR" sz="2400" dirty="0" smtClean="0"/>
              <a:t>b. Pestisit ve zararlı kimyasalların kullanımından kaçınma</a:t>
            </a:r>
          </a:p>
          <a:p>
            <a:pPr>
              <a:buFont typeface="Wingdings" panose="05000000000000000000" pitchFamily="2" charset="2"/>
              <a:buNone/>
              <a:defRPr/>
            </a:pPr>
            <a:r>
              <a:rPr lang="tr-TR" sz="2400" dirty="0" smtClean="0"/>
              <a:t>c.   Hayvan sağlığı ve huzurunu sağlama</a:t>
            </a:r>
          </a:p>
          <a:p>
            <a:pPr algn="just">
              <a:buFont typeface="Wingdings" panose="05000000000000000000" pitchFamily="2" charset="2"/>
              <a:buNone/>
              <a:defRPr/>
            </a:pPr>
            <a:r>
              <a:rPr lang="tr-TR" sz="2400" dirty="0" smtClean="0"/>
              <a:t>d.   Organik yem sağlama</a:t>
            </a:r>
          </a:p>
          <a:p>
            <a:pPr algn="just">
              <a:buFont typeface="Wingdings" panose="05000000000000000000" pitchFamily="2" charset="2"/>
              <a:buNone/>
              <a:defRPr/>
            </a:pPr>
            <a:r>
              <a:rPr lang="tr-TR" sz="2400" dirty="0" smtClean="0"/>
              <a:t>e. Üretimden tüketime her aşamada sağlığa uygunluk</a:t>
            </a:r>
          </a:p>
          <a:p>
            <a:pPr algn="just">
              <a:defRPr/>
            </a:pPr>
            <a:endParaRPr lang="tr-TR" sz="2400" dirty="0"/>
          </a:p>
        </p:txBody>
      </p:sp>
    </p:spTree>
    <p:extLst>
      <p:ext uri="{BB962C8B-B14F-4D97-AF65-F5344CB8AC3E}">
        <p14:creationId xmlns:p14="http://schemas.microsoft.com/office/powerpoint/2010/main" val="13880759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2 İçerik Yer Tutucusu"/>
          <p:cNvSpPr>
            <a:spLocks noGrp="1"/>
          </p:cNvSpPr>
          <p:nvPr>
            <p:ph idx="1"/>
          </p:nvPr>
        </p:nvSpPr>
        <p:spPr>
          <a:xfrm>
            <a:off x="1907704" y="332656"/>
            <a:ext cx="8540750" cy="3529013"/>
          </a:xfrm>
        </p:spPr>
        <p:txBody>
          <a:bodyPr/>
          <a:lstStyle/>
          <a:p>
            <a:pPr>
              <a:buFont typeface="Wingdings" panose="05000000000000000000" pitchFamily="2" charset="2"/>
              <a:buNone/>
              <a:defRPr/>
            </a:pPr>
            <a:r>
              <a:rPr lang="tr-TR" sz="2800" b="1" dirty="0" smtClean="0">
                <a:solidFill>
                  <a:srgbClr val="FFC000"/>
                </a:solidFill>
              </a:rPr>
              <a:t>5. İzlenebilirlik/Görünürlük</a:t>
            </a:r>
            <a:endParaRPr lang="tr-TR" sz="2800" dirty="0" smtClean="0">
              <a:solidFill>
                <a:srgbClr val="FFC000"/>
              </a:solidFill>
            </a:endParaRPr>
          </a:p>
          <a:p>
            <a:pPr>
              <a:buFont typeface="Wingdings" panose="05000000000000000000" pitchFamily="2" charset="2"/>
              <a:buNone/>
              <a:defRPr/>
            </a:pPr>
            <a:r>
              <a:rPr lang="tr-TR" sz="2800" dirty="0" smtClean="0"/>
              <a:t>a.    Standartlar ve mevzuata uyum</a:t>
            </a:r>
          </a:p>
          <a:p>
            <a:pPr>
              <a:buFont typeface="Wingdings" panose="05000000000000000000" pitchFamily="2" charset="2"/>
              <a:buNone/>
              <a:defRPr/>
            </a:pPr>
            <a:r>
              <a:rPr lang="tr-TR" sz="2800" dirty="0" smtClean="0"/>
              <a:t>b.    Kayıt tutma</a:t>
            </a:r>
          </a:p>
          <a:p>
            <a:pPr>
              <a:buFont typeface="Wingdings" panose="05000000000000000000" pitchFamily="2" charset="2"/>
              <a:buNone/>
              <a:defRPr/>
            </a:pPr>
            <a:r>
              <a:rPr lang="tr-TR" sz="2800" dirty="0" smtClean="0"/>
              <a:t>c.     Kontrol</a:t>
            </a:r>
          </a:p>
          <a:p>
            <a:pPr>
              <a:buFont typeface="Wingdings" panose="05000000000000000000" pitchFamily="2" charset="2"/>
              <a:buNone/>
              <a:defRPr/>
            </a:pPr>
            <a:r>
              <a:rPr lang="tr-TR" sz="2800" dirty="0" smtClean="0"/>
              <a:t>d.    Sertifikasyon</a:t>
            </a:r>
          </a:p>
          <a:p>
            <a:pPr>
              <a:buFont typeface="Wingdings" panose="05000000000000000000" pitchFamily="2" charset="2"/>
              <a:buNone/>
              <a:defRPr/>
            </a:pPr>
            <a:r>
              <a:rPr lang="tr-TR" sz="2800" dirty="0" smtClean="0"/>
              <a:t>e.    Akreditasyon</a:t>
            </a:r>
            <a:endParaRPr lang="tr-TR" sz="2800" dirty="0"/>
          </a:p>
        </p:txBody>
      </p:sp>
    </p:spTree>
    <p:extLst>
      <p:ext uri="{BB962C8B-B14F-4D97-AF65-F5344CB8AC3E}">
        <p14:creationId xmlns:p14="http://schemas.microsoft.com/office/powerpoint/2010/main" val="25699134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1 Başlık"/>
          <p:cNvSpPr txBox="1">
            <a:spLocks/>
          </p:cNvSpPr>
          <p:nvPr/>
        </p:nvSpPr>
        <p:spPr bwMode="auto">
          <a:xfrm>
            <a:off x="1845679" y="116632"/>
            <a:ext cx="7298321"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400">
                <a:solidFill>
                  <a:schemeClr val="bg1"/>
                </a:solidFill>
                <a:latin typeface="+mj-lt"/>
                <a:ea typeface="+mj-ea"/>
                <a:cs typeface="+mj-cs"/>
              </a:defRPr>
            </a:lvl1pPr>
            <a:lvl2pPr algn="l" rtl="0" eaLnBrk="1" fontAlgn="base" hangingPunct="1">
              <a:spcBef>
                <a:spcPct val="0"/>
              </a:spcBef>
              <a:spcAft>
                <a:spcPct val="0"/>
              </a:spcAft>
              <a:defRPr sz="4400">
                <a:solidFill>
                  <a:schemeClr val="bg1"/>
                </a:solidFill>
                <a:latin typeface="Microsoft Sans Serif" pitchFamily="34" charset="0"/>
              </a:defRPr>
            </a:lvl2pPr>
            <a:lvl3pPr algn="l" rtl="0" eaLnBrk="1" fontAlgn="base" hangingPunct="1">
              <a:spcBef>
                <a:spcPct val="0"/>
              </a:spcBef>
              <a:spcAft>
                <a:spcPct val="0"/>
              </a:spcAft>
              <a:defRPr sz="4400">
                <a:solidFill>
                  <a:schemeClr val="bg1"/>
                </a:solidFill>
                <a:latin typeface="Microsoft Sans Serif" pitchFamily="34" charset="0"/>
              </a:defRPr>
            </a:lvl3pPr>
            <a:lvl4pPr algn="l" rtl="0" eaLnBrk="1" fontAlgn="base" hangingPunct="1">
              <a:spcBef>
                <a:spcPct val="0"/>
              </a:spcBef>
              <a:spcAft>
                <a:spcPct val="0"/>
              </a:spcAft>
              <a:defRPr sz="4400">
                <a:solidFill>
                  <a:schemeClr val="bg1"/>
                </a:solidFill>
                <a:latin typeface="Microsoft Sans Serif" pitchFamily="34" charset="0"/>
              </a:defRPr>
            </a:lvl4pPr>
            <a:lvl5pPr algn="l" rtl="0" eaLnBrk="1" fontAlgn="base" hangingPunct="1">
              <a:spcBef>
                <a:spcPct val="0"/>
              </a:spcBef>
              <a:spcAft>
                <a:spcPct val="0"/>
              </a:spcAft>
              <a:defRPr sz="4400">
                <a:solidFill>
                  <a:schemeClr val="bg1"/>
                </a:solidFill>
                <a:latin typeface="Microsoft Sans Serif" pitchFamily="34" charset="0"/>
              </a:defRPr>
            </a:lvl5pPr>
            <a:lvl6pPr marL="457200" algn="l" rtl="0" eaLnBrk="1" fontAlgn="base" hangingPunct="1">
              <a:spcBef>
                <a:spcPct val="0"/>
              </a:spcBef>
              <a:spcAft>
                <a:spcPct val="0"/>
              </a:spcAft>
              <a:defRPr sz="4400">
                <a:solidFill>
                  <a:schemeClr val="bg1"/>
                </a:solidFill>
                <a:latin typeface="Microsoft Sans Serif" pitchFamily="34" charset="0"/>
              </a:defRPr>
            </a:lvl6pPr>
            <a:lvl7pPr marL="914400" algn="l" rtl="0" eaLnBrk="1" fontAlgn="base" hangingPunct="1">
              <a:spcBef>
                <a:spcPct val="0"/>
              </a:spcBef>
              <a:spcAft>
                <a:spcPct val="0"/>
              </a:spcAft>
              <a:defRPr sz="4400">
                <a:solidFill>
                  <a:schemeClr val="bg1"/>
                </a:solidFill>
                <a:latin typeface="Microsoft Sans Serif" pitchFamily="34" charset="0"/>
              </a:defRPr>
            </a:lvl7pPr>
            <a:lvl8pPr marL="1371600" algn="l" rtl="0" eaLnBrk="1" fontAlgn="base" hangingPunct="1">
              <a:spcBef>
                <a:spcPct val="0"/>
              </a:spcBef>
              <a:spcAft>
                <a:spcPct val="0"/>
              </a:spcAft>
              <a:defRPr sz="4400">
                <a:solidFill>
                  <a:schemeClr val="bg1"/>
                </a:solidFill>
                <a:latin typeface="Microsoft Sans Serif" pitchFamily="34" charset="0"/>
              </a:defRPr>
            </a:lvl8pPr>
            <a:lvl9pPr marL="1828800" algn="l" rtl="0" eaLnBrk="1" fontAlgn="base" hangingPunct="1">
              <a:spcBef>
                <a:spcPct val="0"/>
              </a:spcBef>
              <a:spcAft>
                <a:spcPct val="0"/>
              </a:spcAft>
              <a:defRPr sz="4400">
                <a:solidFill>
                  <a:schemeClr val="bg1"/>
                </a:solidFill>
                <a:latin typeface="Microsoft Sans Serif" pitchFamily="34" charset="0"/>
              </a:defRPr>
            </a:lvl9pPr>
          </a:lstStyle>
          <a:p>
            <a:pPr algn="ctr">
              <a:defRPr/>
            </a:pPr>
            <a:r>
              <a:rPr lang="tr-TR" sz="2800" kern="0" dirty="0" smtClean="0">
                <a:solidFill>
                  <a:srgbClr val="FF0000"/>
                </a:solidFill>
              </a:rPr>
              <a:t>Planlama ve yönetim açısından organik tarım sisteminin yerine getirmesi gereken koşullar</a:t>
            </a:r>
            <a:endParaRPr lang="tr-TR" kern="0" dirty="0">
              <a:solidFill>
                <a:srgbClr val="FF0000"/>
              </a:solidFill>
            </a:endParaRPr>
          </a:p>
        </p:txBody>
      </p:sp>
      <p:sp>
        <p:nvSpPr>
          <p:cNvPr id="6" name="2 İçerik Yer Tutucusu"/>
          <p:cNvSpPr>
            <a:spLocks noGrp="1"/>
          </p:cNvSpPr>
          <p:nvPr>
            <p:ph idx="1"/>
          </p:nvPr>
        </p:nvSpPr>
        <p:spPr>
          <a:xfrm>
            <a:off x="1930443" y="1360390"/>
            <a:ext cx="7128792" cy="3552825"/>
          </a:xfrm>
        </p:spPr>
        <p:txBody>
          <a:bodyPr/>
          <a:lstStyle/>
          <a:p>
            <a:pPr algn="just">
              <a:buFont typeface="Wingdings" panose="05000000000000000000" pitchFamily="2" charset="2"/>
              <a:buNone/>
              <a:defRPr/>
            </a:pPr>
            <a:r>
              <a:rPr lang="tr-TR" sz="2000" dirty="0" smtClean="0"/>
              <a:t>1.  İnsanlığın ihtiyaç duyduğu gıdaları yeterli miktarda üretmek ve gıda güvenliğini sağlamak.</a:t>
            </a:r>
          </a:p>
          <a:p>
            <a:pPr algn="just">
              <a:buFont typeface="Wingdings" panose="05000000000000000000" pitchFamily="2" charset="2"/>
              <a:buNone/>
              <a:defRPr/>
            </a:pPr>
            <a:r>
              <a:rPr lang="tr-TR" sz="2000" dirty="0" smtClean="0"/>
              <a:t>2.   Doğal sistemler ve doğal döngülerle uyumlu ve dengeli bir üretim gerçekleştirmek.</a:t>
            </a:r>
          </a:p>
          <a:p>
            <a:pPr algn="just">
              <a:buFont typeface="Wingdings" panose="05000000000000000000" pitchFamily="2" charset="2"/>
              <a:buNone/>
              <a:defRPr/>
            </a:pPr>
            <a:r>
              <a:rPr lang="tr-TR" sz="2000" dirty="0" smtClean="0"/>
              <a:t>3.   Toprak flora ve faunası, mikroorganizmalar, kültüre alınan bitki ve hayvanlar kullanılarak biyolojik çevrimleri teşvik etmek.</a:t>
            </a:r>
          </a:p>
          <a:p>
            <a:pPr algn="just">
              <a:buFont typeface="Wingdings" panose="05000000000000000000" pitchFamily="2" charset="2"/>
              <a:buNone/>
              <a:defRPr/>
            </a:pPr>
            <a:r>
              <a:rPr lang="tr-TR" sz="2000" dirty="0" smtClean="0"/>
              <a:t>4.   Toprak ve su korumaya yönelik bir tarım sistemi kurmak</a:t>
            </a:r>
            <a:endParaRPr lang="tr-TR" sz="2000" dirty="0"/>
          </a:p>
        </p:txBody>
      </p:sp>
    </p:spTree>
    <p:extLst>
      <p:ext uri="{BB962C8B-B14F-4D97-AF65-F5344CB8AC3E}">
        <p14:creationId xmlns:p14="http://schemas.microsoft.com/office/powerpoint/2010/main" val="9982711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sp>
        <p:nvSpPr>
          <p:cNvPr id="4" name="2 İçerik Yer Tutucusu"/>
          <p:cNvSpPr>
            <a:spLocks noGrp="1"/>
          </p:cNvSpPr>
          <p:nvPr>
            <p:ph idx="1"/>
          </p:nvPr>
        </p:nvSpPr>
        <p:spPr>
          <a:xfrm>
            <a:off x="1979712" y="1196752"/>
            <a:ext cx="6984776" cy="4647711"/>
          </a:xfrm>
        </p:spPr>
        <p:txBody>
          <a:bodyPr/>
          <a:lstStyle/>
          <a:p>
            <a:pPr algn="just">
              <a:buFont typeface="Wingdings" panose="05000000000000000000" pitchFamily="2" charset="2"/>
              <a:buNone/>
              <a:defRPr/>
            </a:pPr>
            <a:r>
              <a:rPr lang="tr-TR" sz="2400" dirty="0" smtClean="0"/>
              <a:t>5. Doğal kaynaklar kullanarak ve ekim nöbetinden yararlanarak toprakların uzun süreli verimliliğini temin etmek ve arttırmak</a:t>
            </a:r>
          </a:p>
          <a:p>
            <a:pPr algn="just">
              <a:buFont typeface="Wingdings" panose="05000000000000000000" pitchFamily="2" charset="2"/>
              <a:buNone/>
              <a:defRPr/>
            </a:pPr>
            <a:r>
              <a:rPr lang="tr-TR" sz="2400" dirty="0" smtClean="0"/>
              <a:t>6. Sınırlı su kaynaklarının doğru kullanımını teşvik etmek.</a:t>
            </a:r>
          </a:p>
          <a:p>
            <a:pPr algn="just">
              <a:buFont typeface="Wingdings" panose="05000000000000000000" pitchFamily="2" charset="2"/>
              <a:buNone/>
              <a:defRPr/>
            </a:pPr>
            <a:r>
              <a:rPr lang="tr-TR" sz="2400" dirty="0" smtClean="0"/>
              <a:t>7. Yeni ve yenilenebilir enerji kaynaklarından (</a:t>
            </a:r>
            <a:r>
              <a:rPr lang="tr-TR" sz="2400" dirty="0" err="1" smtClean="0"/>
              <a:t>biyodizel</a:t>
            </a:r>
            <a:r>
              <a:rPr lang="tr-TR" sz="2400" dirty="0" smtClean="0"/>
              <a:t>, biyogaz ve </a:t>
            </a:r>
            <a:r>
              <a:rPr lang="tr-TR" sz="2400" dirty="0" err="1" smtClean="0"/>
              <a:t>biyobenzin</a:t>
            </a:r>
            <a:r>
              <a:rPr lang="tr-TR" sz="2400" dirty="0" smtClean="0"/>
              <a:t> gibi) yararlanmak.</a:t>
            </a:r>
          </a:p>
          <a:p>
            <a:pPr algn="just">
              <a:buFont typeface="Wingdings" panose="05000000000000000000" pitchFamily="2" charset="2"/>
              <a:buNone/>
              <a:defRPr/>
            </a:pPr>
            <a:endParaRPr lang="tr-TR" dirty="0"/>
          </a:p>
        </p:txBody>
      </p:sp>
    </p:spTree>
    <p:extLst>
      <p:ext uri="{BB962C8B-B14F-4D97-AF65-F5344CB8AC3E}">
        <p14:creationId xmlns:p14="http://schemas.microsoft.com/office/powerpoint/2010/main" val="9061619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755576" y="1196752"/>
            <a:ext cx="7931224" cy="4343400"/>
          </a:xfrm>
        </p:spPr>
        <p:txBody>
          <a:bodyPr/>
          <a:lstStyle/>
          <a:p>
            <a:endParaRPr lang="tr-TR" sz="2400" dirty="0">
              <a:solidFill>
                <a:srgbClr val="000000"/>
              </a:solidFill>
              <a:latin typeface="Times New Roman" panose="02020603050405020304" pitchFamily="18" charset="0"/>
            </a:endParaRPr>
          </a:p>
          <a:p>
            <a:r>
              <a:rPr lang="tr-TR" sz="2000" dirty="0" smtClean="0">
                <a:solidFill>
                  <a:srgbClr val="000000"/>
                </a:solidFill>
                <a:latin typeface="Times New Roman" panose="02020603050405020304" pitchFamily="18" charset="0"/>
              </a:rPr>
              <a:t>Toprağın </a:t>
            </a:r>
            <a:r>
              <a:rPr lang="tr-TR" sz="2000" dirty="0">
                <a:solidFill>
                  <a:srgbClr val="000000"/>
                </a:solidFill>
                <a:latin typeface="Times New Roman" panose="02020603050405020304" pitchFamily="18" charset="0"/>
              </a:rPr>
              <a:t>fiziksel, kimyasal ve biyolojik yapısını korumak ve geliştirmek </a:t>
            </a:r>
          </a:p>
          <a:p>
            <a:r>
              <a:rPr lang="tr-TR" sz="2000" dirty="0" smtClean="0">
                <a:solidFill>
                  <a:srgbClr val="000000"/>
                </a:solidFill>
                <a:latin typeface="Times New Roman" panose="02020603050405020304" pitchFamily="18" charset="0"/>
              </a:rPr>
              <a:t>Çevre </a:t>
            </a:r>
            <a:r>
              <a:rPr lang="tr-TR" sz="2000" dirty="0">
                <a:solidFill>
                  <a:srgbClr val="000000"/>
                </a:solidFill>
                <a:latin typeface="Times New Roman" panose="02020603050405020304" pitchFamily="18" charset="0"/>
              </a:rPr>
              <a:t>üzerine olumsuz etki yapmayacak yeni tarım teknikleri geliştirmek </a:t>
            </a:r>
          </a:p>
          <a:p>
            <a:r>
              <a:rPr lang="tr-TR" sz="2000" dirty="0" smtClean="0">
                <a:solidFill>
                  <a:srgbClr val="000000"/>
                </a:solidFill>
                <a:latin typeface="Times New Roman" panose="02020603050405020304" pitchFamily="18" charset="0"/>
              </a:rPr>
              <a:t>Doğal </a:t>
            </a:r>
            <a:r>
              <a:rPr lang="tr-TR" sz="2000" dirty="0">
                <a:solidFill>
                  <a:srgbClr val="000000"/>
                </a:solidFill>
                <a:latin typeface="Times New Roman" panose="02020603050405020304" pitchFamily="18" charset="0"/>
              </a:rPr>
              <a:t>kaynakların sürdürülebilir kullanımını sağlamak </a:t>
            </a:r>
          </a:p>
          <a:p>
            <a:r>
              <a:rPr lang="tr-TR" sz="2000" dirty="0" smtClean="0">
                <a:solidFill>
                  <a:srgbClr val="000000"/>
                </a:solidFill>
                <a:latin typeface="Times New Roman" panose="02020603050405020304" pitchFamily="18" charset="0"/>
              </a:rPr>
              <a:t>Kirliliğe </a:t>
            </a:r>
            <a:r>
              <a:rPr lang="tr-TR" sz="2000" dirty="0">
                <a:solidFill>
                  <a:srgbClr val="000000"/>
                </a:solidFill>
                <a:latin typeface="Times New Roman" panose="02020603050405020304" pitchFamily="18" charset="0"/>
              </a:rPr>
              <a:t>maruz kalmış doğal kaynaklan ıslaha </a:t>
            </a:r>
            <a:r>
              <a:rPr lang="tr-TR" sz="2000" dirty="0" smtClean="0">
                <a:solidFill>
                  <a:srgbClr val="000000"/>
                </a:solidFill>
                <a:latin typeface="Times New Roman" panose="02020603050405020304" pitchFamily="18" charset="0"/>
              </a:rPr>
              <a:t>özendirmek. </a:t>
            </a:r>
            <a:endParaRPr lang="tr-TR" sz="2000" dirty="0"/>
          </a:p>
        </p:txBody>
      </p:sp>
    </p:spTree>
    <p:extLst>
      <p:ext uri="{BB962C8B-B14F-4D97-AF65-F5344CB8AC3E}">
        <p14:creationId xmlns:p14="http://schemas.microsoft.com/office/powerpoint/2010/main" val="1421901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sp>
        <p:nvSpPr>
          <p:cNvPr id="4" name="2 Metin Yer Tutucusu"/>
          <p:cNvSpPr txBox="1">
            <a:spLocks/>
          </p:cNvSpPr>
          <p:nvPr/>
        </p:nvSpPr>
        <p:spPr bwMode="auto">
          <a:xfrm>
            <a:off x="1835696" y="1412776"/>
            <a:ext cx="7145188"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buFont typeface="Wingdings" panose="05000000000000000000" pitchFamily="2" charset="2"/>
              <a:buNone/>
              <a:defRPr/>
            </a:pPr>
            <a:r>
              <a:rPr lang="tr-TR" sz="2400" dirty="0" smtClean="0"/>
              <a:t>8</a:t>
            </a:r>
            <a:r>
              <a:rPr lang="tr-TR" sz="2400" dirty="0"/>
              <a:t>. </a:t>
            </a:r>
            <a:r>
              <a:rPr lang="tr-TR" sz="2400" dirty="0" smtClean="0"/>
              <a:t>İşletmede </a:t>
            </a:r>
            <a:r>
              <a:rPr lang="tr-TR" sz="2400" dirty="0"/>
              <a:t>sürdürülebilir tarım sistemi oluşturmak üzere kapalı bir üretim sistemi kurmak.</a:t>
            </a:r>
          </a:p>
          <a:p>
            <a:pPr algn="just">
              <a:buFont typeface="Wingdings" panose="05000000000000000000" pitchFamily="2" charset="2"/>
              <a:buNone/>
              <a:defRPr/>
            </a:pPr>
            <a:r>
              <a:rPr lang="tr-TR" sz="2400" dirty="0" smtClean="0"/>
              <a:t>9. Atık </a:t>
            </a:r>
            <a:r>
              <a:rPr lang="tr-TR" sz="2400" dirty="0"/>
              <a:t>ve artıkların geri dönüşümünü sağlamak ve kaynakları verimli kullanmak.</a:t>
            </a:r>
          </a:p>
          <a:p>
            <a:pPr algn="just">
              <a:buFont typeface="Wingdings" panose="05000000000000000000" pitchFamily="2" charset="2"/>
              <a:buNone/>
              <a:defRPr/>
            </a:pPr>
            <a:r>
              <a:rPr lang="tr-TR" sz="2400" dirty="0" smtClean="0"/>
              <a:t>10. Yaban </a:t>
            </a:r>
            <a:r>
              <a:rPr lang="tr-TR" sz="2400" dirty="0"/>
              <a:t>hayatı ortadan kaldırmayan bir sistem kurmak.</a:t>
            </a:r>
          </a:p>
        </p:txBody>
      </p:sp>
    </p:spTree>
    <p:extLst>
      <p:ext uri="{BB962C8B-B14F-4D97-AF65-F5344CB8AC3E}">
        <p14:creationId xmlns:p14="http://schemas.microsoft.com/office/powerpoint/2010/main" val="18517251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5" name="Dikdörtgen 4"/>
          <p:cNvSpPr/>
          <p:nvPr/>
        </p:nvSpPr>
        <p:spPr>
          <a:xfrm>
            <a:off x="1979712" y="1536174"/>
            <a:ext cx="6984776" cy="2677656"/>
          </a:xfrm>
          <a:prstGeom prst="rect">
            <a:avLst/>
          </a:prstGeom>
        </p:spPr>
        <p:txBody>
          <a:bodyPr wrap="square">
            <a:spAutoFit/>
          </a:bodyPr>
          <a:lstStyle/>
          <a:p>
            <a:pPr algn="just">
              <a:buFont typeface="Wingdings" panose="05000000000000000000" pitchFamily="2" charset="2"/>
              <a:buNone/>
              <a:defRPr/>
            </a:pPr>
            <a:r>
              <a:rPr lang="tr-TR" dirty="0"/>
              <a:t>11.  </a:t>
            </a:r>
            <a:r>
              <a:rPr lang="tr-TR" dirty="0" smtClean="0"/>
              <a:t>  Tarımsal </a:t>
            </a:r>
            <a:r>
              <a:rPr lang="tr-TR" dirty="0"/>
              <a:t>işletmelerde çalışan herkese yeterli kazanç ve güvenli bir çalışma ortamı temin etmek.</a:t>
            </a:r>
          </a:p>
          <a:p>
            <a:pPr algn="just">
              <a:buFont typeface="Wingdings" panose="05000000000000000000" pitchFamily="2" charset="2"/>
              <a:buNone/>
              <a:defRPr/>
            </a:pPr>
            <a:r>
              <a:rPr lang="tr-TR" dirty="0"/>
              <a:t>12.  Tüketicilere sağlıklı ve güvenilir ürünler sunmak.</a:t>
            </a:r>
          </a:p>
          <a:p>
            <a:pPr algn="just">
              <a:buFont typeface="Wingdings" panose="05000000000000000000" pitchFamily="2" charset="2"/>
              <a:buNone/>
              <a:defRPr/>
            </a:pPr>
            <a:r>
              <a:rPr lang="tr-TR" dirty="0" smtClean="0"/>
              <a:t>13. Genetiği </a:t>
            </a:r>
            <a:r>
              <a:rPr lang="tr-TR" dirty="0"/>
              <a:t>değiştirilmiş organizmalardan yararlanmak gibi güvenirliliği kesinleşmemiş uygulamalardan kaçınmak.</a:t>
            </a:r>
          </a:p>
        </p:txBody>
      </p:sp>
    </p:spTree>
    <p:extLst>
      <p:ext uri="{BB962C8B-B14F-4D97-AF65-F5344CB8AC3E}">
        <p14:creationId xmlns:p14="http://schemas.microsoft.com/office/powerpoint/2010/main" val="5926424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5" name="Dikdörtgen 4"/>
          <p:cNvSpPr/>
          <p:nvPr/>
        </p:nvSpPr>
        <p:spPr>
          <a:xfrm>
            <a:off x="2286000" y="1720840"/>
            <a:ext cx="6400800" cy="1938992"/>
          </a:xfrm>
          <a:prstGeom prst="rect">
            <a:avLst/>
          </a:prstGeom>
        </p:spPr>
        <p:txBody>
          <a:bodyPr wrap="square">
            <a:spAutoFit/>
          </a:bodyPr>
          <a:lstStyle/>
          <a:p>
            <a:pPr algn="just">
              <a:buFont typeface="Wingdings" panose="05000000000000000000" pitchFamily="2" charset="2"/>
              <a:buNone/>
              <a:defRPr/>
            </a:pPr>
            <a:r>
              <a:rPr lang="tr-TR" dirty="0"/>
              <a:t>14.  Hayvan sağlığına önem veren ve hayvan refahını sağlayan üretim sistemleri kurmak.</a:t>
            </a:r>
          </a:p>
          <a:p>
            <a:pPr algn="just">
              <a:buFont typeface="Wingdings" panose="05000000000000000000" pitchFamily="2" charset="2"/>
              <a:buNone/>
              <a:defRPr/>
            </a:pPr>
            <a:r>
              <a:rPr lang="tr-TR" dirty="0"/>
              <a:t>15.  Doğal kaynakların kullanımında kendini yenilemesine imkan sağlayacak şekilde, aşırı ve zamansız tüketimden kaçınmak.</a:t>
            </a:r>
          </a:p>
        </p:txBody>
      </p:sp>
    </p:spTree>
    <p:extLst>
      <p:ext uri="{BB962C8B-B14F-4D97-AF65-F5344CB8AC3E}">
        <p14:creationId xmlns:p14="http://schemas.microsoft.com/office/powerpoint/2010/main" val="32654483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2 İçerik Yer Tutucusu"/>
          <p:cNvSpPr>
            <a:spLocks noGrp="1"/>
          </p:cNvSpPr>
          <p:nvPr>
            <p:ph idx="1"/>
          </p:nvPr>
        </p:nvSpPr>
        <p:spPr>
          <a:xfrm>
            <a:off x="1676273" y="836712"/>
            <a:ext cx="7478899" cy="3816424"/>
          </a:xfrm>
        </p:spPr>
        <p:txBody>
          <a:bodyPr/>
          <a:lstStyle/>
          <a:p>
            <a:pPr algn="just">
              <a:defRPr/>
            </a:pPr>
            <a:r>
              <a:rPr lang="tr-TR" sz="2800" dirty="0" smtClean="0"/>
              <a:t>Organik tarımsal sistemler sürdürülebilir tarımsal uygulamalardır. Diğer bir ifade ile, insan gereksinimlerinin karşılanmasında tarımsal üretimde kullanılacak kaynakların doğru yönetimi gerekir. Bu nedenle, </a:t>
            </a:r>
            <a:r>
              <a:rPr lang="tr-TR" sz="2800" dirty="0" smtClean="0">
                <a:solidFill>
                  <a:srgbClr val="FFC000"/>
                </a:solidFill>
              </a:rPr>
              <a:t>ekolojik, ekonomik ve sosyal fayda sağlaması beklenir.</a:t>
            </a:r>
            <a:r>
              <a:rPr lang="tr-TR" sz="2800" dirty="0" smtClean="0"/>
              <a:t> Bu üç yönlü yararın dengeli bir biçimde sağlanması durumunda sürdürülebilirlik ilkesi yerine getirilmiş olur.</a:t>
            </a:r>
          </a:p>
          <a:p>
            <a:pPr algn="just">
              <a:buFont typeface="Wingdings" panose="05000000000000000000" pitchFamily="2" charset="2"/>
              <a:buNone/>
              <a:defRPr/>
            </a:pPr>
            <a:endParaRPr lang="tr-TR" sz="2800" dirty="0"/>
          </a:p>
        </p:txBody>
      </p:sp>
    </p:spTree>
    <p:extLst>
      <p:ext uri="{BB962C8B-B14F-4D97-AF65-F5344CB8AC3E}">
        <p14:creationId xmlns:p14="http://schemas.microsoft.com/office/powerpoint/2010/main" val="150013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1 Başlık"/>
          <p:cNvSpPr>
            <a:spLocks noGrp="1"/>
          </p:cNvSpPr>
          <p:nvPr>
            <p:ph type="title"/>
          </p:nvPr>
        </p:nvSpPr>
        <p:spPr>
          <a:xfrm>
            <a:off x="2123728" y="260648"/>
            <a:ext cx="7248525" cy="457200"/>
          </a:xfrm>
        </p:spPr>
        <p:txBody>
          <a:bodyPr>
            <a:normAutofit fontScale="90000"/>
          </a:bodyPr>
          <a:lstStyle/>
          <a:p>
            <a:pPr>
              <a:defRPr/>
            </a:pPr>
            <a:r>
              <a:rPr lang="tr-TR" sz="2800" b="1" dirty="0" smtClean="0">
                <a:solidFill>
                  <a:srgbClr val="FF0000"/>
                </a:solidFill>
              </a:rPr>
              <a:t>Ekolojik Sürdürülebilirlik</a:t>
            </a:r>
            <a:endParaRPr lang="tr-TR" sz="2800" dirty="0">
              <a:solidFill>
                <a:srgbClr val="FF0000"/>
              </a:solidFill>
            </a:endParaRPr>
          </a:p>
        </p:txBody>
      </p:sp>
      <p:sp>
        <p:nvSpPr>
          <p:cNvPr id="6" name="2 İçerik Yer Tutucusu"/>
          <p:cNvSpPr>
            <a:spLocks noGrp="1"/>
          </p:cNvSpPr>
          <p:nvPr>
            <p:ph idx="1"/>
          </p:nvPr>
        </p:nvSpPr>
        <p:spPr>
          <a:xfrm>
            <a:off x="1835696" y="908720"/>
            <a:ext cx="7101606" cy="4422775"/>
          </a:xfrm>
        </p:spPr>
        <p:txBody>
          <a:bodyPr>
            <a:normAutofit lnSpcReduction="10000"/>
          </a:bodyPr>
          <a:lstStyle/>
          <a:p>
            <a:pPr algn="just">
              <a:buFont typeface="Wingdings" panose="05000000000000000000" pitchFamily="2" charset="2"/>
              <a:buNone/>
              <a:defRPr/>
            </a:pPr>
            <a:r>
              <a:rPr lang="tr-TR" sz="2400" dirty="0" smtClean="0"/>
              <a:t>1. Dıştan girdi yerine doğal madde ve besin döngüsü,</a:t>
            </a:r>
          </a:p>
          <a:p>
            <a:pPr algn="just">
              <a:buFont typeface="Wingdings" panose="05000000000000000000" pitchFamily="2" charset="2"/>
              <a:buNone/>
              <a:defRPr/>
            </a:pPr>
            <a:r>
              <a:rPr lang="tr-TR" sz="2400" dirty="0" smtClean="0"/>
              <a:t>2. Toprak ve su kaynaklarının kirlenmemesi için yapay kimyasal maddelerin kullanılmaması,</a:t>
            </a:r>
          </a:p>
          <a:p>
            <a:pPr algn="just">
              <a:buFont typeface="Wingdings" panose="05000000000000000000" pitchFamily="2" charset="2"/>
              <a:buNone/>
              <a:defRPr/>
            </a:pPr>
            <a:r>
              <a:rPr lang="tr-TR" sz="2400" dirty="0" smtClean="0"/>
              <a:t>3. Biyolojik çeşitliliğin ve zenginliğin korunarak geliştirilmesi,</a:t>
            </a:r>
          </a:p>
          <a:p>
            <a:pPr algn="just">
              <a:buFont typeface="Wingdings" panose="05000000000000000000" pitchFamily="2" charset="2"/>
              <a:buNone/>
              <a:defRPr/>
            </a:pPr>
            <a:r>
              <a:rPr lang="tr-TR" sz="2400" dirty="0" smtClean="0"/>
              <a:t>4. Toprak verimliliğinin korunması, geliştirilmesi, toprak organik maddesinin artırılması,</a:t>
            </a:r>
          </a:p>
          <a:p>
            <a:pPr algn="just">
              <a:buFont typeface="Wingdings" panose="05000000000000000000" pitchFamily="2" charset="2"/>
              <a:buNone/>
              <a:defRPr/>
            </a:pPr>
            <a:r>
              <a:rPr lang="tr-TR" sz="2400" dirty="0" smtClean="0"/>
              <a:t>5. Toprak erozyonunun ve toprak sıkışmasının önlenmesi,</a:t>
            </a:r>
          </a:p>
          <a:p>
            <a:pPr algn="just">
              <a:buFont typeface="Wingdings" panose="05000000000000000000" pitchFamily="2" charset="2"/>
              <a:buNone/>
              <a:defRPr/>
            </a:pPr>
            <a:r>
              <a:rPr lang="tr-TR" sz="2400" dirty="0" smtClean="0"/>
              <a:t>6. Yenilenebilir ve temiz enerji kaynaklarının kullanılması,</a:t>
            </a:r>
          </a:p>
          <a:p>
            <a:pPr algn="just">
              <a:buFont typeface="Wingdings" panose="05000000000000000000" pitchFamily="2" charset="2"/>
              <a:buNone/>
              <a:defRPr/>
            </a:pPr>
            <a:r>
              <a:rPr lang="tr-TR" sz="2400" dirty="0" smtClean="0"/>
              <a:t>7. Hayvan haklarına uygun hayvansal ürün üretimi.</a:t>
            </a:r>
          </a:p>
          <a:p>
            <a:pPr algn="just">
              <a:defRPr/>
            </a:pPr>
            <a:endParaRPr lang="tr-TR" sz="2400" dirty="0"/>
          </a:p>
        </p:txBody>
      </p:sp>
    </p:spTree>
    <p:extLst>
      <p:ext uri="{BB962C8B-B14F-4D97-AF65-F5344CB8AC3E}">
        <p14:creationId xmlns:p14="http://schemas.microsoft.com/office/powerpoint/2010/main" val="25923640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1 Başlık"/>
          <p:cNvSpPr>
            <a:spLocks noGrp="1"/>
          </p:cNvSpPr>
          <p:nvPr>
            <p:ph type="title"/>
          </p:nvPr>
        </p:nvSpPr>
        <p:spPr>
          <a:xfrm>
            <a:off x="2339752" y="476672"/>
            <a:ext cx="5798021" cy="457200"/>
          </a:xfrm>
        </p:spPr>
        <p:txBody>
          <a:bodyPr>
            <a:normAutofit fontScale="90000"/>
          </a:bodyPr>
          <a:lstStyle/>
          <a:p>
            <a:pPr>
              <a:defRPr/>
            </a:pPr>
            <a:r>
              <a:rPr lang="tr-TR" sz="2800" b="1" dirty="0" smtClean="0">
                <a:solidFill>
                  <a:srgbClr val="FF0000"/>
                </a:solidFill>
              </a:rPr>
              <a:t>Sosyal Sürdürülebilirlik</a:t>
            </a:r>
            <a:endParaRPr lang="tr-TR" sz="2800" dirty="0">
              <a:solidFill>
                <a:srgbClr val="FF0000"/>
              </a:solidFill>
            </a:endParaRPr>
          </a:p>
        </p:txBody>
      </p:sp>
      <p:sp>
        <p:nvSpPr>
          <p:cNvPr id="6" name="2 İçerik Yer Tutucusu"/>
          <p:cNvSpPr>
            <a:spLocks noGrp="1"/>
          </p:cNvSpPr>
          <p:nvPr>
            <p:ph idx="1"/>
          </p:nvPr>
        </p:nvSpPr>
        <p:spPr>
          <a:xfrm>
            <a:off x="1907704" y="1340768"/>
            <a:ext cx="7416824" cy="4422775"/>
          </a:xfrm>
        </p:spPr>
        <p:txBody>
          <a:bodyPr/>
          <a:lstStyle/>
          <a:p>
            <a:pPr>
              <a:buFont typeface="Wingdings" panose="05000000000000000000" pitchFamily="2" charset="2"/>
              <a:buNone/>
              <a:defRPr/>
            </a:pPr>
            <a:r>
              <a:rPr lang="tr-TR" sz="2400" dirty="0" smtClean="0"/>
              <a:t>1. Yeterli üretim ve sürekli gelir.</a:t>
            </a:r>
          </a:p>
          <a:p>
            <a:pPr>
              <a:buFont typeface="Wingdings" panose="05000000000000000000" pitchFamily="2" charset="2"/>
              <a:buNone/>
              <a:defRPr/>
            </a:pPr>
            <a:r>
              <a:rPr lang="tr-TR" sz="2400" dirty="0" smtClean="0"/>
              <a:t>2. Sağlıklı beslenme için güvenilir gıda,</a:t>
            </a:r>
          </a:p>
          <a:p>
            <a:pPr>
              <a:buFont typeface="Wingdings" panose="05000000000000000000" pitchFamily="2" charset="2"/>
              <a:buNone/>
              <a:defRPr/>
            </a:pPr>
            <a:r>
              <a:rPr lang="tr-TR" sz="2400" dirty="0" smtClean="0"/>
              <a:t>3. Kadın ve erkekler için uygun çalışma ortamları,</a:t>
            </a:r>
          </a:p>
          <a:p>
            <a:pPr>
              <a:buFont typeface="Wingdings" panose="05000000000000000000" pitchFamily="2" charset="2"/>
              <a:buNone/>
              <a:defRPr/>
            </a:pPr>
            <a:r>
              <a:rPr lang="tr-TR" sz="2400" dirty="0" smtClean="0"/>
              <a:t>4. Yerel bilgi ve geleneklerin oluşturulması.</a:t>
            </a:r>
          </a:p>
          <a:p>
            <a:pPr>
              <a:defRPr/>
            </a:pPr>
            <a:endParaRPr lang="tr-TR" sz="2400" dirty="0"/>
          </a:p>
        </p:txBody>
      </p:sp>
    </p:spTree>
    <p:extLst>
      <p:ext uri="{BB962C8B-B14F-4D97-AF65-F5344CB8AC3E}">
        <p14:creationId xmlns:p14="http://schemas.microsoft.com/office/powerpoint/2010/main" val="30263550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1 Başlık"/>
          <p:cNvSpPr>
            <a:spLocks noGrp="1"/>
          </p:cNvSpPr>
          <p:nvPr>
            <p:ph type="title"/>
          </p:nvPr>
        </p:nvSpPr>
        <p:spPr>
          <a:xfrm>
            <a:off x="2286000" y="692696"/>
            <a:ext cx="5437981" cy="457200"/>
          </a:xfrm>
        </p:spPr>
        <p:txBody>
          <a:bodyPr>
            <a:normAutofit fontScale="90000"/>
          </a:bodyPr>
          <a:lstStyle/>
          <a:p>
            <a:pPr>
              <a:defRPr/>
            </a:pPr>
            <a:r>
              <a:rPr lang="tr-TR" sz="2800" b="1" dirty="0" smtClean="0">
                <a:solidFill>
                  <a:srgbClr val="FF0000"/>
                </a:solidFill>
              </a:rPr>
              <a:t>Ekonomik Sürdürülebilirlik</a:t>
            </a:r>
            <a:endParaRPr lang="tr-TR" sz="2800" dirty="0">
              <a:solidFill>
                <a:srgbClr val="FF0000"/>
              </a:solidFill>
            </a:endParaRPr>
          </a:p>
        </p:txBody>
      </p:sp>
      <p:sp>
        <p:nvSpPr>
          <p:cNvPr id="6" name="2 İçerik Yer Tutucusu"/>
          <p:cNvSpPr>
            <a:spLocks noGrp="1"/>
          </p:cNvSpPr>
          <p:nvPr>
            <p:ph idx="1"/>
          </p:nvPr>
        </p:nvSpPr>
        <p:spPr>
          <a:xfrm>
            <a:off x="2051720" y="1484784"/>
            <a:ext cx="8540750" cy="4422775"/>
          </a:xfrm>
        </p:spPr>
        <p:txBody>
          <a:bodyPr/>
          <a:lstStyle/>
          <a:p>
            <a:pPr>
              <a:buFont typeface="Wingdings" panose="05000000000000000000" pitchFamily="2" charset="2"/>
              <a:buNone/>
              <a:defRPr/>
            </a:pPr>
            <a:r>
              <a:rPr lang="tr-TR" sz="2400" dirty="0" smtClean="0"/>
              <a:t>1. Yeterli ve kaliteli ürün,</a:t>
            </a:r>
          </a:p>
          <a:p>
            <a:pPr>
              <a:buFont typeface="Wingdings" panose="05000000000000000000" pitchFamily="2" charset="2"/>
              <a:buNone/>
              <a:defRPr/>
            </a:pPr>
            <a:r>
              <a:rPr lang="tr-TR" sz="2400" dirty="0" smtClean="0"/>
              <a:t>2. Az giderli dış girdiler ve ekonomik yatırım,</a:t>
            </a:r>
          </a:p>
          <a:p>
            <a:pPr>
              <a:buFont typeface="Wingdings" panose="05000000000000000000" pitchFamily="2" charset="2"/>
              <a:buNone/>
              <a:defRPr/>
            </a:pPr>
            <a:r>
              <a:rPr lang="tr-TR" sz="2400" dirty="0" smtClean="0"/>
              <a:t>3. Gelir güvenliği ve sürekliliği için ürün çeşitliliği,</a:t>
            </a:r>
          </a:p>
          <a:p>
            <a:pPr>
              <a:buFont typeface="Wingdings" panose="05000000000000000000" pitchFamily="2" charset="2"/>
              <a:buNone/>
              <a:defRPr/>
            </a:pPr>
            <a:r>
              <a:rPr lang="tr-TR" sz="2400" dirty="0" smtClean="0"/>
              <a:t>4. Kaliteyi geliştirerek değer artışı sağlanması,</a:t>
            </a:r>
          </a:p>
          <a:p>
            <a:pPr>
              <a:buFont typeface="Wingdings" panose="05000000000000000000" pitchFamily="2" charset="2"/>
              <a:buNone/>
              <a:defRPr/>
            </a:pPr>
            <a:r>
              <a:rPr lang="tr-TR" sz="2400" dirty="0" smtClean="0"/>
              <a:t>5. </a:t>
            </a:r>
            <a:r>
              <a:rPr lang="tr-TR" sz="2400" dirty="0" err="1" smtClean="0"/>
              <a:t>Rekebeti</a:t>
            </a:r>
            <a:r>
              <a:rPr lang="tr-TR" sz="2400" dirty="0" smtClean="0"/>
              <a:t> geliştirici yüksek verimlilik</a:t>
            </a:r>
          </a:p>
          <a:p>
            <a:pPr>
              <a:buFont typeface="Wingdings" panose="05000000000000000000" pitchFamily="2" charset="2"/>
              <a:buNone/>
              <a:defRPr/>
            </a:pPr>
            <a:r>
              <a:rPr lang="tr-TR" dirty="0" smtClean="0"/>
              <a:t> </a:t>
            </a:r>
          </a:p>
          <a:p>
            <a:pPr>
              <a:defRPr/>
            </a:pPr>
            <a:endParaRPr lang="tr-TR" dirty="0"/>
          </a:p>
        </p:txBody>
      </p:sp>
    </p:spTree>
    <p:extLst>
      <p:ext uri="{BB962C8B-B14F-4D97-AF65-F5344CB8AC3E}">
        <p14:creationId xmlns:p14="http://schemas.microsoft.com/office/powerpoint/2010/main" val="29861296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2" name="İçerik Yer Tutucusu 1"/>
          <p:cNvSpPr>
            <a:spLocks noGrp="1"/>
          </p:cNvSpPr>
          <p:nvPr>
            <p:ph idx="1"/>
          </p:nvPr>
        </p:nvSpPr>
        <p:spPr>
          <a:xfrm>
            <a:off x="1828800" y="1268760"/>
            <a:ext cx="7315200" cy="4343400"/>
          </a:xfrm>
        </p:spPr>
        <p:txBody>
          <a:bodyPr/>
          <a:lstStyle/>
          <a:p>
            <a:endParaRPr lang="tr-TR" sz="2000" dirty="0"/>
          </a:p>
          <a:p>
            <a:r>
              <a:rPr lang="tr-TR" sz="2000" dirty="0" smtClean="0"/>
              <a:t>Yerel </a:t>
            </a:r>
            <a:r>
              <a:rPr lang="tr-TR" sz="2000" dirty="0"/>
              <a:t>girdi ve bölgesel kaynakların kullanımını teşvik etmek </a:t>
            </a:r>
          </a:p>
          <a:p>
            <a:r>
              <a:rPr lang="tr-TR" sz="2000" dirty="0" smtClean="0"/>
              <a:t>Tarımsal </a:t>
            </a:r>
            <a:r>
              <a:rPr lang="tr-TR" sz="2000" dirty="0"/>
              <a:t>üretimde istihdamı geliştirmek ve iş gücünü verimli kullanmak </a:t>
            </a:r>
          </a:p>
          <a:p>
            <a:r>
              <a:rPr lang="tr-TR" sz="2000" dirty="0" smtClean="0"/>
              <a:t>Üreticilere </a:t>
            </a:r>
            <a:r>
              <a:rPr lang="tr-TR" sz="2000" dirty="0"/>
              <a:t>yeterli ve güvenilir gelir temin etmek </a:t>
            </a:r>
          </a:p>
        </p:txBody>
      </p:sp>
    </p:spTree>
    <p:extLst>
      <p:ext uri="{BB962C8B-B14F-4D97-AF65-F5344CB8AC3E}">
        <p14:creationId xmlns:p14="http://schemas.microsoft.com/office/powerpoint/2010/main" val="1847361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91680" y="404664"/>
            <a:ext cx="7315200" cy="4343400"/>
          </a:xfrm>
        </p:spPr>
        <p:txBody>
          <a:bodyPr/>
          <a:lstStyle/>
          <a:p>
            <a:pPr algn="just"/>
            <a:endParaRPr lang="tr-TR" sz="2000" dirty="0"/>
          </a:p>
          <a:p>
            <a:pPr algn="just"/>
            <a:r>
              <a:rPr lang="tr-TR" sz="2000" dirty="0"/>
              <a:t> Üretici örgütlenmesini ve sözleşmeli tarım uygulamalarını teşvik etmek </a:t>
            </a:r>
          </a:p>
          <a:p>
            <a:pPr algn="just"/>
            <a:r>
              <a:rPr lang="tr-TR" sz="2000" dirty="0" smtClean="0"/>
              <a:t>Eko-turizmi</a:t>
            </a:r>
            <a:r>
              <a:rPr lang="tr-TR" sz="2000" dirty="0"/>
              <a:t>, İhracatı ve üreticilerin dünya ile bütünleşmesini teşvik etmek </a:t>
            </a:r>
          </a:p>
          <a:p>
            <a:pPr algn="just"/>
            <a:r>
              <a:rPr lang="tr-TR" sz="2000" dirty="0" smtClean="0"/>
              <a:t>Toplumda </a:t>
            </a:r>
            <a:r>
              <a:rPr lang="tr-TR" sz="2000" dirty="0"/>
              <a:t>sorumluluk bilincini ve ahlaki davranış biçimini yaygınlaştırmak </a:t>
            </a:r>
          </a:p>
          <a:p>
            <a:pPr algn="just"/>
            <a:r>
              <a:rPr lang="tr-TR" sz="2000" dirty="0" smtClean="0"/>
              <a:t>Gelecek </a:t>
            </a:r>
            <a:r>
              <a:rPr lang="tr-TR" sz="2000" dirty="0"/>
              <a:t>nesillere </a:t>
            </a:r>
            <a:r>
              <a:rPr lang="tr-TR" sz="2000" dirty="0" smtClean="0"/>
              <a:t>kaynaklardan yeterince yararlanabilecekleri </a:t>
            </a:r>
            <a:r>
              <a:rPr lang="tr-TR" sz="2000" dirty="0"/>
              <a:t>bir dünya bırakmak </a:t>
            </a:r>
          </a:p>
        </p:txBody>
      </p:sp>
    </p:spTree>
    <p:extLst>
      <p:ext uri="{BB962C8B-B14F-4D97-AF65-F5344CB8AC3E}">
        <p14:creationId xmlns:p14="http://schemas.microsoft.com/office/powerpoint/2010/main" val="2305153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1835696" y="469032"/>
            <a:ext cx="7248525" cy="457200"/>
          </a:xfrm>
        </p:spPr>
        <p:txBody>
          <a:bodyPr>
            <a:normAutofit fontScale="90000"/>
          </a:bodyPr>
          <a:lstStyle/>
          <a:p>
            <a:r>
              <a:rPr lang="tr-TR" sz="3200" b="1" dirty="0">
                <a:solidFill>
                  <a:srgbClr val="FF0000"/>
                </a:solidFill>
              </a:rPr>
              <a:t>AVANTAJLARI VE DEZAVANTAJLARI</a:t>
            </a:r>
            <a:endParaRPr lang="tr-TR" dirty="0"/>
          </a:p>
        </p:txBody>
      </p:sp>
      <p:sp>
        <p:nvSpPr>
          <p:cNvPr id="3" name="İçerik Yer Tutucusu 2"/>
          <p:cNvSpPr>
            <a:spLocks noGrp="1"/>
          </p:cNvSpPr>
          <p:nvPr>
            <p:ph idx="1"/>
          </p:nvPr>
        </p:nvSpPr>
        <p:spPr>
          <a:xfrm>
            <a:off x="1835696" y="1412776"/>
            <a:ext cx="7063680" cy="4343400"/>
          </a:xfrm>
        </p:spPr>
        <p:txBody>
          <a:bodyPr/>
          <a:lstStyle/>
          <a:p>
            <a:pPr algn="just"/>
            <a:r>
              <a:rPr lang="tr-TR" sz="2400" b="1" dirty="0"/>
              <a:t>Avantajları </a:t>
            </a:r>
            <a:endParaRPr lang="tr-TR" sz="2400" dirty="0"/>
          </a:p>
          <a:p>
            <a:pPr marL="0" indent="0" algn="just">
              <a:buNone/>
            </a:pPr>
            <a:r>
              <a:rPr lang="tr-TR" sz="2400" b="1" dirty="0"/>
              <a:t>1. </a:t>
            </a:r>
            <a:r>
              <a:rPr lang="tr-TR" sz="2400" dirty="0" err="1"/>
              <a:t>Türkiye‟de</a:t>
            </a:r>
            <a:r>
              <a:rPr lang="tr-TR" sz="2400" dirty="0"/>
              <a:t> sentetik kimyasallar çiftçilerin büyük bir kısmı tarafından ya çok az kullanılmakta, ya da hiç kullanılmamaktadır. Bu nedenle ekolojik tarıma geçişin kolay olması beklenebilir. </a:t>
            </a:r>
          </a:p>
          <a:p>
            <a:pPr marL="0" indent="0" algn="just">
              <a:buNone/>
            </a:pPr>
            <a:r>
              <a:rPr lang="tr-TR" sz="2400" b="1" dirty="0"/>
              <a:t>2. </a:t>
            </a:r>
            <a:r>
              <a:rPr lang="tr-TR" sz="2400" dirty="0"/>
              <a:t>Üretici geliri ürüne bağlı olarak artmaktadır. (Ortalama yüzde 10 artış olduğu tahmin edilmektedir). </a:t>
            </a:r>
          </a:p>
          <a:p>
            <a:pPr marL="0" indent="0" algn="just">
              <a:buNone/>
            </a:pPr>
            <a:r>
              <a:rPr lang="tr-TR" sz="2400" b="1" dirty="0"/>
              <a:t>3. </a:t>
            </a:r>
            <a:r>
              <a:rPr lang="tr-TR" sz="2400" dirty="0"/>
              <a:t>Fiyatı hızla artan kimyasal gübre, pestisit ve enerji girdilerinden tasarruf edilmektedir.</a:t>
            </a:r>
          </a:p>
        </p:txBody>
      </p:sp>
    </p:spTree>
    <p:extLst>
      <p:ext uri="{BB962C8B-B14F-4D97-AF65-F5344CB8AC3E}">
        <p14:creationId xmlns:p14="http://schemas.microsoft.com/office/powerpoint/2010/main" val="35028896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2" name="Dikdörtgen 1"/>
          <p:cNvSpPr/>
          <p:nvPr/>
        </p:nvSpPr>
        <p:spPr>
          <a:xfrm>
            <a:off x="1907704" y="1412776"/>
            <a:ext cx="6984776" cy="4154984"/>
          </a:xfrm>
          <a:prstGeom prst="rect">
            <a:avLst/>
          </a:prstGeom>
        </p:spPr>
        <p:txBody>
          <a:bodyPr wrap="square">
            <a:spAutoFit/>
          </a:bodyPr>
          <a:lstStyle/>
          <a:p>
            <a:pPr algn="just"/>
            <a:r>
              <a:rPr lang="tr-TR" b="1" dirty="0">
                <a:solidFill>
                  <a:srgbClr val="000000"/>
                </a:solidFill>
                <a:latin typeface="Times New Roman" panose="02020603050405020304" pitchFamily="18" charset="0"/>
              </a:rPr>
              <a:t>4</a:t>
            </a:r>
            <a:r>
              <a:rPr lang="tr-TR" b="1" dirty="0" smtClean="0">
                <a:solidFill>
                  <a:srgbClr val="000000"/>
                </a:solidFill>
                <a:latin typeface="Times New Roman" panose="02020603050405020304" pitchFamily="18" charset="0"/>
              </a:rPr>
              <a:t>. </a:t>
            </a:r>
            <a:r>
              <a:rPr lang="tr-TR" dirty="0">
                <a:latin typeface="+mn-lt"/>
              </a:rPr>
              <a:t>Sözleşmeli tarımla üreticinin tüm ürününün alınması garanti edilmektedir. Ekolojik ürünlerin ihraç fiyatı diğer ürünlerden yüzde 10-20 oranında daha yüksektir. </a:t>
            </a:r>
          </a:p>
          <a:p>
            <a:pPr algn="just"/>
            <a:r>
              <a:rPr lang="tr-TR" b="1" dirty="0">
                <a:latin typeface="+mn-lt"/>
              </a:rPr>
              <a:t>5. </a:t>
            </a:r>
            <a:r>
              <a:rPr lang="tr-TR" dirty="0">
                <a:latin typeface="+mn-lt"/>
              </a:rPr>
              <a:t>Organik ürünlerin ihracatı ile Türkiye tarım ürünleri için ilave bir kapasite yaratılmaktadır. Dolayısıyla ihraç edilen her ton daha önce ulaşılamayan tüketici kitlesine gitmektedir. </a:t>
            </a:r>
          </a:p>
          <a:p>
            <a:pPr algn="just"/>
            <a:r>
              <a:rPr lang="tr-TR" b="1" dirty="0">
                <a:latin typeface="+mn-lt"/>
              </a:rPr>
              <a:t>6. </a:t>
            </a:r>
            <a:r>
              <a:rPr lang="tr-TR" dirty="0">
                <a:latin typeface="+mn-lt"/>
              </a:rPr>
              <a:t>Özel bilgi isteyen organik tarım modeli ziraat mühendisleri için yeni istihdam sahaları yaratmaktadır. </a:t>
            </a:r>
          </a:p>
        </p:txBody>
      </p:sp>
    </p:spTree>
    <p:extLst>
      <p:ext uri="{BB962C8B-B14F-4D97-AF65-F5344CB8AC3E}">
        <p14:creationId xmlns:p14="http://schemas.microsoft.com/office/powerpoint/2010/main" val="18804421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1828800" y="332656"/>
            <a:ext cx="7315200" cy="4343400"/>
          </a:xfrm>
        </p:spPr>
        <p:txBody>
          <a:bodyPr/>
          <a:lstStyle/>
          <a:p>
            <a:r>
              <a:rPr lang="tr-TR" sz="2400" b="1" dirty="0"/>
              <a:t>Dezavantajları</a:t>
            </a:r>
            <a:endParaRPr lang="tr-TR" sz="2400" dirty="0"/>
          </a:p>
        </p:txBody>
      </p:sp>
      <p:sp>
        <p:nvSpPr>
          <p:cNvPr id="3" name="Dikdörtgen 2"/>
          <p:cNvSpPr/>
          <p:nvPr/>
        </p:nvSpPr>
        <p:spPr>
          <a:xfrm>
            <a:off x="1828800" y="980728"/>
            <a:ext cx="6919664" cy="3785652"/>
          </a:xfrm>
          <a:prstGeom prst="rect">
            <a:avLst/>
          </a:prstGeom>
        </p:spPr>
        <p:txBody>
          <a:bodyPr wrap="square">
            <a:spAutoFit/>
          </a:bodyPr>
          <a:lstStyle/>
          <a:p>
            <a:pPr algn="just"/>
            <a:r>
              <a:rPr lang="tr-TR" sz="2000" b="1" dirty="0">
                <a:solidFill>
                  <a:srgbClr val="000000"/>
                </a:solidFill>
                <a:latin typeface="Times New Roman" panose="02020603050405020304" pitchFamily="18" charset="0"/>
              </a:rPr>
              <a:t>1. </a:t>
            </a:r>
            <a:r>
              <a:rPr lang="tr-TR" sz="2000" dirty="0">
                <a:solidFill>
                  <a:srgbClr val="000000"/>
                </a:solidFill>
                <a:latin typeface="Times New Roman" panose="02020603050405020304" pitchFamily="18" charset="0"/>
              </a:rPr>
              <a:t>Türkiye’de tarımsal ürün arzında yıldan yıla önemli dalgalanmalar görülmektedir. Hızla artıp gençleşen nüfus, tüketim düzeyinin ve çeşitliliğinin sürekli artması ve çevredeki ülkelerin hemen hepsinin tarımsal ürün talep eden özellikleri sebebiyle organik tarımın (verimde meydana gelebilecek azalma nedeniyle) kısa vadede gelişmesi zor görünmektedir. </a:t>
            </a:r>
          </a:p>
          <a:p>
            <a:pPr algn="just"/>
            <a:r>
              <a:rPr lang="tr-TR" sz="2000" b="1" dirty="0">
                <a:solidFill>
                  <a:srgbClr val="000000"/>
                </a:solidFill>
                <a:latin typeface="Times New Roman" panose="02020603050405020304" pitchFamily="18" charset="0"/>
              </a:rPr>
              <a:t>2. </a:t>
            </a:r>
            <a:r>
              <a:rPr lang="tr-TR" sz="2000" dirty="0">
                <a:solidFill>
                  <a:srgbClr val="000000"/>
                </a:solidFill>
                <a:latin typeface="Times New Roman" panose="02020603050405020304" pitchFamily="18" charset="0"/>
              </a:rPr>
              <a:t>Organik tarım yöntemiyle bitkisel üretimde ortaya çıkan bir sorun, arazilerin çok küçük, parçalı ve birbirine yakın olmasıdır. Bu durum organik üretimi olumsuz yönde etkiliyor. Çünkü organik üretim yapan bir işletmenin çevrede üretim yapan diğer klasik işletmelerde kullanılan kimyasallardan etkilenmemesi mümkün değildir </a:t>
            </a:r>
            <a:endParaRPr lang="tr-TR" sz="2000" dirty="0"/>
          </a:p>
        </p:txBody>
      </p:sp>
    </p:spTree>
    <p:extLst>
      <p:ext uri="{BB962C8B-B14F-4D97-AF65-F5344CB8AC3E}">
        <p14:creationId xmlns:p14="http://schemas.microsoft.com/office/powerpoint/2010/main" val="19352354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2" name="Dikdörtgen 1"/>
          <p:cNvSpPr/>
          <p:nvPr/>
        </p:nvSpPr>
        <p:spPr>
          <a:xfrm>
            <a:off x="1979712" y="1916832"/>
            <a:ext cx="6984776" cy="2308324"/>
          </a:xfrm>
          <a:prstGeom prst="rect">
            <a:avLst/>
          </a:prstGeom>
        </p:spPr>
        <p:txBody>
          <a:bodyPr wrap="square">
            <a:spAutoFit/>
          </a:bodyPr>
          <a:lstStyle/>
          <a:p>
            <a:pPr algn="just"/>
            <a:r>
              <a:rPr lang="tr-TR" dirty="0">
                <a:solidFill>
                  <a:srgbClr val="000000"/>
                </a:solidFill>
                <a:latin typeface="Times New Roman" panose="02020603050405020304" pitchFamily="18" charset="0"/>
              </a:rPr>
              <a:t>3. Ekolojik tarım sisteminde yetiştirilen ürünlerin pazarlanması özellikle iç piyasa için yeni ve belirsiz bir konudur. </a:t>
            </a:r>
          </a:p>
          <a:p>
            <a:pPr algn="just"/>
            <a:r>
              <a:rPr lang="tr-TR" dirty="0">
                <a:solidFill>
                  <a:srgbClr val="000000"/>
                </a:solidFill>
                <a:latin typeface="Times New Roman" panose="02020603050405020304" pitchFamily="18" charset="0"/>
              </a:rPr>
              <a:t>4.Konunun yeni olması nedeniyle yeterli tarımsal yayım çalışmaları ve eleman bulunmaması da muhtemel dezavantajlardan birisidir. </a:t>
            </a:r>
            <a:endParaRPr lang="tr-TR" dirty="0"/>
          </a:p>
        </p:txBody>
      </p:sp>
    </p:spTree>
    <p:extLst>
      <p:ext uri="{BB962C8B-B14F-4D97-AF65-F5344CB8AC3E}">
        <p14:creationId xmlns:p14="http://schemas.microsoft.com/office/powerpoint/2010/main" val="33769807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Dikdörtgen 1"/>
          <p:cNvSpPr/>
          <p:nvPr/>
        </p:nvSpPr>
        <p:spPr>
          <a:xfrm>
            <a:off x="1907704" y="1124744"/>
            <a:ext cx="6861820" cy="1631216"/>
          </a:xfrm>
          <a:prstGeom prst="rect">
            <a:avLst/>
          </a:prstGeom>
        </p:spPr>
        <p:txBody>
          <a:bodyPr wrap="square">
            <a:spAutoFit/>
          </a:bodyPr>
          <a:lstStyle/>
          <a:p>
            <a:pPr algn="just">
              <a:defRPr/>
            </a:pPr>
            <a:r>
              <a:rPr lang="tr-TR" sz="2000" dirty="0"/>
              <a:t>Organik tarımın işleyişindeki temel ilke; ekolojik dengenin korunarak, bitkisel ve hayvansal üretimin birlikte aile işletmeciliği şeklinde yapılması, dolayısıyla üretimden tüketime kısa devrelerin kurularak kendi kendine yeterliliğin sağlanmasıdır. </a:t>
            </a:r>
          </a:p>
        </p:txBody>
      </p:sp>
      <p:sp>
        <p:nvSpPr>
          <p:cNvPr id="5" name="1 Başlık"/>
          <p:cNvSpPr txBox="1">
            <a:spLocks/>
          </p:cNvSpPr>
          <p:nvPr/>
        </p:nvSpPr>
        <p:spPr bwMode="auto">
          <a:xfrm>
            <a:off x="2051720" y="0"/>
            <a:ext cx="851058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400">
                <a:solidFill>
                  <a:schemeClr val="bg1"/>
                </a:solidFill>
                <a:latin typeface="+mj-lt"/>
                <a:ea typeface="+mj-ea"/>
                <a:cs typeface="+mj-cs"/>
              </a:defRPr>
            </a:lvl1pPr>
            <a:lvl2pPr algn="l" rtl="0" eaLnBrk="1" fontAlgn="base" hangingPunct="1">
              <a:spcBef>
                <a:spcPct val="0"/>
              </a:spcBef>
              <a:spcAft>
                <a:spcPct val="0"/>
              </a:spcAft>
              <a:defRPr sz="4400">
                <a:solidFill>
                  <a:schemeClr val="bg1"/>
                </a:solidFill>
                <a:latin typeface="Microsoft Sans Serif" pitchFamily="34" charset="0"/>
              </a:defRPr>
            </a:lvl2pPr>
            <a:lvl3pPr algn="l" rtl="0" eaLnBrk="1" fontAlgn="base" hangingPunct="1">
              <a:spcBef>
                <a:spcPct val="0"/>
              </a:spcBef>
              <a:spcAft>
                <a:spcPct val="0"/>
              </a:spcAft>
              <a:defRPr sz="4400">
                <a:solidFill>
                  <a:schemeClr val="bg1"/>
                </a:solidFill>
                <a:latin typeface="Microsoft Sans Serif" pitchFamily="34" charset="0"/>
              </a:defRPr>
            </a:lvl3pPr>
            <a:lvl4pPr algn="l" rtl="0" eaLnBrk="1" fontAlgn="base" hangingPunct="1">
              <a:spcBef>
                <a:spcPct val="0"/>
              </a:spcBef>
              <a:spcAft>
                <a:spcPct val="0"/>
              </a:spcAft>
              <a:defRPr sz="4400">
                <a:solidFill>
                  <a:schemeClr val="bg1"/>
                </a:solidFill>
                <a:latin typeface="Microsoft Sans Serif" pitchFamily="34" charset="0"/>
              </a:defRPr>
            </a:lvl4pPr>
            <a:lvl5pPr algn="l" rtl="0" eaLnBrk="1" fontAlgn="base" hangingPunct="1">
              <a:spcBef>
                <a:spcPct val="0"/>
              </a:spcBef>
              <a:spcAft>
                <a:spcPct val="0"/>
              </a:spcAft>
              <a:defRPr sz="4400">
                <a:solidFill>
                  <a:schemeClr val="bg1"/>
                </a:solidFill>
                <a:latin typeface="Microsoft Sans Serif" pitchFamily="34" charset="0"/>
              </a:defRPr>
            </a:lvl5pPr>
            <a:lvl6pPr marL="457200" algn="l" rtl="0" eaLnBrk="1" fontAlgn="base" hangingPunct="1">
              <a:spcBef>
                <a:spcPct val="0"/>
              </a:spcBef>
              <a:spcAft>
                <a:spcPct val="0"/>
              </a:spcAft>
              <a:defRPr sz="4400">
                <a:solidFill>
                  <a:schemeClr val="bg1"/>
                </a:solidFill>
                <a:latin typeface="Microsoft Sans Serif" pitchFamily="34" charset="0"/>
              </a:defRPr>
            </a:lvl6pPr>
            <a:lvl7pPr marL="914400" algn="l" rtl="0" eaLnBrk="1" fontAlgn="base" hangingPunct="1">
              <a:spcBef>
                <a:spcPct val="0"/>
              </a:spcBef>
              <a:spcAft>
                <a:spcPct val="0"/>
              </a:spcAft>
              <a:defRPr sz="4400">
                <a:solidFill>
                  <a:schemeClr val="bg1"/>
                </a:solidFill>
                <a:latin typeface="Microsoft Sans Serif" pitchFamily="34" charset="0"/>
              </a:defRPr>
            </a:lvl7pPr>
            <a:lvl8pPr marL="1371600" algn="l" rtl="0" eaLnBrk="1" fontAlgn="base" hangingPunct="1">
              <a:spcBef>
                <a:spcPct val="0"/>
              </a:spcBef>
              <a:spcAft>
                <a:spcPct val="0"/>
              </a:spcAft>
              <a:defRPr sz="4400">
                <a:solidFill>
                  <a:schemeClr val="bg1"/>
                </a:solidFill>
                <a:latin typeface="Microsoft Sans Serif" pitchFamily="34" charset="0"/>
              </a:defRPr>
            </a:lvl8pPr>
            <a:lvl9pPr marL="1828800" algn="l" rtl="0" eaLnBrk="1" fontAlgn="base" hangingPunct="1">
              <a:spcBef>
                <a:spcPct val="0"/>
              </a:spcBef>
              <a:spcAft>
                <a:spcPct val="0"/>
              </a:spcAft>
              <a:defRPr sz="4400">
                <a:solidFill>
                  <a:schemeClr val="bg1"/>
                </a:solidFill>
                <a:latin typeface="Microsoft Sans Serif" pitchFamily="34" charset="0"/>
              </a:defRPr>
            </a:lvl9pPr>
          </a:lstStyle>
          <a:p>
            <a:pPr>
              <a:defRPr/>
            </a:pPr>
            <a:r>
              <a:rPr lang="tr-TR" sz="3600" kern="0" dirty="0" smtClean="0">
                <a:solidFill>
                  <a:srgbClr val="FF0000"/>
                </a:solidFill>
              </a:rPr>
              <a:t>EKOLOJİK TARIMIN İLKELERİ</a:t>
            </a:r>
            <a:endParaRPr lang="tr-TR" sz="3600" kern="0" dirty="0">
              <a:solidFill>
                <a:srgbClr val="FF0000"/>
              </a:solidFill>
            </a:endParaRPr>
          </a:p>
        </p:txBody>
      </p:sp>
    </p:spTree>
    <p:extLst>
      <p:ext uri="{BB962C8B-B14F-4D97-AF65-F5344CB8AC3E}">
        <p14:creationId xmlns:p14="http://schemas.microsoft.com/office/powerpoint/2010/main" val="39791564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894</TotalTime>
  <Words>1159</Words>
  <Application>Microsoft Office PowerPoint</Application>
  <PresentationFormat>Ekran Gösterisi (4:3)</PresentationFormat>
  <Paragraphs>135</Paragraphs>
  <Slides>26</Slides>
  <Notes>25</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26</vt:i4>
      </vt:variant>
    </vt:vector>
  </HeadingPairs>
  <TitlesOfParts>
    <vt:vector size="32" baseType="lpstr">
      <vt:lpstr>Arial</vt:lpstr>
      <vt:lpstr>Calibri</vt:lpstr>
      <vt:lpstr>Calibri Light</vt:lpstr>
      <vt:lpstr>Times New Roman</vt:lpstr>
      <vt:lpstr>Wingdings</vt:lpstr>
      <vt:lpstr>Office Theme</vt:lpstr>
      <vt:lpstr>  ORGANİK TARIMIN AMAÇLARI</vt:lpstr>
      <vt:lpstr>PowerPoint Sunusu</vt:lpstr>
      <vt:lpstr>PowerPoint Sunusu</vt:lpstr>
      <vt:lpstr>PowerPoint Sunusu</vt:lpstr>
      <vt:lpstr>AVANTAJLARI VE DEZAVANTAJLARI</vt:lpstr>
      <vt:lpstr>PowerPoint Sunusu</vt:lpstr>
      <vt:lpstr>PowerPoint Sunusu</vt:lpstr>
      <vt:lpstr>PowerPoint Sunusu</vt:lpstr>
      <vt:lpstr>PowerPoint Sunusu</vt:lpstr>
      <vt:lpstr>PowerPoint Sunusu</vt:lpstr>
      <vt:lpstr>PowerPoint Sunusu</vt:lpstr>
      <vt:lpstr>ORGANİK TARIMIN SÜRDÜRELEBİLİRLİĞİ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Ekolojik Sürdürülebilirlik</vt:lpstr>
      <vt:lpstr>Sosyal Sürdürülebilirlik</vt:lpstr>
      <vt:lpstr>Ekonomik Sürdürülebilirlik</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Organik Tarım</dc:title>
  <dc:creator>ozan zambi</dc:creator>
  <cp:lastModifiedBy>Müdür Yardımcısı</cp:lastModifiedBy>
  <cp:revision>31</cp:revision>
  <cp:lastPrinted>2017-10-11T07:53:40Z</cp:lastPrinted>
  <dcterms:created xsi:type="dcterms:W3CDTF">2017-09-12T16:31:35Z</dcterms:created>
  <dcterms:modified xsi:type="dcterms:W3CDTF">2019-12-25T13:23:43Z</dcterms:modified>
</cp:coreProperties>
</file>