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4614-8397-4B6C-85A0-C6FFB99CC538}" type="datetimeFigureOut">
              <a:rPr lang="tr-TR" smtClean="0"/>
              <a:t>18.3.2021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6E69-FB09-41ED-9150-C4AABAFBB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961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4614-8397-4B6C-85A0-C6FFB99CC538}" type="datetimeFigureOut">
              <a:rPr lang="tr-TR" smtClean="0"/>
              <a:t>18.3.2021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6E69-FB09-41ED-9150-C4AABAFBB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800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4614-8397-4B6C-85A0-C6FFB99CC538}" type="datetimeFigureOut">
              <a:rPr lang="tr-TR" smtClean="0"/>
              <a:t>18.3.2021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6E69-FB09-41ED-9150-C4AABAFBB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34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4614-8397-4B6C-85A0-C6FFB99CC538}" type="datetimeFigureOut">
              <a:rPr lang="tr-TR" smtClean="0"/>
              <a:t>18.3.2021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6E69-FB09-41ED-9150-C4AABAFBB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9722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4614-8397-4B6C-85A0-C6FFB99CC538}" type="datetimeFigureOut">
              <a:rPr lang="tr-TR" smtClean="0"/>
              <a:t>18.3.2021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6E69-FB09-41ED-9150-C4AABAFBB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1146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4614-8397-4B6C-85A0-C6FFB99CC538}" type="datetimeFigureOut">
              <a:rPr lang="tr-TR" smtClean="0"/>
              <a:t>18.3.2021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6E69-FB09-41ED-9150-C4AABAFBB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1758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4614-8397-4B6C-85A0-C6FFB99CC538}" type="datetimeFigureOut">
              <a:rPr lang="tr-TR" smtClean="0"/>
              <a:t>18.3.2021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6E69-FB09-41ED-9150-C4AABAFBB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8520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4614-8397-4B6C-85A0-C6FFB99CC538}" type="datetimeFigureOut">
              <a:rPr lang="tr-TR" smtClean="0"/>
              <a:t>18.3.2021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6E69-FB09-41ED-9150-C4AABAFBB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121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4614-8397-4B6C-85A0-C6FFB99CC538}" type="datetimeFigureOut">
              <a:rPr lang="tr-TR" smtClean="0"/>
              <a:t>18.3.2021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6E69-FB09-41ED-9150-C4AABAFBB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527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4614-8397-4B6C-85A0-C6FFB99CC538}" type="datetimeFigureOut">
              <a:rPr lang="tr-TR" smtClean="0"/>
              <a:t>18.3.2021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6E69-FB09-41ED-9150-C4AABAFBB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053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E4614-8397-4B6C-85A0-C6FFB99CC538}" type="datetimeFigureOut">
              <a:rPr lang="tr-TR" smtClean="0"/>
              <a:t>18.3.2021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6E69-FB09-41ED-9150-C4AABAFBB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1365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E4614-8397-4B6C-85A0-C6FFB99CC538}" type="datetimeFigureOut">
              <a:rPr lang="tr-TR" smtClean="0"/>
              <a:t>18.3.2021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66E69-FB09-41ED-9150-C4AABAFBB47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755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Süt ve Ürünleri </a:t>
            </a:r>
            <a:r>
              <a:rPr lang="tr-TR" dirty="0" err="1" smtClean="0"/>
              <a:t>Reolojisi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Hafta 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2834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Newtonyen</a:t>
            </a:r>
            <a:r>
              <a:rPr lang="tr-TR" dirty="0" smtClean="0">
                <a:solidFill>
                  <a:srgbClr val="C00000"/>
                </a:solidFill>
              </a:rPr>
              <a:t> sıvılar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03512" y="1527048"/>
            <a:ext cx="8784976" cy="4854280"/>
          </a:xfrm>
        </p:spPr>
        <p:txBody>
          <a:bodyPr>
            <a:normAutofit/>
          </a:bodyPr>
          <a:lstStyle/>
          <a:p>
            <a:r>
              <a:rPr lang="tr-TR" sz="2400" dirty="0"/>
              <a:t>Süt ve kremanın </a:t>
            </a:r>
            <a:r>
              <a:rPr lang="tr-TR" sz="2400" dirty="0" err="1"/>
              <a:t>reolojik</a:t>
            </a:r>
            <a:r>
              <a:rPr lang="tr-TR" sz="2400" dirty="0"/>
              <a:t> davranışı bünyelerinde yer alan emülsiyon ve süspansiyon maddelerin konsantrasyonu ile ilişkilidir.</a:t>
            </a:r>
          </a:p>
          <a:p>
            <a:endParaRPr lang="tr-TR" sz="2400" dirty="0"/>
          </a:p>
          <a:p>
            <a:pPr>
              <a:buNone/>
            </a:pPr>
            <a:r>
              <a:rPr lang="tr-TR" sz="1800" dirty="0"/>
              <a:t>Yağsız süt</a:t>
            </a:r>
          </a:p>
          <a:p>
            <a:pPr>
              <a:buNone/>
            </a:pPr>
            <a:r>
              <a:rPr lang="tr-TR" sz="1800" dirty="0"/>
              <a:t>&gt;40 </a:t>
            </a:r>
            <a:r>
              <a:rPr lang="tr-TR" sz="1800" dirty="0">
                <a:sym typeface="Symbol"/>
              </a:rPr>
              <a:t></a:t>
            </a:r>
            <a:r>
              <a:rPr lang="tr-TR" sz="1800" dirty="0" err="1"/>
              <a:t>C’deki</a:t>
            </a:r>
            <a:r>
              <a:rPr lang="tr-TR" sz="1800" dirty="0"/>
              <a:t> yağlı süt (soğuk aglütinasyonu yok)                                        </a:t>
            </a:r>
            <a:r>
              <a:rPr lang="tr-TR" sz="1800" dirty="0" err="1"/>
              <a:t>Newtonyen</a:t>
            </a:r>
            <a:endParaRPr lang="tr-TR" sz="1800" dirty="0"/>
          </a:p>
          <a:p>
            <a:pPr>
              <a:buNone/>
            </a:pPr>
            <a:r>
              <a:rPr lang="tr-TR" sz="1800" dirty="0"/>
              <a:t>&lt;40 </a:t>
            </a:r>
            <a:r>
              <a:rPr lang="tr-TR" sz="1800" dirty="0">
                <a:sym typeface="Symbol"/>
              </a:rPr>
              <a:t></a:t>
            </a:r>
            <a:r>
              <a:rPr lang="tr-TR" sz="1800" dirty="0" err="1"/>
              <a:t>C’de</a:t>
            </a:r>
            <a:r>
              <a:rPr lang="tr-TR" sz="1800" dirty="0"/>
              <a:t> yağlı süt (soğuk aglütinasyon olmaması durumunda)</a:t>
            </a:r>
          </a:p>
          <a:p>
            <a:pPr>
              <a:buNone/>
            </a:pPr>
            <a:endParaRPr lang="tr-TR" sz="1800" dirty="0"/>
          </a:p>
          <a:p>
            <a:pPr>
              <a:buNone/>
            </a:pPr>
            <a:endParaRPr lang="tr-TR" sz="1800" dirty="0"/>
          </a:p>
          <a:p>
            <a:pPr>
              <a:buNone/>
            </a:pPr>
            <a:r>
              <a:rPr lang="tr-TR" sz="1800" b="1" dirty="0">
                <a:solidFill>
                  <a:srgbClr val="C00000"/>
                </a:solidFill>
              </a:rPr>
              <a:t>Süt viskozitesine etkili faktörler</a:t>
            </a:r>
          </a:p>
          <a:p>
            <a:pPr>
              <a:buNone/>
            </a:pPr>
            <a:r>
              <a:rPr lang="tr-TR" sz="1800" dirty="0"/>
              <a:t>Laktoz, </a:t>
            </a:r>
            <a:r>
              <a:rPr lang="tr-TR" sz="1800" dirty="0" err="1"/>
              <a:t>major</a:t>
            </a:r>
            <a:r>
              <a:rPr lang="tr-TR" sz="1800" dirty="0"/>
              <a:t> düşük molekül ağırlıklı bileşenler, serum proteinleri           </a:t>
            </a:r>
            <a:r>
              <a:rPr lang="tr-TR" sz="1800" b="1" dirty="0"/>
              <a:t>sınırlı etki</a:t>
            </a:r>
          </a:p>
          <a:p>
            <a:pPr>
              <a:buNone/>
            </a:pPr>
            <a:r>
              <a:rPr lang="tr-TR" sz="1800" dirty="0"/>
              <a:t>Süt yağı           </a:t>
            </a:r>
            <a:r>
              <a:rPr lang="tr-TR" sz="1800" b="1" dirty="0"/>
              <a:t>oldukça etkili</a:t>
            </a:r>
          </a:p>
          <a:p>
            <a:pPr>
              <a:buNone/>
            </a:pPr>
            <a:r>
              <a:rPr lang="tr-TR" sz="1800" dirty="0"/>
              <a:t>Kazein miseli             </a:t>
            </a:r>
            <a:r>
              <a:rPr lang="tr-TR" sz="1800" b="1" dirty="0"/>
              <a:t>çok büyük ölçüde etkili</a:t>
            </a:r>
            <a:endParaRPr lang="tr-TR" sz="1800" dirty="0"/>
          </a:p>
        </p:txBody>
      </p:sp>
      <p:sp>
        <p:nvSpPr>
          <p:cNvPr id="5" name="4 Sağ Ayraç"/>
          <p:cNvSpPr/>
          <p:nvPr/>
        </p:nvSpPr>
        <p:spPr>
          <a:xfrm>
            <a:off x="8328248" y="3068960"/>
            <a:ext cx="360040" cy="1080120"/>
          </a:xfrm>
          <a:prstGeom prst="rightBrace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6 Düz Ok Bağlayıcısı"/>
          <p:cNvCxnSpPr/>
          <p:nvPr/>
        </p:nvCxnSpPr>
        <p:spPr>
          <a:xfrm>
            <a:off x="8566306" y="5301208"/>
            <a:ext cx="43204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Düz Ok Bağlayıcısı"/>
          <p:cNvCxnSpPr/>
          <p:nvPr/>
        </p:nvCxnSpPr>
        <p:spPr>
          <a:xfrm>
            <a:off x="2694701" y="5622291"/>
            <a:ext cx="43204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Düz Ok Bağlayıcısı"/>
          <p:cNvCxnSpPr/>
          <p:nvPr/>
        </p:nvCxnSpPr>
        <p:spPr>
          <a:xfrm>
            <a:off x="3254637" y="5960297"/>
            <a:ext cx="43204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05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C00000"/>
                </a:solidFill>
              </a:rPr>
              <a:t>Süt bileşenlerinin </a:t>
            </a:r>
            <a:r>
              <a:rPr lang="tr-TR" dirty="0" err="1" smtClean="0">
                <a:solidFill>
                  <a:srgbClr val="C00000"/>
                </a:solidFill>
              </a:rPr>
              <a:t>volüminositesi</a:t>
            </a:r>
            <a:endParaRPr lang="tr-TR" dirty="0">
              <a:solidFill>
                <a:srgbClr val="C00000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sz="quarter" idx="1"/>
          </p:nvPr>
        </p:nvGraphicFramePr>
        <p:xfrm>
          <a:off x="1825625" y="1527175"/>
          <a:ext cx="850423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119"/>
                <a:gridCol w="4252119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Bileşen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Volüminosite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Yağ </a:t>
                      </a:r>
                      <a:r>
                        <a:rPr lang="tr-TR" dirty="0" err="1" smtClean="0"/>
                        <a:t>globülü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/>
                          <a:cs typeface="Times New Roman"/>
                        </a:rPr>
                        <a:t>~</a:t>
                      </a:r>
                      <a:r>
                        <a:rPr lang="tr-TR" dirty="0" smtClean="0"/>
                        <a:t>1.11 x 10</a:t>
                      </a:r>
                      <a:r>
                        <a:rPr lang="tr-TR" baseline="30000" dirty="0" smtClean="0"/>
                        <a:t>-3</a:t>
                      </a:r>
                      <a:r>
                        <a:rPr lang="tr-TR" dirty="0" smtClean="0"/>
                        <a:t>m</a:t>
                      </a:r>
                      <a:r>
                        <a:rPr lang="tr-TR" baseline="30000" dirty="0" smtClean="0"/>
                        <a:t>3</a:t>
                      </a:r>
                      <a:r>
                        <a:rPr lang="tr-TR" dirty="0" smtClean="0"/>
                        <a:t>kg</a:t>
                      </a:r>
                      <a:r>
                        <a:rPr lang="tr-TR" baseline="30000" dirty="0" smtClean="0"/>
                        <a:t>-1</a:t>
                      </a:r>
                      <a:r>
                        <a:rPr lang="tr-TR" baseline="0" dirty="0" smtClean="0"/>
                        <a:t> (yağ </a:t>
                      </a:r>
                      <a:r>
                        <a:rPr lang="tr-TR" baseline="0" dirty="0" err="1" smtClean="0"/>
                        <a:t>globülü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lipidleri</a:t>
                      </a:r>
                      <a:r>
                        <a:rPr lang="tr-TR" baseline="0" dirty="0" smtClean="0"/>
                        <a:t>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Kazein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/>
                          <a:cs typeface="Times New Roman"/>
                        </a:rPr>
                        <a:t>~</a:t>
                      </a:r>
                      <a:r>
                        <a:rPr lang="tr-TR" dirty="0" smtClean="0"/>
                        <a:t>3.9 x 10</a:t>
                      </a:r>
                      <a:r>
                        <a:rPr lang="tr-TR" baseline="30000" dirty="0" smtClean="0"/>
                        <a:t>-3</a:t>
                      </a:r>
                      <a:r>
                        <a:rPr lang="tr-TR" dirty="0" smtClean="0"/>
                        <a:t>m</a:t>
                      </a:r>
                      <a:r>
                        <a:rPr lang="tr-TR" baseline="30000" dirty="0" smtClean="0"/>
                        <a:t>3</a:t>
                      </a:r>
                      <a:r>
                        <a:rPr lang="tr-TR" dirty="0" smtClean="0"/>
                        <a:t>kg</a:t>
                      </a:r>
                      <a:r>
                        <a:rPr lang="tr-TR" baseline="30000" dirty="0" smtClean="0"/>
                        <a:t>-1</a:t>
                      </a:r>
                      <a:r>
                        <a:rPr lang="tr-TR" baseline="0" dirty="0" smtClean="0"/>
                        <a:t> (kuru kazein)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Serum proteinleri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/>
                          <a:cs typeface="Times New Roman"/>
                        </a:rPr>
                        <a:t>~</a:t>
                      </a:r>
                      <a:r>
                        <a:rPr lang="tr-TR" dirty="0" smtClean="0"/>
                        <a:t>1.5 x 10</a:t>
                      </a:r>
                      <a:r>
                        <a:rPr lang="tr-TR" baseline="30000" dirty="0" smtClean="0"/>
                        <a:t>-3</a:t>
                      </a:r>
                      <a:r>
                        <a:rPr lang="tr-TR" dirty="0" smtClean="0"/>
                        <a:t>m</a:t>
                      </a:r>
                      <a:r>
                        <a:rPr lang="tr-TR" baseline="30000" dirty="0" smtClean="0"/>
                        <a:t>3</a:t>
                      </a:r>
                      <a:r>
                        <a:rPr lang="tr-TR" dirty="0" smtClean="0"/>
                        <a:t>kg</a:t>
                      </a:r>
                      <a:r>
                        <a:rPr lang="tr-TR" baseline="30000" dirty="0" smtClean="0"/>
                        <a:t>-1</a:t>
                      </a:r>
                      <a:r>
                        <a:rPr lang="tr-TR" baseline="0" dirty="0" smtClean="0"/>
                        <a:t> (kuru protein)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Laktoz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latin typeface="Times New Roman"/>
                          <a:cs typeface="Times New Roman"/>
                        </a:rPr>
                        <a:t>~</a:t>
                      </a:r>
                      <a:r>
                        <a:rPr lang="tr-TR" dirty="0" smtClean="0"/>
                        <a:t>1.0 x 10</a:t>
                      </a:r>
                      <a:r>
                        <a:rPr lang="tr-TR" baseline="30000" dirty="0" smtClean="0"/>
                        <a:t>-3</a:t>
                      </a:r>
                      <a:r>
                        <a:rPr lang="tr-TR" dirty="0" smtClean="0"/>
                        <a:t>m</a:t>
                      </a:r>
                      <a:r>
                        <a:rPr lang="tr-TR" baseline="30000" dirty="0" smtClean="0"/>
                        <a:t>3</a:t>
                      </a:r>
                      <a:r>
                        <a:rPr lang="tr-TR" dirty="0" smtClean="0"/>
                        <a:t>kg</a:t>
                      </a:r>
                      <a:r>
                        <a:rPr lang="tr-TR" baseline="30000" dirty="0" smtClean="0"/>
                        <a:t>-1</a:t>
                      </a:r>
                      <a:r>
                        <a:rPr lang="tr-TR" baseline="0" dirty="0" smtClean="0"/>
                        <a:t> (laktoz)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3 İçerik Yer Tutucusu"/>
          <p:cNvGraphicFramePr>
            <a:graphicFrameLocks/>
          </p:cNvGraphicFramePr>
          <p:nvPr/>
        </p:nvGraphicFramePr>
        <p:xfrm>
          <a:off x="1847528" y="3879056"/>
          <a:ext cx="8504238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119"/>
                <a:gridCol w="4252119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Süt fraksiyonu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Viskozite (</a:t>
                      </a:r>
                      <a:r>
                        <a:rPr lang="tr-TR" dirty="0" err="1" smtClean="0"/>
                        <a:t>mPa</a:t>
                      </a:r>
                      <a:r>
                        <a:rPr lang="tr-TR" dirty="0" smtClean="0"/>
                        <a:t>.s)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Yağlı süt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2.13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Yağsız süt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1.79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Rennet</a:t>
                      </a:r>
                      <a:r>
                        <a:rPr lang="tr-TR" dirty="0" smtClean="0"/>
                        <a:t> serumu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1.25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%5 laktoz çözeltisi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1.15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Su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1.00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073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9536" y="332656"/>
            <a:ext cx="8534400" cy="758952"/>
          </a:xfrm>
        </p:spPr>
        <p:txBody>
          <a:bodyPr>
            <a:noAutofit/>
          </a:bodyPr>
          <a:lstStyle/>
          <a:p>
            <a:r>
              <a:rPr lang="tr-TR" sz="2800" dirty="0" err="1">
                <a:solidFill>
                  <a:srgbClr val="C00000"/>
                </a:solidFill>
              </a:rPr>
              <a:t>Newtonyen</a:t>
            </a:r>
            <a:r>
              <a:rPr lang="tr-TR" sz="2800" dirty="0">
                <a:solidFill>
                  <a:srgbClr val="C00000"/>
                </a:solidFill>
              </a:rPr>
              <a:t> akışkanlarda </a:t>
            </a:r>
            <a:r>
              <a:rPr lang="tr-TR" sz="2800" dirty="0" err="1">
                <a:solidFill>
                  <a:srgbClr val="C00000"/>
                </a:solidFill>
              </a:rPr>
              <a:t>volüminosite</a:t>
            </a:r>
            <a:r>
              <a:rPr lang="tr-TR" sz="2800" dirty="0">
                <a:solidFill>
                  <a:srgbClr val="C00000"/>
                </a:solidFill>
              </a:rPr>
              <a:t>-viskozite ilişkisi</a:t>
            </a:r>
            <a:endParaRPr lang="tr-TR" sz="2800" dirty="0">
              <a:solidFill>
                <a:srgbClr val="C00000"/>
              </a:solidFill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3215680" y="3068960"/>
            <a:ext cx="5976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latin typeface="Times New Roman"/>
                <a:cs typeface="Times New Roman"/>
              </a:rPr>
              <a:t>                     1.25 Ʃ (</a:t>
            </a:r>
            <a:r>
              <a:rPr lang="tr-TR" i="1" dirty="0">
                <a:latin typeface="Times New Roman"/>
                <a:cs typeface="Times New Roman"/>
              </a:rPr>
              <a:t>ø</a:t>
            </a:r>
            <a:r>
              <a:rPr lang="tr-TR" i="1" baseline="-25000" dirty="0">
                <a:latin typeface="Times New Roman"/>
                <a:cs typeface="Times New Roman"/>
              </a:rPr>
              <a:t>i</a:t>
            </a:r>
            <a:r>
              <a:rPr lang="tr-TR" dirty="0">
                <a:latin typeface="Times New Roman"/>
                <a:cs typeface="Times New Roman"/>
              </a:rPr>
              <a:t>)</a:t>
            </a:r>
          </a:p>
          <a:p>
            <a:r>
              <a:rPr lang="el-GR" dirty="0">
                <a:latin typeface="Times New Roman"/>
                <a:cs typeface="Times New Roman"/>
              </a:rPr>
              <a:t>η</a:t>
            </a:r>
            <a:r>
              <a:rPr lang="tr-TR" dirty="0">
                <a:latin typeface="Times New Roman"/>
                <a:cs typeface="Times New Roman"/>
              </a:rPr>
              <a:t> = </a:t>
            </a:r>
            <a:r>
              <a:rPr lang="el-GR" dirty="0">
                <a:latin typeface="Times New Roman"/>
                <a:cs typeface="Times New Roman"/>
              </a:rPr>
              <a:t>η</a:t>
            </a:r>
            <a:r>
              <a:rPr lang="tr-TR" baseline="-25000" dirty="0">
                <a:latin typeface="Times New Roman"/>
                <a:cs typeface="Times New Roman"/>
              </a:rPr>
              <a:t>0                                                                      </a:t>
            </a:r>
            <a:r>
              <a:rPr lang="tr-TR" dirty="0">
                <a:latin typeface="Times New Roman"/>
                <a:cs typeface="Times New Roman"/>
              </a:rPr>
              <a:t> </a:t>
            </a:r>
            <a:r>
              <a:rPr lang="tr-TR" dirty="0" err="1">
                <a:latin typeface="Times New Roman"/>
                <a:cs typeface="Times New Roman"/>
              </a:rPr>
              <a:t>Eiler’s</a:t>
            </a:r>
            <a:r>
              <a:rPr lang="tr-TR" dirty="0">
                <a:latin typeface="Times New Roman"/>
                <a:cs typeface="Times New Roman"/>
              </a:rPr>
              <a:t> eşitliği</a:t>
            </a:r>
          </a:p>
          <a:p>
            <a:r>
              <a:rPr lang="tr-TR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                  1- Ʃ (</a:t>
            </a:r>
            <a:r>
              <a:rPr lang="tr-TR" i="1" dirty="0">
                <a:latin typeface="Times New Roman"/>
                <a:cs typeface="Times New Roman"/>
              </a:rPr>
              <a:t>ø</a:t>
            </a:r>
            <a:r>
              <a:rPr lang="tr-TR" i="1" baseline="-25000" dirty="0">
                <a:latin typeface="Times New Roman"/>
                <a:cs typeface="Times New Roman"/>
              </a:rPr>
              <a:t>i</a:t>
            </a:r>
            <a:r>
              <a:rPr lang="tr-TR" dirty="0">
                <a:latin typeface="Times New Roman"/>
                <a:cs typeface="Times New Roman"/>
              </a:rPr>
              <a:t>) / </a:t>
            </a:r>
            <a:r>
              <a:rPr lang="tr-TR" i="1" dirty="0" err="1">
                <a:latin typeface="Times New Roman"/>
                <a:cs typeface="Times New Roman"/>
              </a:rPr>
              <a:t>ø</a:t>
            </a:r>
            <a:r>
              <a:rPr lang="tr-TR" i="1" baseline="-25000" dirty="0" err="1">
                <a:latin typeface="Times New Roman"/>
                <a:cs typeface="Times New Roman"/>
              </a:rPr>
              <a:t>max</a:t>
            </a:r>
            <a:endParaRPr lang="tr-TR" dirty="0"/>
          </a:p>
        </p:txBody>
      </p:sp>
      <p:cxnSp>
        <p:nvCxnSpPr>
          <p:cNvPr id="6" name="5 Düz Bağlayıcı"/>
          <p:cNvCxnSpPr/>
          <p:nvPr/>
        </p:nvCxnSpPr>
        <p:spPr>
          <a:xfrm>
            <a:off x="4007768" y="3573016"/>
            <a:ext cx="230425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Sol Köşeli Ayraç"/>
          <p:cNvSpPr/>
          <p:nvPr/>
        </p:nvSpPr>
        <p:spPr>
          <a:xfrm>
            <a:off x="3935760" y="2996952"/>
            <a:ext cx="144016" cy="1224136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ağ Köşeli Ayraç"/>
          <p:cNvSpPr/>
          <p:nvPr/>
        </p:nvSpPr>
        <p:spPr>
          <a:xfrm>
            <a:off x="6168008" y="2974918"/>
            <a:ext cx="216024" cy="1296144"/>
          </a:xfrm>
          <a:prstGeom prst="rightBracke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Metin kutusu"/>
          <p:cNvSpPr txBox="1"/>
          <p:nvPr/>
        </p:nvSpPr>
        <p:spPr>
          <a:xfrm>
            <a:off x="6312024" y="270892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2</a:t>
            </a:r>
            <a:endParaRPr lang="tr-TR" dirty="0"/>
          </a:p>
        </p:txBody>
      </p:sp>
      <p:sp>
        <p:nvSpPr>
          <p:cNvPr id="12" name="11 Metin kutusu"/>
          <p:cNvSpPr txBox="1"/>
          <p:nvPr/>
        </p:nvSpPr>
        <p:spPr>
          <a:xfrm>
            <a:off x="2567608" y="5013176"/>
            <a:ext cx="7056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latin typeface="Times New Roman"/>
                <a:cs typeface="Times New Roman"/>
              </a:rPr>
              <a:t>η</a:t>
            </a:r>
            <a:r>
              <a:rPr lang="tr-TR" dirty="0">
                <a:latin typeface="Times New Roman"/>
                <a:cs typeface="Times New Roman"/>
              </a:rPr>
              <a:t> : sütün viskozitesi (</a:t>
            </a:r>
            <a:r>
              <a:rPr lang="tr-TR" dirty="0" err="1">
                <a:latin typeface="Times New Roman"/>
                <a:cs typeface="Times New Roman"/>
              </a:rPr>
              <a:t>Pa</a:t>
            </a:r>
            <a:r>
              <a:rPr lang="tr-TR" dirty="0">
                <a:latin typeface="Times New Roman"/>
                <a:cs typeface="Times New Roman"/>
              </a:rPr>
              <a:t>.s)</a:t>
            </a:r>
          </a:p>
          <a:p>
            <a:r>
              <a:rPr lang="el-GR" b="1" dirty="0">
                <a:latin typeface="Times New Roman"/>
                <a:cs typeface="Times New Roman"/>
              </a:rPr>
              <a:t>η</a:t>
            </a:r>
            <a:r>
              <a:rPr lang="tr-TR" b="1" baseline="-25000" dirty="0">
                <a:latin typeface="Times New Roman"/>
                <a:cs typeface="Times New Roman"/>
              </a:rPr>
              <a:t>0</a:t>
            </a:r>
            <a:r>
              <a:rPr lang="tr-TR" dirty="0">
                <a:latin typeface="Times New Roman"/>
                <a:cs typeface="Times New Roman"/>
              </a:rPr>
              <a:t>: su ile laktoz harici düşük moleküllü bileşenlerin viskozitesi</a:t>
            </a:r>
          </a:p>
          <a:p>
            <a:r>
              <a:rPr lang="tr-TR" b="1" dirty="0">
                <a:latin typeface="Times New Roman"/>
                <a:cs typeface="Times New Roman"/>
              </a:rPr>
              <a:t>Ʃ (</a:t>
            </a:r>
            <a:r>
              <a:rPr lang="tr-TR" b="1" i="1" dirty="0">
                <a:latin typeface="Times New Roman"/>
                <a:cs typeface="Times New Roman"/>
              </a:rPr>
              <a:t>ø</a:t>
            </a:r>
            <a:r>
              <a:rPr lang="tr-TR" b="1" i="1" baseline="-25000" dirty="0">
                <a:latin typeface="Times New Roman"/>
                <a:cs typeface="Times New Roman"/>
              </a:rPr>
              <a:t>i</a:t>
            </a:r>
            <a:r>
              <a:rPr lang="tr-TR" b="1" dirty="0">
                <a:latin typeface="Times New Roman"/>
                <a:cs typeface="Times New Roman"/>
              </a:rPr>
              <a:t>)</a:t>
            </a:r>
            <a:r>
              <a:rPr lang="tr-TR" dirty="0">
                <a:latin typeface="Times New Roman"/>
                <a:cs typeface="Times New Roman"/>
              </a:rPr>
              <a:t> : </a:t>
            </a:r>
            <a:r>
              <a:rPr lang="tr-TR" i="1" dirty="0" err="1">
                <a:latin typeface="Times New Roman"/>
                <a:cs typeface="Times New Roman"/>
              </a:rPr>
              <a:t>ø</a:t>
            </a:r>
            <a:r>
              <a:rPr lang="tr-TR" i="1" baseline="-25000" dirty="0" err="1">
                <a:latin typeface="Times New Roman"/>
                <a:cs typeface="Times New Roman"/>
              </a:rPr>
              <a:t>yağ</a:t>
            </a:r>
            <a:r>
              <a:rPr lang="tr-TR" i="1" dirty="0">
                <a:latin typeface="Times New Roman"/>
                <a:cs typeface="Times New Roman"/>
              </a:rPr>
              <a:t> + </a:t>
            </a:r>
            <a:r>
              <a:rPr lang="tr-TR" i="1" dirty="0" err="1">
                <a:latin typeface="Times New Roman"/>
                <a:cs typeface="Times New Roman"/>
              </a:rPr>
              <a:t>ø</a:t>
            </a:r>
            <a:r>
              <a:rPr lang="tr-TR" i="1" baseline="-25000" dirty="0" err="1">
                <a:latin typeface="Times New Roman"/>
                <a:cs typeface="Times New Roman"/>
              </a:rPr>
              <a:t>kazein</a:t>
            </a:r>
            <a:r>
              <a:rPr lang="tr-TR" i="1" baseline="-25000" dirty="0">
                <a:latin typeface="Times New Roman"/>
                <a:cs typeface="Times New Roman"/>
              </a:rPr>
              <a:t> + </a:t>
            </a:r>
            <a:r>
              <a:rPr lang="tr-TR" i="1" dirty="0" err="1">
                <a:latin typeface="Times New Roman"/>
                <a:cs typeface="Times New Roman"/>
              </a:rPr>
              <a:t>ø</a:t>
            </a:r>
            <a:r>
              <a:rPr lang="tr-TR" i="1" baseline="-25000" dirty="0" err="1">
                <a:latin typeface="Times New Roman"/>
                <a:cs typeface="Times New Roman"/>
              </a:rPr>
              <a:t>serum</a:t>
            </a:r>
            <a:r>
              <a:rPr lang="tr-TR" i="1" baseline="-25000" dirty="0">
                <a:latin typeface="Times New Roman"/>
                <a:cs typeface="Times New Roman"/>
              </a:rPr>
              <a:t> proteini</a:t>
            </a:r>
            <a:r>
              <a:rPr lang="tr-TR" i="1" dirty="0">
                <a:latin typeface="Times New Roman"/>
                <a:cs typeface="Times New Roman"/>
              </a:rPr>
              <a:t> + </a:t>
            </a:r>
            <a:r>
              <a:rPr lang="tr-TR" i="1" dirty="0" err="1">
                <a:latin typeface="Times New Roman"/>
                <a:cs typeface="Times New Roman"/>
              </a:rPr>
              <a:t>ø</a:t>
            </a:r>
            <a:r>
              <a:rPr lang="tr-TR" i="1" baseline="-25000" dirty="0" err="1">
                <a:latin typeface="Times New Roman"/>
                <a:cs typeface="Times New Roman"/>
              </a:rPr>
              <a:t>laktoz</a:t>
            </a:r>
            <a:endParaRPr lang="tr-TR" i="1" baseline="-25000" dirty="0">
              <a:latin typeface="Times New Roman"/>
              <a:cs typeface="Times New Roman"/>
            </a:endParaRPr>
          </a:p>
          <a:p>
            <a:r>
              <a:rPr lang="tr-TR" b="1" i="1" dirty="0" err="1">
                <a:latin typeface="Times New Roman"/>
                <a:cs typeface="Times New Roman"/>
              </a:rPr>
              <a:t>Ø</a:t>
            </a:r>
            <a:r>
              <a:rPr lang="tr-TR" b="1" i="1" baseline="-25000" dirty="0" err="1">
                <a:latin typeface="Times New Roman"/>
                <a:cs typeface="Times New Roman"/>
              </a:rPr>
              <a:t>max</a:t>
            </a:r>
            <a:r>
              <a:rPr lang="tr-TR" b="1" i="1" baseline="-25000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: </a:t>
            </a:r>
            <a:r>
              <a:rPr lang="tr-TR" dirty="0" err="1">
                <a:latin typeface="Times New Roman"/>
                <a:cs typeface="Times New Roman"/>
              </a:rPr>
              <a:t>dispers</a:t>
            </a:r>
            <a:r>
              <a:rPr lang="tr-TR" dirty="0">
                <a:latin typeface="Times New Roman"/>
                <a:cs typeface="Times New Roman"/>
              </a:rPr>
              <a:t> partiküllerin sıvı içerisinde kapladığı alan (</a:t>
            </a:r>
            <a:r>
              <a:rPr lang="tr-TR" dirty="0" err="1">
                <a:latin typeface="Times New Roman"/>
                <a:cs typeface="Times New Roman"/>
              </a:rPr>
              <a:t>volüninosite</a:t>
            </a:r>
            <a:r>
              <a:rPr lang="tr-TR" dirty="0">
                <a:latin typeface="Times New Roman"/>
                <a:cs typeface="Times New Roman"/>
              </a:rPr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120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47528" y="332656"/>
            <a:ext cx="8534400" cy="758952"/>
          </a:xfrm>
        </p:spPr>
        <p:txBody>
          <a:bodyPr>
            <a:noAutofit/>
          </a:bodyPr>
          <a:lstStyle/>
          <a:p>
            <a:r>
              <a:rPr lang="tr-TR" sz="2800" dirty="0" err="1">
                <a:solidFill>
                  <a:srgbClr val="C00000"/>
                </a:solidFill>
              </a:rPr>
              <a:t>Non</a:t>
            </a:r>
            <a:r>
              <a:rPr lang="tr-TR" sz="2800" dirty="0">
                <a:solidFill>
                  <a:srgbClr val="C00000"/>
                </a:solidFill>
              </a:rPr>
              <a:t>-</a:t>
            </a:r>
            <a:r>
              <a:rPr lang="tr-TR" sz="2800" dirty="0" err="1">
                <a:solidFill>
                  <a:srgbClr val="C00000"/>
                </a:solidFill>
              </a:rPr>
              <a:t>Newtonyen</a:t>
            </a:r>
            <a:r>
              <a:rPr lang="tr-TR" sz="2800" dirty="0">
                <a:solidFill>
                  <a:srgbClr val="C00000"/>
                </a:solidFill>
              </a:rPr>
              <a:t> akışkanlarda viskozite</a:t>
            </a:r>
            <a:br>
              <a:rPr lang="tr-TR" sz="2800" dirty="0">
                <a:solidFill>
                  <a:srgbClr val="C00000"/>
                </a:solidFill>
              </a:rPr>
            </a:br>
            <a:r>
              <a:rPr lang="tr-TR" sz="2800" dirty="0">
                <a:solidFill>
                  <a:srgbClr val="C00000"/>
                </a:solidFill>
              </a:rPr>
              <a:t>(konsantre süt örneği)</a:t>
            </a:r>
            <a:endParaRPr lang="tr-TR" sz="2800" dirty="0"/>
          </a:p>
        </p:txBody>
      </p:sp>
      <p:sp>
        <p:nvSpPr>
          <p:cNvPr id="4" name="3 Dikdörtgen"/>
          <p:cNvSpPr/>
          <p:nvPr/>
        </p:nvSpPr>
        <p:spPr>
          <a:xfrm>
            <a:off x="3359696" y="2276872"/>
            <a:ext cx="54702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latin typeface="Times New Roman"/>
                <a:cs typeface="Times New Roman"/>
              </a:rPr>
              <a:t>Ʃ (</a:t>
            </a:r>
            <a:r>
              <a:rPr lang="tr-TR" b="1" i="1" dirty="0">
                <a:latin typeface="Times New Roman"/>
                <a:cs typeface="Times New Roman"/>
              </a:rPr>
              <a:t>ø</a:t>
            </a:r>
            <a:r>
              <a:rPr lang="tr-TR" b="1" i="1" baseline="-25000" dirty="0">
                <a:latin typeface="Times New Roman"/>
                <a:cs typeface="Times New Roman"/>
              </a:rPr>
              <a:t>i</a:t>
            </a:r>
            <a:r>
              <a:rPr lang="tr-TR" b="1" dirty="0">
                <a:latin typeface="Times New Roman"/>
                <a:cs typeface="Times New Roman"/>
              </a:rPr>
              <a:t>)</a:t>
            </a:r>
            <a:r>
              <a:rPr lang="tr-TR" dirty="0">
                <a:latin typeface="Times New Roman"/>
                <a:cs typeface="Times New Roman"/>
              </a:rPr>
              <a:t> : </a:t>
            </a:r>
            <a:r>
              <a:rPr lang="tr-TR" i="1" dirty="0" err="1">
                <a:latin typeface="Times New Roman"/>
                <a:cs typeface="Times New Roman"/>
              </a:rPr>
              <a:t>ø</a:t>
            </a:r>
            <a:r>
              <a:rPr lang="tr-TR" i="1" baseline="-25000" dirty="0" err="1">
                <a:latin typeface="Times New Roman"/>
                <a:cs typeface="Times New Roman"/>
              </a:rPr>
              <a:t>yağ</a:t>
            </a:r>
            <a:r>
              <a:rPr lang="tr-TR" i="1" dirty="0">
                <a:latin typeface="Times New Roman"/>
                <a:cs typeface="Times New Roman"/>
              </a:rPr>
              <a:t> + </a:t>
            </a:r>
            <a:r>
              <a:rPr lang="tr-TR" i="1" dirty="0" err="1">
                <a:latin typeface="Times New Roman"/>
                <a:cs typeface="Times New Roman"/>
              </a:rPr>
              <a:t>ø</a:t>
            </a:r>
            <a:r>
              <a:rPr lang="tr-TR" i="1" baseline="-25000" dirty="0" err="1">
                <a:latin typeface="Times New Roman"/>
                <a:cs typeface="Times New Roman"/>
              </a:rPr>
              <a:t>kazein</a:t>
            </a:r>
            <a:r>
              <a:rPr lang="tr-TR" i="1" baseline="-25000" dirty="0">
                <a:latin typeface="Times New Roman"/>
                <a:cs typeface="Times New Roman"/>
              </a:rPr>
              <a:t> + </a:t>
            </a:r>
            <a:r>
              <a:rPr lang="tr-TR" i="1" dirty="0" err="1">
                <a:latin typeface="Times New Roman"/>
                <a:cs typeface="Times New Roman"/>
              </a:rPr>
              <a:t>ø</a:t>
            </a:r>
            <a:r>
              <a:rPr lang="tr-TR" i="1" baseline="-25000" dirty="0" err="1">
                <a:latin typeface="Times New Roman"/>
                <a:cs typeface="Times New Roman"/>
              </a:rPr>
              <a:t>denatüre</a:t>
            </a:r>
            <a:r>
              <a:rPr lang="tr-TR" i="1" dirty="0">
                <a:latin typeface="Times New Roman"/>
                <a:cs typeface="Times New Roman"/>
              </a:rPr>
              <a:t> </a:t>
            </a:r>
            <a:r>
              <a:rPr lang="tr-TR" i="1" baseline="-25000" dirty="0">
                <a:latin typeface="Times New Roman"/>
                <a:cs typeface="Times New Roman"/>
              </a:rPr>
              <a:t>serum proteini</a:t>
            </a:r>
            <a:r>
              <a:rPr lang="tr-TR" i="1" dirty="0">
                <a:latin typeface="Times New Roman"/>
                <a:cs typeface="Times New Roman"/>
              </a:rPr>
              <a:t> + </a:t>
            </a:r>
            <a:r>
              <a:rPr lang="tr-TR" i="1" dirty="0" err="1">
                <a:latin typeface="Times New Roman"/>
                <a:cs typeface="Times New Roman"/>
              </a:rPr>
              <a:t>ø</a:t>
            </a:r>
            <a:r>
              <a:rPr lang="tr-TR" i="1" baseline="-25000" dirty="0" err="1">
                <a:latin typeface="Times New Roman"/>
                <a:cs typeface="Times New Roman"/>
              </a:rPr>
              <a:t>doğal</a:t>
            </a:r>
            <a:r>
              <a:rPr lang="tr-TR" i="1" baseline="-25000" dirty="0">
                <a:latin typeface="Times New Roman"/>
                <a:cs typeface="Times New Roman"/>
              </a:rPr>
              <a:t> serum proteini</a:t>
            </a:r>
          </a:p>
        </p:txBody>
      </p:sp>
      <p:sp>
        <p:nvSpPr>
          <p:cNvPr id="5" name="4 Dikdörtgen"/>
          <p:cNvSpPr/>
          <p:nvPr/>
        </p:nvSpPr>
        <p:spPr>
          <a:xfrm>
            <a:off x="3431704" y="3068960"/>
            <a:ext cx="48965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 New Roman"/>
                <a:cs typeface="Times New Roman"/>
              </a:rPr>
              <a:t>Ʃ (</a:t>
            </a:r>
            <a:r>
              <a:rPr lang="tr-TR" i="1" dirty="0">
                <a:latin typeface="Times New Roman"/>
                <a:cs typeface="Times New Roman"/>
              </a:rPr>
              <a:t>ø</a:t>
            </a:r>
            <a:r>
              <a:rPr lang="tr-TR" i="1" baseline="-25000" dirty="0">
                <a:latin typeface="Times New Roman"/>
                <a:cs typeface="Times New Roman"/>
              </a:rPr>
              <a:t>i</a:t>
            </a:r>
            <a:r>
              <a:rPr lang="tr-TR" dirty="0">
                <a:latin typeface="Times New Roman"/>
                <a:cs typeface="Times New Roman"/>
              </a:rPr>
              <a:t>) = (Ʃ (</a:t>
            </a:r>
            <a:r>
              <a:rPr lang="tr-TR" i="1" dirty="0">
                <a:latin typeface="Times New Roman"/>
                <a:cs typeface="Times New Roman"/>
              </a:rPr>
              <a:t>ø</a:t>
            </a:r>
            <a:r>
              <a:rPr lang="tr-TR" i="1" baseline="-25000" dirty="0">
                <a:latin typeface="Times New Roman"/>
                <a:cs typeface="Times New Roman"/>
              </a:rPr>
              <a:t>i</a:t>
            </a:r>
            <a:r>
              <a:rPr lang="tr-TR" dirty="0">
                <a:latin typeface="Times New Roman"/>
                <a:cs typeface="Times New Roman"/>
              </a:rPr>
              <a:t>))</a:t>
            </a:r>
            <a:r>
              <a:rPr lang="tr-TR" baseline="-25000" dirty="0">
                <a:latin typeface="Times New Roman"/>
                <a:cs typeface="Times New Roman"/>
              </a:rPr>
              <a:t>kons. edilmemiş </a:t>
            </a:r>
            <a:r>
              <a:rPr lang="tr-TR" dirty="0">
                <a:latin typeface="Times New Roman"/>
                <a:cs typeface="Times New Roman"/>
              </a:rPr>
              <a:t>x VCF</a:t>
            </a:r>
          </a:p>
          <a:p>
            <a:endParaRPr lang="tr-TR" b="1" dirty="0">
              <a:latin typeface="Times New Roman"/>
              <a:cs typeface="Times New Roman"/>
            </a:endParaRPr>
          </a:p>
          <a:p>
            <a:r>
              <a:rPr lang="tr-TR" b="1" dirty="0">
                <a:latin typeface="Times New Roman"/>
                <a:cs typeface="Times New Roman"/>
              </a:rPr>
              <a:t>VFC</a:t>
            </a:r>
            <a:r>
              <a:rPr lang="tr-TR" dirty="0">
                <a:latin typeface="Times New Roman"/>
                <a:cs typeface="Times New Roman"/>
              </a:rPr>
              <a:t>: konsantrasyon faktörü</a:t>
            </a:r>
            <a:endParaRPr lang="tr-TR" dirty="0"/>
          </a:p>
        </p:txBody>
      </p:sp>
      <p:sp>
        <p:nvSpPr>
          <p:cNvPr id="6" name="5 Dikdörtgen"/>
          <p:cNvSpPr/>
          <p:nvPr/>
        </p:nvSpPr>
        <p:spPr>
          <a:xfrm>
            <a:off x="3503712" y="4437112"/>
            <a:ext cx="640871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 New Roman"/>
                <a:cs typeface="Times New Roman"/>
              </a:rPr>
              <a:t>                                        (%TKM)</a:t>
            </a:r>
            <a:r>
              <a:rPr lang="tr-TR" baseline="-25000" dirty="0">
                <a:latin typeface="Times New Roman"/>
                <a:cs typeface="Times New Roman"/>
              </a:rPr>
              <a:t>kons. edilmiş</a:t>
            </a:r>
          </a:p>
          <a:p>
            <a:r>
              <a:rPr lang="el-GR" dirty="0">
                <a:latin typeface="Times New Roman"/>
                <a:cs typeface="Times New Roman"/>
              </a:rPr>
              <a:t>η</a:t>
            </a:r>
            <a:r>
              <a:rPr lang="tr-TR" baseline="-25000" dirty="0">
                <a:latin typeface="Times New Roman"/>
                <a:cs typeface="Times New Roman"/>
              </a:rPr>
              <a:t>0 </a:t>
            </a:r>
            <a:r>
              <a:rPr lang="tr-TR" dirty="0">
                <a:latin typeface="Times New Roman"/>
                <a:cs typeface="Times New Roman"/>
              </a:rPr>
              <a:t>= </a:t>
            </a:r>
            <a:r>
              <a:rPr lang="el-GR" dirty="0">
                <a:latin typeface="Times New Roman"/>
                <a:cs typeface="Times New Roman"/>
              </a:rPr>
              <a:t>η</a:t>
            </a:r>
            <a:r>
              <a:rPr lang="tr-TR" baseline="-25000" dirty="0">
                <a:latin typeface="Times New Roman"/>
                <a:cs typeface="Times New Roman"/>
              </a:rPr>
              <a:t>su </a:t>
            </a:r>
            <a:r>
              <a:rPr lang="tr-TR" dirty="0">
                <a:latin typeface="Times New Roman"/>
                <a:cs typeface="Times New Roman"/>
              </a:rPr>
              <a:t>+ (</a:t>
            </a:r>
            <a:r>
              <a:rPr lang="tr-TR" dirty="0">
                <a:latin typeface="Times New Roman"/>
                <a:cs typeface="Times New Roman"/>
                <a:sym typeface="Symbol"/>
              </a:rPr>
              <a:t></a:t>
            </a:r>
            <a:r>
              <a:rPr lang="el-GR" dirty="0">
                <a:latin typeface="Times New Roman"/>
                <a:cs typeface="Times New Roman"/>
              </a:rPr>
              <a:t>η</a:t>
            </a:r>
            <a:r>
              <a:rPr lang="tr-TR" baseline="-25000" dirty="0">
                <a:latin typeface="Times New Roman"/>
                <a:cs typeface="Times New Roman"/>
              </a:rPr>
              <a:t>s </a:t>
            </a:r>
            <a:r>
              <a:rPr lang="tr-TR" dirty="0">
                <a:latin typeface="Times New Roman"/>
                <a:cs typeface="Times New Roman"/>
              </a:rPr>
              <a:t>+</a:t>
            </a:r>
            <a:r>
              <a:rPr lang="tr-TR" dirty="0">
                <a:latin typeface="Times New Roman"/>
                <a:cs typeface="Times New Roman"/>
                <a:sym typeface="Symbol"/>
              </a:rPr>
              <a:t> </a:t>
            </a:r>
            <a:r>
              <a:rPr lang="el-GR" dirty="0">
                <a:latin typeface="Times New Roman"/>
                <a:cs typeface="Times New Roman"/>
              </a:rPr>
              <a:t>η</a:t>
            </a:r>
            <a:r>
              <a:rPr lang="tr-TR" baseline="-25000" dirty="0">
                <a:latin typeface="Times New Roman"/>
                <a:cs typeface="Times New Roman"/>
              </a:rPr>
              <a:t>ls</a:t>
            </a:r>
            <a:r>
              <a:rPr lang="tr-TR" i="1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) </a:t>
            </a:r>
            <a:r>
              <a:rPr lang="tr-TR" i="1" baseline="-25000" dirty="0">
                <a:latin typeface="Times New Roman"/>
                <a:cs typeface="Times New Roman"/>
              </a:rPr>
              <a:t>  </a:t>
            </a:r>
          </a:p>
          <a:p>
            <a:r>
              <a:rPr lang="tr-TR" i="1" baseline="-25000" dirty="0">
                <a:latin typeface="Times New Roman"/>
                <a:cs typeface="Times New Roman"/>
              </a:rPr>
              <a:t> </a:t>
            </a:r>
            <a:r>
              <a:rPr lang="tr-TR" i="1" baseline="-25000" dirty="0">
                <a:latin typeface="Times New Roman"/>
                <a:cs typeface="Times New Roman"/>
              </a:rPr>
              <a:t>                                                          </a:t>
            </a:r>
            <a:r>
              <a:rPr lang="tr-TR" dirty="0">
                <a:latin typeface="Times New Roman"/>
                <a:cs typeface="Times New Roman"/>
              </a:rPr>
              <a:t>(%TKM)</a:t>
            </a:r>
            <a:r>
              <a:rPr lang="tr-TR" baseline="-25000" dirty="0">
                <a:latin typeface="Times New Roman"/>
                <a:cs typeface="Times New Roman"/>
              </a:rPr>
              <a:t>kons. edilmemiş</a:t>
            </a:r>
          </a:p>
          <a:p>
            <a:endParaRPr lang="tr-TR" baseline="-25000" dirty="0">
              <a:latin typeface="Times New Roman"/>
              <a:cs typeface="Times New Roman"/>
            </a:endParaRPr>
          </a:p>
          <a:p>
            <a:r>
              <a:rPr lang="tr-TR" dirty="0">
                <a:latin typeface="Times New Roman"/>
                <a:cs typeface="Times New Roman"/>
                <a:sym typeface="Symbol"/>
              </a:rPr>
              <a:t></a:t>
            </a:r>
            <a:r>
              <a:rPr lang="el-GR" dirty="0">
                <a:latin typeface="Times New Roman"/>
                <a:cs typeface="Times New Roman"/>
              </a:rPr>
              <a:t>η</a:t>
            </a:r>
            <a:r>
              <a:rPr lang="tr-TR" baseline="-25000" dirty="0">
                <a:latin typeface="Times New Roman"/>
                <a:cs typeface="Times New Roman"/>
              </a:rPr>
              <a:t>s </a:t>
            </a:r>
            <a:r>
              <a:rPr lang="tr-TR" dirty="0">
                <a:latin typeface="Times New Roman"/>
                <a:cs typeface="Times New Roman"/>
              </a:rPr>
              <a:t>= </a:t>
            </a:r>
            <a:r>
              <a:rPr lang="el-GR" dirty="0">
                <a:latin typeface="Times New Roman"/>
                <a:cs typeface="Times New Roman"/>
              </a:rPr>
              <a:t>η</a:t>
            </a:r>
            <a:r>
              <a:rPr lang="tr-TR" baseline="-25000" dirty="0">
                <a:latin typeface="Times New Roman"/>
                <a:cs typeface="Times New Roman"/>
              </a:rPr>
              <a:t>su+ tuzlar </a:t>
            </a:r>
            <a:r>
              <a:rPr lang="tr-TR" dirty="0">
                <a:latin typeface="Times New Roman"/>
                <a:cs typeface="Times New Roman"/>
              </a:rPr>
              <a:t>–</a:t>
            </a:r>
            <a:r>
              <a:rPr lang="tr-TR" baseline="-25000" dirty="0">
                <a:latin typeface="Times New Roman"/>
                <a:cs typeface="Times New Roman"/>
              </a:rPr>
              <a:t> </a:t>
            </a:r>
            <a:r>
              <a:rPr lang="el-GR" dirty="0">
                <a:latin typeface="Times New Roman"/>
                <a:cs typeface="Times New Roman"/>
              </a:rPr>
              <a:t>η</a:t>
            </a:r>
            <a:r>
              <a:rPr lang="tr-TR" baseline="-25000" dirty="0">
                <a:latin typeface="Times New Roman"/>
                <a:cs typeface="Times New Roman"/>
              </a:rPr>
              <a:t>su</a:t>
            </a:r>
            <a:r>
              <a:rPr lang="tr-TR" dirty="0">
                <a:latin typeface="Times New Roman"/>
                <a:cs typeface="Times New Roman"/>
              </a:rPr>
              <a:t> = 0.02 </a:t>
            </a:r>
            <a:r>
              <a:rPr lang="el-GR" dirty="0">
                <a:latin typeface="Times New Roman"/>
                <a:cs typeface="Times New Roman"/>
              </a:rPr>
              <a:t>η</a:t>
            </a:r>
            <a:r>
              <a:rPr lang="tr-TR" baseline="-25000" dirty="0">
                <a:latin typeface="Times New Roman"/>
                <a:cs typeface="Times New Roman"/>
              </a:rPr>
              <a:t>su </a:t>
            </a:r>
          </a:p>
          <a:p>
            <a:endParaRPr lang="tr-TR" dirty="0">
              <a:latin typeface="Times New Roman"/>
              <a:cs typeface="Times New Roman"/>
              <a:sym typeface="Symbol"/>
            </a:endParaRPr>
          </a:p>
          <a:p>
            <a:r>
              <a:rPr lang="tr-TR" dirty="0">
                <a:latin typeface="Times New Roman"/>
                <a:cs typeface="Times New Roman"/>
                <a:sym typeface="Symbol"/>
              </a:rPr>
              <a:t></a:t>
            </a:r>
            <a:r>
              <a:rPr lang="el-GR" dirty="0">
                <a:latin typeface="Times New Roman"/>
                <a:cs typeface="Times New Roman"/>
              </a:rPr>
              <a:t>η</a:t>
            </a:r>
            <a:r>
              <a:rPr lang="tr-TR" baseline="-25000" dirty="0">
                <a:latin typeface="Times New Roman"/>
                <a:cs typeface="Times New Roman"/>
              </a:rPr>
              <a:t>ls </a:t>
            </a:r>
            <a:r>
              <a:rPr lang="tr-TR" dirty="0">
                <a:latin typeface="Times New Roman"/>
                <a:cs typeface="Times New Roman"/>
              </a:rPr>
              <a:t>= </a:t>
            </a:r>
            <a:r>
              <a:rPr lang="el-GR" dirty="0">
                <a:latin typeface="Times New Roman"/>
                <a:cs typeface="Times New Roman"/>
              </a:rPr>
              <a:t>η</a:t>
            </a:r>
            <a:r>
              <a:rPr lang="tr-TR" baseline="-25000" dirty="0">
                <a:latin typeface="Times New Roman"/>
                <a:cs typeface="Times New Roman"/>
              </a:rPr>
              <a:t>su+ %</a:t>
            </a:r>
            <a:r>
              <a:rPr lang="tr-TR" baseline="-25000">
                <a:latin typeface="Times New Roman"/>
                <a:cs typeface="Times New Roman"/>
              </a:rPr>
              <a:t>5 laktoz </a:t>
            </a:r>
            <a:r>
              <a:rPr lang="tr-TR" dirty="0">
                <a:latin typeface="Times New Roman"/>
                <a:cs typeface="Times New Roman"/>
              </a:rPr>
              <a:t>–</a:t>
            </a:r>
            <a:r>
              <a:rPr lang="tr-TR" baseline="-25000" dirty="0">
                <a:latin typeface="Times New Roman"/>
                <a:cs typeface="Times New Roman"/>
              </a:rPr>
              <a:t> </a:t>
            </a:r>
            <a:r>
              <a:rPr lang="el-GR" dirty="0">
                <a:latin typeface="Times New Roman"/>
                <a:cs typeface="Times New Roman"/>
              </a:rPr>
              <a:t>η</a:t>
            </a:r>
            <a:r>
              <a:rPr lang="tr-TR" baseline="-25000" dirty="0">
                <a:latin typeface="Times New Roman"/>
                <a:cs typeface="Times New Roman"/>
              </a:rPr>
              <a:t>su</a:t>
            </a:r>
            <a:r>
              <a:rPr lang="tr-TR" dirty="0">
                <a:latin typeface="Times New Roman"/>
                <a:cs typeface="Times New Roman"/>
              </a:rPr>
              <a:t> = 0.02 </a:t>
            </a:r>
            <a:r>
              <a:rPr lang="el-GR" dirty="0">
                <a:latin typeface="Times New Roman"/>
                <a:cs typeface="Times New Roman"/>
              </a:rPr>
              <a:t>η</a:t>
            </a:r>
            <a:r>
              <a:rPr lang="tr-TR" baseline="-25000" dirty="0">
                <a:latin typeface="Times New Roman"/>
                <a:cs typeface="Times New Roman"/>
              </a:rPr>
              <a:t>su </a:t>
            </a:r>
          </a:p>
          <a:p>
            <a:endParaRPr lang="tr-TR" baseline="-25000" dirty="0">
              <a:latin typeface="Times New Roman"/>
              <a:cs typeface="Times New Roman"/>
            </a:endParaRPr>
          </a:p>
          <a:p>
            <a:endParaRPr lang="tr-TR" baseline="-25000" dirty="0">
              <a:latin typeface="Times New Roman"/>
              <a:cs typeface="Times New Roman"/>
            </a:endParaRPr>
          </a:p>
          <a:p>
            <a:endParaRPr lang="tr-TR" baseline="-25000" dirty="0"/>
          </a:p>
        </p:txBody>
      </p:sp>
      <p:cxnSp>
        <p:nvCxnSpPr>
          <p:cNvPr id="8" name="7 Düz Bağlayıcı"/>
          <p:cNvCxnSpPr/>
          <p:nvPr/>
        </p:nvCxnSpPr>
        <p:spPr>
          <a:xfrm>
            <a:off x="5663952" y="4941168"/>
            <a:ext cx="21602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Çift Köşeli Ayraç"/>
          <p:cNvSpPr/>
          <p:nvPr/>
        </p:nvSpPr>
        <p:spPr>
          <a:xfrm>
            <a:off x="5624995" y="4581128"/>
            <a:ext cx="2448272" cy="648072"/>
          </a:xfrm>
          <a:prstGeom prst="bracketPair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34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Akışkan davranışı</a:t>
            </a:r>
            <a:endParaRPr lang="tr-TR" dirty="0">
              <a:solidFill>
                <a:srgbClr val="C0000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1625" y="2348881"/>
            <a:ext cx="681037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etin kutusu"/>
          <p:cNvSpPr txBox="1"/>
          <p:nvPr/>
        </p:nvSpPr>
        <p:spPr>
          <a:xfrm>
            <a:off x="6096000" y="198884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Maksimum hız</a:t>
            </a:r>
            <a:endParaRPr lang="tr-TR" dirty="0"/>
          </a:p>
        </p:txBody>
      </p:sp>
      <p:sp>
        <p:nvSpPr>
          <p:cNvPr id="6" name="5 Metin kutusu"/>
          <p:cNvSpPr txBox="1"/>
          <p:nvPr/>
        </p:nvSpPr>
        <p:spPr>
          <a:xfrm>
            <a:off x="5447928" y="436510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       Hız profili</a:t>
            </a:r>
            <a:endParaRPr lang="tr-TR" dirty="0"/>
          </a:p>
        </p:txBody>
      </p:sp>
      <p:sp>
        <p:nvSpPr>
          <p:cNvPr id="7" name="6 Metin kutusu"/>
          <p:cNvSpPr txBox="1"/>
          <p:nvPr/>
        </p:nvSpPr>
        <p:spPr>
          <a:xfrm>
            <a:off x="2423592" y="5085184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r</a:t>
            </a:r>
            <a:r>
              <a:rPr lang="tr-TR" baseline="-25000" dirty="0"/>
              <a:t>0</a:t>
            </a:r>
            <a:r>
              <a:rPr lang="tr-TR" dirty="0"/>
              <a:t>: boru yarıçapı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861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24000" y="228600"/>
            <a:ext cx="8964488" cy="758952"/>
          </a:xfrm>
        </p:spPr>
        <p:txBody>
          <a:bodyPr>
            <a:noAutofit/>
          </a:bodyPr>
          <a:lstStyle/>
          <a:p>
            <a:r>
              <a:rPr lang="tr-TR" sz="3000" b="1" dirty="0">
                <a:solidFill>
                  <a:srgbClr val="C00000"/>
                </a:solidFill>
              </a:rPr>
              <a:t>Uzama viskozitesi (</a:t>
            </a:r>
            <a:r>
              <a:rPr lang="tr-TR" sz="3000" b="1" dirty="0" err="1">
                <a:solidFill>
                  <a:srgbClr val="C00000"/>
                </a:solidFill>
              </a:rPr>
              <a:t>Elongational</a:t>
            </a:r>
            <a:r>
              <a:rPr lang="tr-TR" sz="3000" b="1" dirty="0">
                <a:solidFill>
                  <a:srgbClr val="C00000"/>
                </a:solidFill>
              </a:rPr>
              <a:t> </a:t>
            </a:r>
            <a:r>
              <a:rPr lang="tr-TR" sz="3000" b="1" dirty="0" err="1">
                <a:solidFill>
                  <a:srgbClr val="C00000"/>
                </a:solidFill>
              </a:rPr>
              <a:t>viscosity</a:t>
            </a:r>
            <a:r>
              <a:rPr lang="tr-TR" sz="3000" b="1" dirty="0">
                <a:solidFill>
                  <a:srgbClr val="C00000"/>
                </a:solidFill>
              </a:rPr>
              <a:t>)</a:t>
            </a:r>
            <a:endParaRPr lang="tr-TR" sz="30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Bazı durumlarda bir sıvının içerisindeki katı madde miktarı yüksek ise sıvı geçici olarak katı gibi davranabilir</a:t>
            </a:r>
          </a:p>
          <a:p>
            <a:endParaRPr lang="tr-TR" dirty="0" smtClean="0"/>
          </a:p>
          <a:p>
            <a:r>
              <a:rPr lang="tr-TR" dirty="0" smtClean="0"/>
              <a:t>Bu durumda anılan sıvının şekil değişimini ölçen uzama viskozitesi değerlendirmeye alınmalıdır</a:t>
            </a:r>
          </a:p>
          <a:p>
            <a:endParaRPr lang="tr-TR" dirty="0" smtClean="0"/>
          </a:p>
          <a:p>
            <a:r>
              <a:rPr lang="tr-TR" dirty="0" smtClean="0"/>
              <a:t>Sıvıların viskoziteleri sıcaklıktan çok etkilenmektedir</a:t>
            </a:r>
          </a:p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922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Sıcaklık-viskozite ilişkisi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825752" y="1527048"/>
            <a:ext cx="8503920" cy="2550024"/>
          </a:xfrm>
        </p:spPr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4871864" y="2636913"/>
            <a:ext cx="158417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 New Roman"/>
                <a:cs typeface="Times New Roman"/>
              </a:rPr>
              <a:t>             </a:t>
            </a:r>
            <a:endParaRPr lang="tr-TR" i="1" dirty="0">
              <a:latin typeface="Times New Roman"/>
              <a:cs typeface="Times New Roman"/>
            </a:endParaRPr>
          </a:p>
          <a:p>
            <a:r>
              <a:rPr lang="tr-TR" sz="2800" dirty="0">
                <a:latin typeface="Times New Roman"/>
                <a:cs typeface="Times New Roman"/>
              </a:rPr>
              <a:t>η  = </a:t>
            </a:r>
            <a:r>
              <a:rPr lang="tr-TR" sz="2800" i="1" dirty="0" err="1">
                <a:latin typeface="Times New Roman"/>
                <a:cs typeface="Times New Roman"/>
              </a:rPr>
              <a:t>Ae</a:t>
            </a:r>
            <a:r>
              <a:rPr lang="tr-TR" sz="2800" dirty="0">
                <a:latin typeface="Times New Roman"/>
                <a:cs typeface="Times New Roman"/>
              </a:rPr>
              <a:t> </a:t>
            </a:r>
            <a:endParaRPr lang="tr-TR" sz="2800" dirty="0"/>
          </a:p>
        </p:txBody>
      </p:sp>
      <p:sp>
        <p:nvSpPr>
          <p:cNvPr id="6" name="5 Metin kutusu"/>
          <p:cNvSpPr txBox="1"/>
          <p:nvPr/>
        </p:nvSpPr>
        <p:spPr>
          <a:xfrm>
            <a:off x="5879976" y="2852937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/>
              <a:t>-</a:t>
            </a:r>
            <a:r>
              <a:rPr lang="tr-TR" sz="2400" i="1" dirty="0"/>
              <a:t>B</a:t>
            </a:r>
            <a:r>
              <a:rPr lang="tr-TR" sz="2400" dirty="0"/>
              <a:t>/</a:t>
            </a:r>
            <a:r>
              <a:rPr lang="tr-TR" sz="2400" i="1" dirty="0"/>
              <a:t>RT</a:t>
            </a:r>
            <a:endParaRPr lang="tr-TR" sz="2400" i="1" dirty="0"/>
          </a:p>
        </p:txBody>
      </p:sp>
      <p:sp>
        <p:nvSpPr>
          <p:cNvPr id="7" name="6 Metin kutusu"/>
          <p:cNvSpPr txBox="1"/>
          <p:nvPr/>
        </p:nvSpPr>
        <p:spPr>
          <a:xfrm>
            <a:off x="2639616" y="4149080"/>
            <a:ext cx="6768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dirty="0"/>
              <a:t>R</a:t>
            </a:r>
            <a:r>
              <a:rPr lang="tr-TR" dirty="0"/>
              <a:t>: gaz sabitesi (8.315 S.I. Birimi)</a:t>
            </a:r>
          </a:p>
          <a:p>
            <a:r>
              <a:rPr lang="tr-TR" i="1" dirty="0"/>
              <a:t>B</a:t>
            </a:r>
            <a:r>
              <a:rPr lang="tr-TR" dirty="0"/>
              <a:t>: aktivasyon enerji sabitesi, enerji/</a:t>
            </a:r>
            <a:r>
              <a:rPr lang="tr-TR" dirty="0" err="1"/>
              <a:t>mol</a:t>
            </a:r>
            <a:endParaRPr lang="tr-TR" dirty="0"/>
          </a:p>
          <a:p>
            <a:r>
              <a:rPr lang="tr-TR" i="1" dirty="0"/>
              <a:t>T</a:t>
            </a:r>
            <a:r>
              <a:rPr lang="tr-TR" dirty="0"/>
              <a:t>: </a:t>
            </a:r>
            <a:r>
              <a:rPr lang="tr-TR" dirty="0" err="1"/>
              <a:t>Absolut</a:t>
            </a:r>
            <a:r>
              <a:rPr lang="tr-TR" dirty="0"/>
              <a:t> sıcaklık (Kelvin)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995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400" dirty="0">
                <a:solidFill>
                  <a:srgbClr val="C00000"/>
                </a:solidFill>
              </a:rPr>
              <a:t>Tek yönlü deformasyonlarda gerinim ve gerinim hız denklemleri</a:t>
            </a:r>
            <a:endParaRPr lang="tr-TR" sz="2400" dirty="0">
              <a:solidFill>
                <a:srgbClr val="C0000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1932012"/>
            <a:ext cx="9029700" cy="430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5810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Elastik (</a:t>
            </a:r>
            <a:r>
              <a:rPr lang="tr-TR" dirty="0" err="1" smtClean="0">
                <a:solidFill>
                  <a:srgbClr val="C00000"/>
                </a:solidFill>
              </a:rPr>
              <a:t>Hookean</a:t>
            </a:r>
            <a:r>
              <a:rPr lang="tr-TR" dirty="0" smtClean="0">
                <a:solidFill>
                  <a:srgbClr val="C00000"/>
                </a:solidFill>
              </a:rPr>
              <a:t>) Katılar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pPr>
              <a:buNone/>
            </a:pPr>
            <a:r>
              <a:rPr lang="tr-TR" dirty="0" smtClean="0"/>
              <a:t>Katılık modülü (</a:t>
            </a:r>
            <a:r>
              <a:rPr lang="tr-TR" dirty="0" err="1" smtClean="0"/>
              <a:t>rigidity</a:t>
            </a:r>
            <a:r>
              <a:rPr lang="tr-TR" dirty="0" smtClean="0"/>
              <a:t> </a:t>
            </a:r>
            <a:r>
              <a:rPr lang="tr-TR" dirty="0" err="1" smtClean="0"/>
              <a:t>modulus</a:t>
            </a:r>
            <a:r>
              <a:rPr lang="tr-TR" dirty="0" smtClean="0"/>
              <a:t>)</a:t>
            </a:r>
          </a:p>
          <a:p>
            <a:pPr>
              <a:spcBef>
                <a:spcPts val="50"/>
              </a:spcBef>
              <a:buNone/>
            </a:pPr>
            <a:r>
              <a:rPr lang="tr-TR" dirty="0" smtClean="0"/>
              <a:t>	</a:t>
            </a:r>
          </a:p>
          <a:p>
            <a:pPr>
              <a:spcBef>
                <a:spcPts val="50"/>
              </a:spcBef>
              <a:buNone/>
            </a:pPr>
            <a:r>
              <a:rPr lang="tr-TR" dirty="0" smtClean="0"/>
              <a:t>		</a:t>
            </a:r>
            <a:r>
              <a:rPr lang="el-GR" dirty="0" smtClean="0">
                <a:latin typeface="Times New Roman"/>
                <a:cs typeface="Times New Roman"/>
              </a:rPr>
              <a:t>σ</a:t>
            </a:r>
            <a:endParaRPr lang="tr-TR" dirty="0" smtClean="0"/>
          </a:p>
          <a:p>
            <a:pPr>
              <a:spcBef>
                <a:spcPts val="50"/>
              </a:spcBef>
              <a:buNone/>
            </a:pPr>
            <a:r>
              <a:rPr lang="tr-TR" dirty="0" smtClean="0"/>
              <a:t>G =                 ideal katı (ya da </a:t>
            </a:r>
            <a:r>
              <a:rPr lang="tr-TR" i="1" dirty="0" err="1" smtClean="0"/>
              <a:t>Hookean</a:t>
            </a:r>
            <a:r>
              <a:rPr lang="tr-TR" i="1" dirty="0" smtClean="0"/>
              <a:t> </a:t>
            </a:r>
            <a:r>
              <a:rPr lang="tr-TR" i="1" dirty="0" err="1" smtClean="0"/>
              <a:t>solid</a:t>
            </a:r>
            <a:r>
              <a:rPr lang="tr-TR" dirty="0" smtClean="0"/>
              <a:t>)</a:t>
            </a:r>
          </a:p>
          <a:p>
            <a:pPr>
              <a:spcBef>
                <a:spcPts val="50"/>
              </a:spcBef>
              <a:buNone/>
            </a:pPr>
            <a:r>
              <a:rPr lang="tr-TR" dirty="0" smtClean="0">
                <a:latin typeface="Times New Roman"/>
                <a:cs typeface="Times New Roman"/>
              </a:rPr>
              <a:t>		</a:t>
            </a:r>
            <a:r>
              <a:rPr lang="el-GR" dirty="0" smtClean="0">
                <a:latin typeface="Times New Roman"/>
                <a:cs typeface="Times New Roman"/>
              </a:rPr>
              <a:t>γ</a:t>
            </a:r>
            <a:endParaRPr lang="tr-TR" dirty="0" smtClean="0">
              <a:latin typeface="Times New Roman"/>
              <a:cs typeface="Times New Roman"/>
            </a:endParaRPr>
          </a:p>
          <a:p>
            <a:pPr>
              <a:spcBef>
                <a:spcPts val="50"/>
              </a:spcBef>
              <a:buNone/>
            </a:pPr>
            <a:endParaRPr lang="tr-TR" dirty="0" smtClean="0">
              <a:latin typeface="Times New Roman"/>
              <a:cs typeface="Times New Roman"/>
            </a:endParaRPr>
          </a:p>
          <a:p>
            <a:pPr>
              <a:spcBef>
                <a:spcPts val="50"/>
              </a:spcBef>
              <a:buNone/>
            </a:pPr>
            <a:r>
              <a:rPr lang="tr-TR" dirty="0" smtClean="0">
                <a:latin typeface="Times New Roman"/>
                <a:cs typeface="Times New Roman"/>
              </a:rPr>
              <a:t>Stres sabit ise ve madde üzerine uygulanan kuvvet kaldırıldığında orijinal şekline dönüyor ise ideal elastik malzemedir.</a:t>
            </a:r>
            <a:endParaRPr lang="tr-TR" dirty="0"/>
          </a:p>
        </p:txBody>
      </p:sp>
      <p:cxnSp>
        <p:nvCxnSpPr>
          <p:cNvPr id="5" name="4 Düz Bağlayıcı"/>
          <p:cNvCxnSpPr/>
          <p:nvPr/>
        </p:nvCxnSpPr>
        <p:spPr>
          <a:xfrm>
            <a:off x="1524419" y="3804836"/>
            <a:ext cx="100811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351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Viskoelastik</a:t>
            </a:r>
            <a:r>
              <a:rPr lang="tr-TR" dirty="0" smtClean="0">
                <a:solidFill>
                  <a:srgbClr val="C00000"/>
                </a:solidFill>
              </a:rPr>
              <a:t> davranış</a:t>
            </a:r>
            <a:endParaRPr lang="tr-TR" dirty="0">
              <a:solidFill>
                <a:srgbClr val="C0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492896"/>
            <a:ext cx="9061858" cy="2679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2030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Viskoelastik</a:t>
            </a:r>
            <a:r>
              <a:rPr lang="tr-TR" dirty="0" smtClean="0">
                <a:solidFill>
                  <a:srgbClr val="C00000"/>
                </a:solidFill>
              </a:rPr>
              <a:t> davranış</a:t>
            </a:r>
            <a:endParaRPr lang="tr-TR" dirty="0">
              <a:solidFill>
                <a:srgbClr val="C0000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2060848"/>
            <a:ext cx="8912559" cy="344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8539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Viskoelastik</a:t>
            </a:r>
            <a:r>
              <a:rPr lang="tr-TR" dirty="0" smtClean="0">
                <a:solidFill>
                  <a:srgbClr val="C00000"/>
                </a:solidFill>
              </a:rPr>
              <a:t> davranış</a:t>
            </a:r>
            <a:endParaRPr lang="tr-T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0332" y="2152650"/>
            <a:ext cx="8475499" cy="3364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1945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Reolojik</a:t>
            </a:r>
            <a:r>
              <a:rPr lang="tr-TR" dirty="0" smtClean="0">
                <a:solidFill>
                  <a:srgbClr val="C00000"/>
                </a:solidFill>
              </a:rPr>
              <a:t> davranış biçimleri</a:t>
            </a:r>
            <a:endParaRPr lang="tr-TR" dirty="0">
              <a:solidFill>
                <a:srgbClr val="C0000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1484784"/>
            <a:ext cx="9144000" cy="5373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3917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Akışkanlar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400" dirty="0"/>
              <a:t>Stres uygulanan bir malzemenin boyut değişimi stres uygulaması süresince devam ediyorsa bu tip malzemeler akışkan olarak tanımlanır.</a:t>
            </a:r>
          </a:p>
          <a:p>
            <a:endParaRPr lang="tr-TR" sz="2400" dirty="0"/>
          </a:p>
          <a:p>
            <a:r>
              <a:rPr lang="tr-TR" sz="2400" dirty="0"/>
              <a:t>Viskozite ile ölçülen bu boyut değişimi stresin deformasyon değişim hızına (</a:t>
            </a:r>
            <a:r>
              <a:rPr lang="tr-TR" sz="2400" dirty="0" err="1"/>
              <a:t>shear</a:t>
            </a:r>
            <a:r>
              <a:rPr lang="tr-TR" sz="2400" dirty="0"/>
              <a:t> rate) oranı olarak ifade edilir</a:t>
            </a:r>
          </a:p>
          <a:p>
            <a:pPr>
              <a:buNone/>
            </a:pPr>
            <a:endParaRPr lang="tr-TR" sz="2400" dirty="0"/>
          </a:p>
          <a:p>
            <a:pPr>
              <a:spcBef>
                <a:spcPts val="0"/>
              </a:spcBef>
              <a:buNone/>
            </a:pPr>
            <a:r>
              <a:rPr lang="tr-TR" sz="2400" dirty="0"/>
              <a:t>          			  </a:t>
            </a:r>
            <a:r>
              <a:rPr lang="el-GR" sz="2400" dirty="0">
                <a:latin typeface="Times New Roman"/>
                <a:cs typeface="Times New Roman"/>
              </a:rPr>
              <a:t>σ</a:t>
            </a:r>
            <a:endParaRPr lang="tr-TR" sz="2400" dirty="0"/>
          </a:p>
          <a:p>
            <a:pPr>
              <a:spcBef>
                <a:spcPts val="0"/>
              </a:spcBef>
              <a:buNone/>
            </a:pPr>
            <a:r>
              <a:rPr lang="tr-TR" sz="2400" dirty="0">
                <a:latin typeface="Times New Roman"/>
                <a:cs typeface="Times New Roman"/>
              </a:rPr>
              <a:t>			η = </a:t>
            </a:r>
            <a:endParaRPr lang="tr-TR" sz="2400" dirty="0"/>
          </a:p>
          <a:p>
            <a:pPr>
              <a:spcBef>
                <a:spcPts val="0"/>
              </a:spcBef>
              <a:buNone/>
            </a:pPr>
            <a:r>
              <a:rPr lang="tr-TR" dirty="0">
                <a:latin typeface="Times New Roman"/>
                <a:cs typeface="Times New Roman"/>
              </a:rPr>
              <a:t>				</a:t>
            </a:r>
            <a:r>
              <a:rPr lang="tr-TR" i="1" dirty="0">
                <a:latin typeface="Times New Roman"/>
                <a:cs typeface="Times New Roman"/>
              </a:rPr>
              <a:t>d</a:t>
            </a:r>
            <a:r>
              <a:rPr lang="el-GR" i="1" dirty="0">
                <a:latin typeface="Times New Roman"/>
                <a:cs typeface="Times New Roman"/>
              </a:rPr>
              <a:t>γ</a:t>
            </a:r>
            <a:r>
              <a:rPr lang="tr-TR" i="1" dirty="0">
                <a:latin typeface="Times New Roman"/>
                <a:cs typeface="Times New Roman"/>
              </a:rPr>
              <a:t>             </a:t>
            </a:r>
            <a:r>
              <a:rPr lang="tr-TR" sz="1800" i="1" dirty="0">
                <a:latin typeface="Times New Roman"/>
                <a:cs typeface="Times New Roman"/>
              </a:rPr>
              <a:t>zaman bağlı değişim (</a:t>
            </a:r>
            <a:r>
              <a:rPr lang="tr-TR" sz="1800" i="1" dirty="0" err="1">
                <a:latin typeface="Times New Roman"/>
                <a:cs typeface="Times New Roman"/>
              </a:rPr>
              <a:t>shear</a:t>
            </a:r>
            <a:r>
              <a:rPr lang="tr-TR" sz="1800" i="1" dirty="0">
                <a:latin typeface="Times New Roman"/>
                <a:cs typeface="Times New Roman"/>
              </a:rPr>
              <a:t> rate)</a:t>
            </a:r>
            <a:endParaRPr lang="tr-TR" i="1" dirty="0">
              <a:latin typeface="Times New Roman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tr-TR" sz="2000" i="1" dirty="0">
                <a:latin typeface="Times New Roman"/>
                <a:cs typeface="Times New Roman"/>
              </a:rPr>
              <a:t>viskozite</a:t>
            </a:r>
            <a:r>
              <a:rPr lang="tr-TR" i="1" dirty="0">
                <a:latin typeface="Times New Roman"/>
                <a:cs typeface="Times New Roman"/>
              </a:rPr>
              <a:t> 		</a:t>
            </a:r>
            <a:r>
              <a:rPr lang="tr-TR" i="1" dirty="0" err="1">
                <a:latin typeface="Times New Roman"/>
                <a:cs typeface="Times New Roman"/>
              </a:rPr>
              <a:t>dt</a:t>
            </a:r>
            <a:endParaRPr lang="tr-TR" i="1" dirty="0" smtClean="0"/>
          </a:p>
          <a:p>
            <a:pPr>
              <a:buNone/>
            </a:pPr>
            <a:endParaRPr lang="tr-TR" dirty="0"/>
          </a:p>
        </p:txBody>
      </p:sp>
      <p:cxnSp>
        <p:nvCxnSpPr>
          <p:cNvPr id="5" name="4 Düz Bağlayıcı"/>
          <p:cNvCxnSpPr/>
          <p:nvPr/>
        </p:nvCxnSpPr>
        <p:spPr>
          <a:xfrm>
            <a:off x="4511824" y="5561300"/>
            <a:ext cx="64807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Düz Bağlayıcı"/>
          <p:cNvCxnSpPr/>
          <p:nvPr/>
        </p:nvCxnSpPr>
        <p:spPr>
          <a:xfrm>
            <a:off x="4223792" y="4908117"/>
            <a:ext cx="144016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Sol Köşeli Ayraç"/>
          <p:cNvSpPr/>
          <p:nvPr/>
        </p:nvSpPr>
        <p:spPr>
          <a:xfrm>
            <a:off x="4367808" y="5157192"/>
            <a:ext cx="144016" cy="7920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11 Sağ Köşeli Ayraç"/>
          <p:cNvSpPr/>
          <p:nvPr/>
        </p:nvSpPr>
        <p:spPr>
          <a:xfrm>
            <a:off x="5087889" y="5157192"/>
            <a:ext cx="189735" cy="864096"/>
          </a:xfrm>
          <a:prstGeom prst="righ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12 Oval"/>
          <p:cNvSpPr/>
          <p:nvPr/>
        </p:nvSpPr>
        <p:spPr>
          <a:xfrm>
            <a:off x="4583832" y="5517232"/>
            <a:ext cx="504056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5" name="14 Düz Ok Bağlayıcısı"/>
          <p:cNvCxnSpPr>
            <a:stCxn id="13" idx="5"/>
          </p:cNvCxnSpPr>
          <p:nvPr/>
        </p:nvCxnSpPr>
        <p:spPr>
          <a:xfrm flipV="1">
            <a:off x="5014072" y="5373217"/>
            <a:ext cx="1081929" cy="57425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Oval"/>
          <p:cNvSpPr/>
          <p:nvPr/>
        </p:nvSpPr>
        <p:spPr>
          <a:xfrm>
            <a:off x="3575720" y="4653136"/>
            <a:ext cx="504056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7" name="16 Düz Ok Bağlayıcısı"/>
          <p:cNvCxnSpPr/>
          <p:nvPr/>
        </p:nvCxnSpPr>
        <p:spPr>
          <a:xfrm flipH="1">
            <a:off x="2711624" y="5085184"/>
            <a:ext cx="899592" cy="5760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026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C00000"/>
                </a:solidFill>
              </a:rPr>
              <a:t>Newtonyen</a:t>
            </a:r>
            <a:r>
              <a:rPr lang="tr-TR" dirty="0" smtClean="0">
                <a:solidFill>
                  <a:srgbClr val="C00000"/>
                </a:solidFill>
              </a:rPr>
              <a:t> akışkan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03512" y="1527048"/>
            <a:ext cx="8626160" cy="4572000"/>
          </a:xfrm>
        </p:spPr>
        <p:txBody>
          <a:bodyPr/>
          <a:lstStyle/>
          <a:p>
            <a:r>
              <a:rPr lang="tr-TR" dirty="0" smtClean="0"/>
              <a:t>Bir akışkan malzemenin yer değişim oranı (rate of </a:t>
            </a:r>
            <a:r>
              <a:rPr lang="tr-TR" dirty="0" err="1" smtClean="0"/>
              <a:t>strain</a:t>
            </a:r>
            <a:r>
              <a:rPr lang="tr-TR" dirty="0" smtClean="0"/>
              <a:t>) üzerine uygulanan kuvvet ile orantılı olarak değişiyor ise mutlak sıvı karakter gösteriri.</a:t>
            </a:r>
          </a:p>
          <a:p>
            <a:endParaRPr lang="tr-TR" dirty="0" smtClean="0"/>
          </a:p>
          <a:p>
            <a:r>
              <a:rPr lang="tr-TR" dirty="0" smtClean="0"/>
              <a:t>Bu tip sıvılara </a:t>
            </a:r>
            <a:r>
              <a:rPr lang="tr-TR" b="1" dirty="0" err="1" smtClean="0">
                <a:solidFill>
                  <a:srgbClr val="C00000"/>
                </a:solidFill>
              </a:rPr>
              <a:t>Newtonyen</a:t>
            </a:r>
            <a:r>
              <a:rPr lang="tr-TR" b="1" dirty="0" smtClean="0">
                <a:solidFill>
                  <a:srgbClr val="C00000"/>
                </a:solidFill>
              </a:rPr>
              <a:t> sıvılar </a:t>
            </a:r>
            <a:r>
              <a:rPr lang="tr-TR" dirty="0" smtClean="0"/>
              <a:t>adı verilmektedir.</a:t>
            </a:r>
          </a:p>
          <a:p>
            <a:endParaRPr lang="tr-TR" dirty="0" smtClean="0"/>
          </a:p>
          <a:p>
            <a:pPr>
              <a:spcBef>
                <a:spcPts val="0"/>
              </a:spcBef>
              <a:buNone/>
            </a:pPr>
            <a:r>
              <a:rPr lang="tr-TR" sz="2400" i="1" dirty="0">
                <a:latin typeface="Times New Roman"/>
                <a:cs typeface="Times New Roman"/>
              </a:rPr>
              <a:t>			d</a:t>
            </a:r>
            <a:r>
              <a:rPr lang="el-GR" sz="2400" i="1" dirty="0">
                <a:latin typeface="Times New Roman"/>
                <a:cs typeface="Times New Roman"/>
              </a:rPr>
              <a:t>γ</a:t>
            </a:r>
            <a:endParaRPr lang="tr-TR" sz="2400" i="1" dirty="0">
              <a:latin typeface="Times New Roman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tr-TR" sz="2400" i="1" dirty="0">
                <a:latin typeface="Times New Roman"/>
                <a:cs typeface="Times New Roman"/>
              </a:rPr>
              <a:t>			</a:t>
            </a:r>
            <a:r>
              <a:rPr lang="tr-TR" sz="2400" i="1" dirty="0" err="1">
                <a:latin typeface="Times New Roman"/>
                <a:cs typeface="Times New Roman"/>
              </a:rPr>
              <a:t>dt</a:t>
            </a:r>
            <a:r>
              <a:rPr lang="tr-TR" sz="2400" i="1" dirty="0">
                <a:latin typeface="Times New Roman"/>
                <a:cs typeface="Times New Roman"/>
              </a:rPr>
              <a:t>            </a:t>
            </a:r>
            <a:r>
              <a:rPr lang="tr-TR" dirty="0" smtClean="0"/>
              <a:t>           </a:t>
            </a:r>
            <a:r>
              <a:rPr lang="tr-TR" sz="2000" i="1" dirty="0"/>
              <a:t>zaman boyutuna sahiptir (s</a:t>
            </a:r>
            <a:r>
              <a:rPr lang="tr-TR" sz="2000" i="1" baseline="30000" dirty="0"/>
              <a:t>-1</a:t>
            </a:r>
            <a:r>
              <a:rPr lang="tr-TR" sz="2000" i="1" dirty="0"/>
              <a:t>)</a:t>
            </a:r>
            <a:endParaRPr lang="tr-TR" sz="2000" i="1" dirty="0"/>
          </a:p>
        </p:txBody>
      </p:sp>
      <p:cxnSp>
        <p:nvCxnSpPr>
          <p:cNvPr id="4" name="3 Düz Bağlayıcı"/>
          <p:cNvCxnSpPr/>
          <p:nvPr/>
        </p:nvCxnSpPr>
        <p:spPr>
          <a:xfrm>
            <a:off x="3503712" y="4670059"/>
            <a:ext cx="64807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Oval"/>
          <p:cNvSpPr/>
          <p:nvPr/>
        </p:nvSpPr>
        <p:spPr>
          <a:xfrm>
            <a:off x="3287688" y="4077072"/>
            <a:ext cx="1080120" cy="12961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" name="5 Düz Ok Bağlayıcısı"/>
          <p:cNvCxnSpPr/>
          <p:nvPr/>
        </p:nvCxnSpPr>
        <p:spPr>
          <a:xfrm>
            <a:off x="4367808" y="4867352"/>
            <a:ext cx="1152128" cy="7381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033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481</Words>
  <Application>Microsoft Office PowerPoint</Application>
  <PresentationFormat>Geniş ekran</PresentationFormat>
  <Paragraphs>107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Symbol</vt:lpstr>
      <vt:lpstr>Times New Roman</vt:lpstr>
      <vt:lpstr>Office Teması</vt:lpstr>
      <vt:lpstr>Süt ve Ürünleri Reolojisi</vt:lpstr>
      <vt:lpstr>Tek yönlü deformasyonlarda gerinim ve gerinim hız denklemleri</vt:lpstr>
      <vt:lpstr>Elastik (Hookean) Katılar</vt:lpstr>
      <vt:lpstr>Viskoelastik davranış</vt:lpstr>
      <vt:lpstr>Viskoelastik davranış</vt:lpstr>
      <vt:lpstr>Viskoelastik davranış</vt:lpstr>
      <vt:lpstr>Reolojik davranış biçimleri</vt:lpstr>
      <vt:lpstr>Akışkanlar</vt:lpstr>
      <vt:lpstr>Newtonyen akışkan</vt:lpstr>
      <vt:lpstr>Newtonyen sıvılar</vt:lpstr>
      <vt:lpstr> Süt bileşenlerinin volüminositesi</vt:lpstr>
      <vt:lpstr>Newtonyen akışkanlarda volüminosite-viskozite ilişkisi</vt:lpstr>
      <vt:lpstr>Non-Newtonyen akışkanlarda viskozite (konsantre süt örneği)</vt:lpstr>
      <vt:lpstr>Akışkan davranışı</vt:lpstr>
      <vt:lpstr>Uzama viskozitesi (Elongational viscosity)</vt:lpstr>
      <vt:lpstr>Sıcaklık-viskozite ilişkisi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Süt ve Ürünleri Reolojisi</dc:title>
  <dc:creator>süt</dc:creator>
  <cp:lastModifiedBy>süt</cp:lastModifiedBy>
  <cp:revision>1</cp:revision>
  <dcterms:created xsi:type="dcterms:W3CDTF">2021-03-18T15:31:05Z</dcterms:created>
  <dcterms:modified xsi:type="dcterms:W3CDTF">2021-03-18T15:31:14Z</dcterms:modified>
</cp:coreProperties>
</file>