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Tüketicinin korunması </a:t>
            </a:r>
            <a:r>
              <a:rPr lang="tr-TR" dirty="0"/>
              <a:t>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Sözleşme sonrası koruma önlemleri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Bütün tüketici sözleşmelerinde bulunan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Ayıplı mal veya hizmetlere karşı koruma (devam)</a:t>
            </a:r>
          </a:p>
          <a:p>
            <a:pPr lvl="1"/>
            <a:r>
              <a:rPr lang="tr-TR" dirty="0" smtClean="0"/>
              <a:t>Ayıplı hizmetlerde tüketicinin seçimlik hakları</a:t>
            </a:r>
          </a:p>
          <a:p>
            <a:pPr lvl="1"/>
            <a:r>
              <a:rPr lang="tr-TR" dirty="0" smtClean="0"/>
              <a:t>Ayıp nedeniyle talep hakkına sahip olanlar</a:t>
            </a:r>
          </a:p>
          <a:p>
            <a:pPr lvl="1"/>
            <a:r>
              <a:rPr lang="tr-TR" dirty="0" smtClean="0"/>
              <a:t>Ayıptan sorumlu tutulabilecek kişiler</a:t>
            </a:r>
          </a:p>
          <a:p>
            <a:pPr lvl="1"/>
            <a:r>
              <a:rPr lang="tr-TR" dirty="0" smtClean="0"/>
              <a:t>Ayıplı mal ve hizmetlerle ilgili dava zamanaşımı süreleri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Bütün tüketici sözleşmelerinde bulunan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Ayıplı mal veya hizmetlere karşı koruma (devam)</a:t>
            </a:r>
          </a:p>
          <a:p>
            <a:pPr lvl="1"/>
            <a:r>
              <a:rPr lang="tr-TR" dirty="0" smtClean="0"/>
              <a:t>Satış sonrası hizmet verme zorunluluğu</a:t>
            </a:r>
          </a:p>
          <a:p>
            <a:pPr lvl="2"/>
            <a:r>
              <a:rPr lang="tr-TR" dirty="0" smtClean="0"/>
              <a:t>Nasıl ve kimler tarafından yerine getirileceği</a:t>
            </a:r>
          </a:p>
          <a:p>
            <a:pPr lvl="2"/>
            <a:r>
              <a:rPr lang="tr-TR" dirty="0" smtClean="0"/>
              <a:t>Bağımlı ya da bağımsız servis istasyonlarının faaliyetinden dolayı sorumluluk</a:t>
            </a:r>
          </a:p>
          <a:p>
            <a:pPr lvl="2"/>
            <a:r>
              <a:rPr lang="tr-TR" dirty="0" smtClean="0"/>
              <a:t>İthalatçının herhangi bir şekilde ticari faaliyetinin sona ermesi hâlinde bakım ve onarım hizmetlerinin sunulmasından kimin/kimlerin sorumlu olduğu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7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ilkeler yoluyla koruma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Tüketicinin korunmasına yönelik temel ilkeler</a:t>
            </a:r>
          </a:p>
          <a:p>
            <a:pPr lvl="1"/>
            <a:r>
              <a:rPr lang="tr-TR" dirty="0" smtClean="0"/>
              <a:t>Tüketici sözleşmelerinde bulunan temel ilkeler</a:t>
            </a:r>
          </a:p>
          <a:p>
            <a:pPr lvl="2"/>
            <a:r>
              <a:rPr lang="tr-TR" dirty="0" smtClean="0"/>
              <a:t>Sözleşmelerin belirli bir şekilde ve içerikle yapılması ilkesi</a:t>
            </a:r>
          </a:p>
          <a:p>
            <a:pPr lvl="2"/>
            <a:r>
              <a:rPr lang="tr-TR" dirty="0" smtClean="0"/>
              <a:t>Sözleşmedeki şartların tüketici aleyhine değiştirilemeyeceği ilkesi</a:t>
            </a:r>
          </a:p>
          <a:p>
            <a:pPr lvl="2"/>
            <a:r>
              <a:rPr lang="tr-TR" dirty="0" smtClean="0"/>
              <a:t>Tüketiciden haksız ek bedel talep edilemeyeceği ilkesi</a:t>
            </a:r>
          </a:p>
          <a:p>
            <a:pPr lvl="2"/>
            <a:r>
              <a:rPr lang="tr-TR" dirty="0" smtClean="0"/>
              <a:t>Ücret ve masraflara ilişkin şeffaflık ve aydınlatma yükümlülüğü ilkesi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79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ilkeler yoluyla koruma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Tüketicinin korunmasına yönelik temel </a:t>
            </a:r>
            <a:r>
              <a:rPr lang="tr-TR" dirty="0" smtClean="0"/>
              <a:t>ilkeler (devam)</a:t>
            </a:r>
            <a:endParaRPr lang="tr-TR" dirty="0"/>
          </a:p>
          <a:p>
            <a:pPr lvl="1"/>
            <a:r>
              <a:rPr lang="tr-TR" dirty="0"/>
              <a:t>Tüketici sözleşmelerinde bulunan temel </a:t>
            </a:r>
            <a:r>
              <a:rPr lang="tr-TR" dirty="0" smtClean="0"/>
              <a:t>ilkeler </a:t>
            </a:r>
            <a:r>
              <a:rPr lang="tr-TR" dirty="0"/>
              <a:t>(devam</a:t>
            </a:r>
            <a:r>
              <a:rPr lang="tr-TR" dirty="0" smtClean="0"/>
              <a:t>)</a:t>
            </a:r>
          </a:p>
          <a:p>
            <a:pPr lvl="2"/>
            <a:r>
              <a:rPr lang="tr-TR" dirty="0" smtClean="0"/>
              <a:t>Tüketiciden alınacak senedin nama yazılı ve ayrı ayrı olması ilkesi</a:t>
            </a:r>
          </a:p>
          <a:p>
            <a:pPr lvl="2"/>
            <a:r>
              <a:rPr lang="tr-TR" dirty="0" smtClean="0"/>
              <a:t>Tüketici işlemlerindeki kefaletin ancak adi kefalet olabilmesi ilkesi</a:t>
            </a:r>
          </a:p>
          <a:p>
            <a:pPr lvl="2"/>
            <a:r>
              <a:rPr lang="tr-TR" dirty="0" smtClean="0"/>
              <a:t>Bileşik faiz alma yasağı ilkesi</a:t>
            </a:r>
          </a:p>
          <a:p>
            <a:pPr lvl="2"/>
            <a:r>
              <a:rPr lang="tr-TR" dirty="0" smtClean="0"/>
              <a:t>Katılım bankaları açısından faizin kâr payı olarak uygulanmasına ilişkin ilke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6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ilkeler yoluyla koruma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Haksız sözleşme şartlarına (genel işlem şartlarına) karşı koruma</a:t>
            </a:r>
          </a:p>
          <a:p>
            <a:pPr lvl="1"/>
            <a:r>
              <a:rPr lang="tr-TR" dirty="0" smtClean="0"/>
              <a:t>Haksız şart</a:t>
            </a:r>
            <a:r>
              <a:rPr lang="tr-TR" dirty="0"/>
              <a:t>: </a:t>
            </a:r>
            <a:r>
              <a:rPr lang="tr-TR" dirty="0" smtClean="0"/>
              <a:t>«Haksız </a:t>
            </a:r>
            <a:r>
              <a:rPr lang="tr-TR" dirty="0"/>
              <a:t>şart; tüketiciyle müzakere edilmeden sözleşmeye dâhil edilen ve tarafların sözleşmeden doğan hak ve yükümlülüklerinde dürüstlük kuralına aykırı düşecek biçimde tüketici aleyhine dengesizliğe neden olan sözleşme şartlarıdır</a:t>
            </a:r>
            <a:r>
              <a:rPr lang="tr-TR" dirty="0" smtClean="0"/>
              <a:t>.» (TKHK m. 5/1)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68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ilkeler yoluyla koruma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Haksız sözleşme şartlarına (genel işlem şartlarına) karşı </a:t>
            </a:r>
            <a:r>
              <a:rPr lang="tr-TR" dirty="0" smtClean="0"/>
              <a:t>koruma (devam)</a:t>
            </a:r>
            <a:endParaRPr lang="tr-TR" dirty="0"/>
          </a:p>
          <a:p>
            <a:pPr lvl="1"/>
            <a:r>
              <a:rPr lang="tr-TR" dirty="0" smtClean="0"/>
              <a:t>Haksız </a:t>
            </a:r>
            <a:r>
              <a:rPr lang="tr-TR" dirty="0"/>
              <a:t>şartın unsurları</a:t>
            </a:r>
          </a:p>
          <a:p>
            <a:pPr lvl="2"/>
            <a:r>
              <a:rPr lang="tr-TR" dirty="0" smtClean="0"/>
              <a:t>Ortada standar</a:t>
            </a:r>
            <a:r>
              <a:rPr lang="tr-TR" dirty="0" smtClean="0"/>
              <a:t>t sözleşme bulunmaktadır.</a:t>
            </a:r>
          </a:p>
          <a:p>
            <a:pPr lvl="2"/>
            <a:r>
              <a:rPr lang="tr-TR" dirty="0" smtClean="0"/>
              <a:t>Tüketici sözleşme şartına etki edememekte veya sözleşme şartını müzakere edememektedir.</a:t>
            </a:r>
          </a:p>
          <a:p>
            <a:pPr lvl="2"/>
            <a:r>
              <a:rPr lang="tr-TR" dirty="0" smtClean="0"/>
              <a:t>Standart şart, tüketici aleyhine dürüstlük kuralına aykırı düşecek şekilde dengesizliğe neden olmaktadır.</a:t>
            </a:r>
          </a:p>
        </p:txBody>
      </p:sp>
    </p:spTree>
    <p:extLst>
      <p:ext uri="{BB962C8B-B14F-4D97-AF65-F5344CB8AC3E}">
        <p14:creationId xmlns:p14="http://schemas.microsoft.com/office/powerpoint/2010/main" val="4155974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ilkeler yoluyla koruma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Haksız sözleşme şartlarına (genel işlem şartlarına) karşı koruma (devam)</a:t>
            </a:r>
          </a:p>
          <a:p>
            <a:pPr lvl="1"/>
            <a:r>
              <a:rPr lang="tr-TR" dirty="0" smtClean="0"/>
              <a:t>Tüketici </a:t>
            </a:r>
            <a:r>
              <a:rPr lang="tr-TR" dirty="0"/>
              <a:t>sözleşmelerindeki haksız şartların yaptırımı</a:t>
            </a:r>
          </a:p>
          <a:p>
            <a:pPr lvl="2"/>
            <a:r>
              <a:rPr lang="tr-TR" dirty="0"/>
              <a:t>Kesin </a:t>
            </a:r>
            <a:r>
              <a:rPr lang="tr-TR" dirty="0" smtClean="0"/>
              <a:t>hükümsüzlük: «</a:t>
            </a:r>
            <a:r>
              <a:rPr lang="en-US" dirty="0" err="1" smtClean="0"/>
              <a:t>Tüketiciyle</a:t>
            </a:r>
            <a:r>
              <a:rPr lang="en-US" dirty="0" smtClean="0"/>
              <a:t> </a:t>
            </a:r>
            <a:r>
              <a:rPr lang="en-US" dirty="0" err="1"/>
              <a:t>akdedilen</a:t>
            </a:r>
            <a:r>
              <a:rPr lang="en-US" dirty="0"/>
              <a:t> </a:t>
            </a:r>
            <a:r>
              <a:rPr lang="en-US" dirty="0" err="1"/>
              <a:t>sözleşmelerde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şartlar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hükümsüzdür</a:t>
            </a:r>
            <a:r>
              <a:rPr lang="en-US" dirty="0"/>
              <a:t>.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şartlar</a:t>
            </a:r>
            <a:r>
              <a:rPr lang="en-US" dirty="0"/>
              <a:t> </a:t>
            </a:r>
            <a:r>
              <a:rPr lang="en-US" dirty="0" err="1"/>
              <a:t>dışındaki</a:t>
            </a:r>
            <a:r>
              <a:rPr lang="en-US" dirty="0"/>
              <a:t> </a:t>
            </a:r>
            <a:r>
              <a:rPr lang="en-US" dirty="0" err="1"/>
              <a:t>hükümleri</a:t>
            </a:r>
            <a:r>
              <a:rPr lang="en-US" dirty="0"/>
              <a:t> </a:t>
            </a:r>
            <a:r>
              <a:rPr lang="en-US" dirty="0" err="1"/>
              <a:t>geçerliliğini</a:t>
            </a:r>
            <a:r>
              <a:rPr lang="en-US" dirty="0"/>
              <a:t> </a:t>
            </a:r>
            <a:r>
              <a:rPr lang="en-US" dirty="0" err="1"/>
              <a:t>korur</a:t>
            </a:r>
            <a:r>
              <a:rPr lang="en-US" dirty="0"/>
              <a:t>. Bu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sözleşmeyi</a:t>
            </a:r>
            <a:r>
              <a:rPr lang="en-US" dirty="0"/>
              <a:t> </a:t>
            </a:r>
            <a:r>
              <a:rPr lang="en-US" dirty="0" err="1"/>
              <a:t>düzenleyen</a:t>
            </a:r>
            <a:r>
              <a:rPr lang="en-US" dirty="0"/>
              <a:t>,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hükümsüz</a:t>
            </a:r>
            <a:r>
              <a:rPr lang="en-US" dirty="0"/>
              <a:t> </a:t>
            </a:r>
            <a:r>
              <a:rPr lang="en-US" dirty="0" err="1"/>
              <a:t>sayılan</a:t>
            </a:r>
            <a:r>
              <a:rPr lang="en-US" dirty="0"/>
              <a:t> </a:t>
            </a:r>
            <a:r>
              <a:rPr lang="en-US" dirty="0" err="1"/>
              <a:t>şartlar</a:t>
            </a:r>
            <a:r>
              <a:rPr lang="en-US" dirty="0"/>
              <a:t> </a:t>
            </a:r>
            <a:r>
              <a:rPr lang="en-US" dirty="0" err="1"/>
              <a:t>olmasaydı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hükümlerle</a:t>
            </a:r>
            <a:r>
              <a:rPr lang="en-US" dirty="0"/>
              <a:t> </a:t>
            </a:r>
            <a:r>
              <a:rPr lang="en-US" dirty="0" err="1"/>
              <a:t>sözleşmeyi</a:t>
            </a:r>
            <a:r>
              <a:rPr lang="en-US" dirty="0"/>
              <a:t> </a:t>
            </a:r>
            <a:r>
              <a:rPr lang="en-US" dirty="0" err="1"/>
              <a:t>yapmayacak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ileri</a:t>
            </a:r>
            <a:r>
              <a:rPr lang="en-US" dirty="0"/>
              <a:t> </a:t>
            </a:r>
            <a:r>
              <a:rPr lang="en-US" dirty="0" err="1"/>
              <a:t>süremez</a:t>
            </a:r>
            <a:r>
              <a:rPr lang="en-US" dirty="0" smtClean="0"/>
              <a:t>.</a:t>
            </a:r>
            <a:r>
              <a:rPr lang="tr-TR" dirty="0" smtClean="0"/>
              <a:t>» (TKHK m. 5/2)</a:t>
            </a:r>
          </a:p>
        </p:txBody>
      </p:sp>
    </p:spTree>
    <p:extLst>
      <p:ext uri="{BB962C8B-B14F-4D97-AF65-F5344CB8AC3E}">
        <p14:creationId xmlns:p14="http://schemas.microsoft.com/office/powerpoint/2010/main" val="180115671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465</TotalTime>
  <Words>368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Tüketicinin korunması Hukuku</vt:lpstr>
      <vt:lpstr>Bütün tüketici sözleşmelerinde bulunan koruma önlemleri</vt:lpstr>
      <vt:lpstr>Bütün tüketici sözleşmelerinde bulunan koruma önlemleri</vt:lpstr>
      <vt:lpstr>Temel ilkeler yoluyla koruma</vt:lpstr>
      <vt:lpstr>Temel ilkeler yoluyla koruma</vt:lpstr>
      <vt:lpstr>Temel ilkeler yoluyla koruma</vt:lpstr>
      <vt:lpstr>Temel ilkeler yoluyla koruma</vt:lpstr>
      <vt:lpstr>Temel ilkeler yoluyla koruma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27</cp:revision>
  <dcterms:created xsi:type="dcterms:W3CDTF">2020-07-01T13:53:34Z</dcterms:created>
  <dcterms:modified xsi:type="dcterms:W3CDTF">2021-03-24T09:31:48Z</dcterms:modified>
</cp:coreProperties>
</file>