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2" r:id="rId3"/>
    <p:sldId id="283" r:id="rId4"/>
    <p:sldId id="284" r:id="rId5"/>
    <p:sldId id="285" r:id="rId6"/>
    <p:sldId id="286" r:id="rId7"/>
    <p:sldId id="288" r:id="rId8"/>
    <p:sldId id="290" r:id="rId9"/>
    <p:sldId id="292" r:id="rId10"/>
    <p:sldId id="294" r:id="rId11"/>
    <p:sldId id="296" r:id="rId12"/>
    <p:sldId id="297" r:id="rId13"/>
    <p:sldId id="300" r:id="rId14"/>
    <p:sldId id="298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0" autoAdjust="0"/>
    <p:restoredTop sz="94660"/>
  </p:normalViewPr>
  <p:slideViewPr>
    <p:cSldViewPr>
      <p:cViewPr varScale="1">
        <p:scale>
          <a:sx n="109" d="100"/>
          <a:sy n="109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CC304-971E-40F2-A7F0-42CACC7125B6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8276-C99E-4B0A-A40A-DE7ABCB2CF1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CC304-971E-40F2-A7F0-42CACC7125B6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8276-C99E-4B0A-A40A-DE7ABCB2CF1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CC304-971E-40F2-A7F0-42CACC7125B6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8276-C99E-4B0A-A40A-DE7ABCB2CF1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CC304-971E-40F2-A7F0-42CACC7125B6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8276-C99E-4B0A-A40A-DE7ABCB2CF1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CC304-971E-40F2-A7F0-42CACC7125B6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8276-C99E-4B0A-A40A-DE7ABCB2CF1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CC304-971E-40F2-A7F0-42CACC7125B6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8276-C99E-4B0A-A40A-DE7ABCB2CF1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CC304-971E-40F2-A7F0-42CACC7125B6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8276-C99E-4B0A-A40A-DE7ABCB2CF1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CC304-971E-40F2-A7F0-42CACC7125B6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8276-C99E-4B0A-A40A-DE7ABCB2CF1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CC304-971E-40F2-A7F0-42CACC7125B6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8276-C99E-4B0A-A40A-DE7ABCB2CF1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CC304-971E-40F2-A7F0-42CACC7125B6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8276-C99E-4B0A-A40A-DE7ABCB2CF1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CC304-971E-40F2-A7F0-42CACC7125B6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8276-C99E-4B0A-A40A-DE7ABCB2CF1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CC304-971E-40F2-A7F0-42CACC7125B6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D8276-C99E-4B0A-A40A-DE7ABCB2CF1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usufcan_calisir@hotmail.com" TargetMode="External"/><Relationship Id="rId2" Type="http://schemas.openxmlformats.org/officeDocument/2006/relationships/hyperlink" Target="mailto:ccalisir@ankara.edu.t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/>
          <a:lstStyle/>
          <a:p>
            <a:pPr algn="ctr"/>
            <a:r>
              <a:rPr lang="tr-TR" sz="2400" b="1" dirty="0" smtClean="0"/>
              <a:t>T.C.</a:t>
            </a:r>
            <a:r>
              <a:rPr lang="tr-TR" b="1" dirty="0" smtClean="0"/>
              <a:t> </a:t>
            </a:r>
            <a:r>
              <a:rPr lang="tr-TR" sz="2400" b="1" dirty="0" smtClean="0"/>
              <a:t>ANKARA ÜNİVERSİTESİ  </a:t>
            </a:r>
            <a:br>
              <a:rPr lang="tr-TR" sz="2400" b="1" dirty="0" smtClean="0"/>
            </a:br>
            <a:r>
              <a:rPr lang="tr-TR" sz="2400" b="1" dirty="0" smtClean="0"/>
              <a:t>AYAŞ MESLEK YÜKSEK OKULU</a:t>
            </a:r>
            <a:endParaRPr lang="tr-TR" sz="2400" b="1" dirty="0"/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93042796"/>
              </p:ext>
            </p:extLst>
          </p:nvPr>
        </p:nvGraphicFramePr>
        <p:xfrm>
          <a:off x="395536" y="2060848"/>
          <a:ext cx="8424937" cy="455780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2043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929">
                <a:tc>
                  <a:txBody>
                    <a:bodyPr/>
                    <a:lstStyle/>
                    <a:p>
                      <a:r>
                        <a:rPr lang="tr-TR" b="1" dirty="0" smtClean="0"/>
                        <a:t>DERSİN ADI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Sosyal Güvenliğin</a:t>
                      </a:r>
                      <a:r>
                        <a:rPr lang="tr-TR" b="1" baseline="0" dirty="0" smtClean="0"/>
                        <a:t> Güncel Sorunları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HAFTA NO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11</a:t>
                      </a:r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2375">
                <a:tc>
                  <a:txBody>
                    <a:bodyPr/>
                    <a:lstStyle/>
                    <a:p>
                      <a:r>
                        <a:rPr lang="tr-TR" b="1" dirty="0" smtClean="0"/>
                        <a:t>KONU</a:t>
                      </a:r>
                      <a:r>
                        <a:rPr lang="tr-TR" b="1" baseline="0" dirty="0" smtClean="0"/>
                        <a:t> BAŞLIĞI</a:t>
                      </a:r>
                      <a:endParaRPr lang="tr-TR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Sosyal Güvenlik Sistemlerinde Reform</a:t>
                      </a:r>
                      <a:r>
                        <a:rPr lang="tr-T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Arayışları</a:t>
                      </a:r>
                      <a:endParaRPr lang="tr-TR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9741">
                <a:tc>
                  <a:txBody>
                    <a:bodyPr/>
                    <a:lstStyle/>
                    <a:p>
                      <a:r>
                        <a:rPr lang="tr-TR" b="1" dirty="0" smtClean="0"/>
                        <a:t>ÖĞRETİM ELEMANI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/>
                        <a:t>Öğr</a:t>
                      </a:r>
                      <a:r>
                        <a:rPr lang="tr-TR" dirty="0" smtClean="0"/>
                        <a:t>. Gör. Yusuf Can</a:t>
                      </a:r>
                      <a:r>
                        <a:rPr lang="tr-TR" baseline="0" dirty="0" smtClean="0"/>
                        <a:t> ÇALIŞIR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9266">
                <a:tc>
                  <a:txBody>
                    <a:bodyPr/>
                    <a:lstStyle/>
                    <a:p>
                      <a:r>
                        <a:rPr lang="tr-TR" sz="1800" b="1" kern="1200" dirty="0" smtClean="0"/>
                        <a:t>E-mail:</a:t>
                      </a:r>
                    </a:p>
                    <a:p>
                      <a:endParaRPr lang="tr-TR" sz="1800" kern="1200" dirty="0" smtClean="0"/>
                    </a:p>
                    <a:p>
                      <a:r>
                        <a:rPr lang="tr-TR" sz="1800" b="1" kern="1200" dirty="0" smtClean="0"/>
                        <a:t>Tel: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u="sng" kern="1200" dirty="0" err="1" smtClean="0">
                          <a:solidFill>
                            <a:srgbClr val="0070C0"/>
                          </a:solidFill>
                          <a:hlinkClick r:id="rId2"/>
                        </a:rPr>
                        <a:t>ccalisir</a:t>
                      </a:r>
                      <a:r>
                        <a:rPr lang="tr-TR" sz="1800" b="1" u="sng" kern="1200" dirty="0" smtClean="0">
                          <a:solidFill>
                            <a:srgbClr val="0070C0"/>
                          </a:solidFill>
                          <a:hlinkClick r:id="rId2"/>
                        </a:rPr>
                        <a:t>@</a:t>
                      </a:r>
                      <a:r>
                        <a:rPr lang="tr-TR" sz="1800" b="1" u="sng" kern="1200" dirty="0" err="1" smtClean="0">
                          <a:solidFill>
                            <a:srgbClr val="0070C0"/>
                          </a:solidFill>
                          <a:hlinkClick r:id="rId2"/>
                        </a:rPr>
                        <a:t>ankara</a:t>
                      </a:r>
                      <a:r>
                        <a:rPr lang="tr-TR" sz="1800" b="1" u="sng" kern="1200" dirty="0" smtClean="0">
                          <a:solidFill>
                            <a:srgbClr val="0070C0"/>
                          </a:solidFill>
                          <a:hlinkClick r:id="rId2"/>
                        </a:rPr>
                        <a:t>.edu.tr</a:t>
                      </a:r>
                      <a:r>
                        <a:rPr lang="tr-TR" sz="1800" b="1" u="sng" kern="12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tr-TR" sz="1800" b="1" u="none" kern="1200" dirty="0" err="1" smtClean="0">
                          <a:solidFill>
                            <a:srgbClr val="0070C0"/>
                          </a:solidFill>
                          <a:hlinkClick r:id="rId3"/>
                        </a:rPr>
                        <a:t>yusufcan</a:t>
                      </a:r>
                      <a:r>
                        <a:rPr lang="tr-TR" sz="1800" b="1" u="none" kern="1200" dirty="0" smtClean="0">
                          <a:solidFill>
                            <a:srgbClr val="0070C0"/>
                          </a:solidFill>
                          <a:hlinkClick r:id="rId3"/>
                        </a:rPr>
                        <a:t>_</a:t>
                      </a:r>
                      <a:r>
                        <a:rPr lang="tr-TR" sz="1800" b="1" u="none" kern="1200" dirty="0" err="1" smtClean="0">
                          <a:solidFill>
                            <a:srgbClr val="0070C0"/>
                          </a:solidFill>
                          <a:hlinkClick r:id="rId3"/>
                        </a:rPr>
                        <a:t>calisir</a:t>
                      </a:r>
                      <a:r>
                        <a:rPr lang="tr-TR" sz="1800" b="1" u="none" kern="1200" dirty="0" smtClean="0">
                          <a:solidFill>
                            <a:srgbClr val="0070C0"/>
                          </a:solidFill>
                          <a:hlinkClick r:id="rId3"/>
                        </a:rPr>
                        <a:t>@</a:t>
                      </a:r>
                      <a:r>
                        <a:rPr lang="tr-TR" sz="1800" b="1" u="none" kern="1200" dirty="0" err="1" smtClean="0">
                          <a:solidFill>
                            <a:srgbClr val="0070C0"/>
                          </a:solidFill>
                          <a:hlinkClick r:id="rId3"/>
                        </a:rPr>
                        <a:t>hotmail</a:t>
                      </a:r>
                      <a:r>
                        <a:rPr lang="tr-TR" sz="1800" b="1" u="none" kern="1200" dirty="0" smtClean="0">
                          <a:solidFill>
                            <a:srgbClr val="0070C0"/>
                          </a:solidFill>
                          <a:hlinkClick r:id="rId3"/>
                        </a:rPr>
                        <a:t>.com</a:t>
                      </a:r>
                      <a:r>
                        <a:rPr lang="tr-TR" sz="1800" b="1" u="none" kern="120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tr-TR" sz="1800" kern="1200" dirty="0" smtClean="0"/>
                        <a:t>(0312) 700 05 00 / 144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26" name="Picture 2" descr="C:\Users\Se7en\Desktop\sempozyum\a.ü logo.jpg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1" y="404663"/>
            <a:ext cx="1584176" cy="1179513"/>
          </a:xfrm>
          <a:prstGeom prst="rect">
            <a:avLst/>
          </a:prstGeom>
          <a:noFill/>
        </p:spPr>
      </p:pic>
      <p:pic>
        <p:nvPicPr>
          <p:cNvPr id="1027" name="Picture 3" descr="C:\Users\Se7en\Desktop\AYAŞ MYO\ayasmyo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288" y="332656"/>
            <a:ext cx="1440160" cy="1296144"/>
          </a:xfrm>
          <a:prstGeom prst="rect">
            <a:avLst/>
          </a:prstGeom>
          <a:noFill/>
        </p:spPr>
      </p:pic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3DF3-60D1-4DED-A054-C029775C9D65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79208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tr-TR" sz="2400" b="1" dirty="0" smtClean="0"/>
              <a:t>3.Sosyal </a:t>
            </a:r>
            <a:r>
              <a:rPr lang="tr-TR" sz="2400" b="1" dirty="0"/>
              <a:t>Güvenlikte Özelleştirme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>
            <a:normAutofit fontScale="92500"/>
          </a:bodyPr>
          <a:lstStyle/>
          <a:p>
            <a:pPr lvl="1"/>
            <a:endParaRPr lang="tr-TR" dirty="0" smtClean="0"/>
          </a:p>
          <a:p>
            <a:r>
              <a:rPr lang="tr-TR" dirty="0"/>
              <a:t>Bu sorunların varlığı, </a:t>
            </a:r>
            <a:r>
              <a:rPr lang="tr-TR" b="1" dirty="0"/>
              <a:t>dönüşümü savunanlar </a:t>
            </a:r>
            <a:r>
              <a:rPr lang="tr-TR" dirty="0"/>
              <a:t>tarafından, İkinci Dünya Savaşı sonrası refah devleti döneminin bir aracı olarak görülen </a:t>
            </a:r>
            <a:r>
              <a:rPr lang="tr-TR" b="1" dirty="0"/>
              <a:t>sosyal güvenlik sistemlerinin tasfiyesi için bir fırsat </a:t>
            </a:r>
            <a:r>
              <a:rPr lang="tr-TR" dirty="0"/>
              <a:t>olarak değerlendirilmektedir. </a:t>
            </a:r>
          </a:p>
          <a:p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anlamda, dönüşüm yanlıları tarafından </a:t>
            </a:r>
            <a:r>
              <a:rPr lang="tr-TR" b="1" dirty="0" smtClean="0"/>
              <a:t>kamusal sistemlerin iktisadi </a:t>
            </a:r>
            <a:r>
              <a:rPr lang="tr-TR" b="1" dirty="0"/>
              <a:t>hayatın geneli üzerine önemli bozucu etkileri </a:t>
            </a:r>
            <a:r>
              <a:rPr lang="tr-TR" dirty="0"/>
              <a:t>olduğu ve bu etkilerin artık katlanılamaz boyutlara ulaştığını </a:t>
            </a:r>
            <a:r>
              <a:rPr lang="tr-TR" dirty="0" smtClean="0"/>
              <a:t>savunmaktadır.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79208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tr-TR" sz="2400" b="1" dirty="0" smtClean="0"/>
              <a:t>3.Sosyal </a:t>
            </a:r>
            <a:r>
              <a:rPr lang="tr-TR" sz="2400" b="1" dirty="0"/>
              <a:t>Güvenlikte Özelleştirme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>
            <a:normAutofit fontScale="77500" lnSpcReduction="20000"/>
          </a:bodyPr>
          <a:lstStyle/>
          <a:p>
            <a:pPr lvl="1"/>
            <a:endParaRPr lang="tr-TR" dirty="0" smtClean="0"/>
          </a:p>
          <a:p>
            <a:r>
              <a:rPr lang="tr-TR" dirty="0"/>
              <a:t>Yine, sosyal güvenlik sistemlerinin yerini özel kesimin alması sonucu </a:t>
            </a:r>
            <a:endParaRPr lang="tr-TR" dirty="0" smtClean="0"/>
          </a:p>
          <a:p>
            <a:r>
              <a:rPr lang="tr-TR" b="1" dirty="0" smtClean="0"/>
              <a:t>sermaye </a:t>
            </a:r>
            <a:r>
              <a:rPr lang="tr-TR" b="1" dirty="0"/>
              <a:t>piyasalarının gelişeceği</a:t>
            </a:r>
            <a:r>
              <a:rPr lang="tr-TR" dirty="0"/>
              <a:t>, buna bağlı olarak da faktör verimliliğinin artacağı ve sermaye birikiminin olumlu etkileneceği </a:t>
            </a:r>
            <a:r>
              <a:rPr lang="tr-TR" dirty="0" smtClean="0"/>
              <a:t>öngörülmektedir.</a:t>
            </a:r>
          </a:p>
          <a:p>
            <a:endParaRPr lang="tr-TR" dirty="0" smtClean="0"/>
          </a:p>
          <a:p>
            <a:r>
              <a:rPr lang="tr-TR" dirty="0"/>
              <a:t>Diğer bir iddia ise, kamusal sosyal güvenlik sistemlerinin politik yozlaşmaya açık olduğu noktasındadır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Bu anlayışın arkasında, </a:t>
            </a:r>
            <a:r>
              <a:rPr lang="tr-TR" b="1" dirty="0"/>
              <a:t>“kamusal olanın her zaman ‘kötü’ olduğu ve kaynakları israf edeceği</a:t>
            </a:r>
            <a:r>
              <a:rPr lang="tr-TR" dirty="0"/>
              <a:t>, </a:t>
            </a:r>
            <a:endParaRPr lang="tr-TR" dirty="0" smtClean="0"/>
          </a:p>
          <a:p>
            <a:endParaRPr lang="tr-TR" dirty="0"/>
          </a:p>
          <a:p>
            <a:r>
              <a:rPr lang="tr-TR" b="1" dirty="0" smtClean="0"/>
              <a:t>özel </a:t>
            </a:r>
            <a:r>
              <a:rPr lang="tr-TR" b="1" dirty="0"/>
              <a:t>olanın ise her zaman ‘iyi’ olduğu ve kaynak kullanımında optimumu sağlayacağı </a:t>
            </a:r>
            <a:r>
              <a:rPr lang="tr-TR" dirty="0"/>
              <a:t>ön kabulünün bulunduğu” ifade </a:t>
            </a:r>
            <a:r>
              <a:rPr lang="tr-TR" dirty="0" smtClean="0"/>
              <a:t>edilmektedir.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79208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tr-TR" sz="2400" b="1" dirty="0" smtClean="0"/>
              <a:t>3.Sosyal </a:t>
            </a:r>
            <a:r>
              <a:rPr lang="tr-TR" sz="2400" b="1" dirty="0"/>
              <a:t>Güvenlikte Özelleştirme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>
            <a:normAutofit/>
          </a:bodyPr>
          <a:lstStyle/>
          <a:p>
            <a:r>
              <a:rPr lang="tr-TR" dirty="0"/>
              <a:t>Sosyal güvenlik alanında </a:t>
            </a:r>
            <a:r>
              <a:rPr lang="tr-TR" dirty="0" err="1"/>
              <a:t>neo</a:t>
            </a:r>
            <a:r>
              <a:rPr lang="tr-TR" dirty="0"/>
              <a:t>-liberal dönüşümü savunanlar, </a:t>
            </a:r>
            <a:r>
              <a:rPr lang="tr-TR" dirty="0" smtClean="0"/>
              <a:t>burada </a:t>
            </a:r>
            <a:r>
              <a:rPr lang="tr-TR" dirty="0"/>
              <a:t>ifade </a:t>
            </a:r>
            <a:r>
              <a:rPr lang="tr-TR" dirty="0" smtClean="0"/>
              <a:t>ettiğimiz </a:t>
            </a:r>
            <a:r>
              <a:rPr lang="tr-TR" dirty="0"/>
              <a:t>ve benzer pek çok nedeni ileri sürdükten sonra, çözüm olarak “</a:t>
            </a:r>
            <a:r>
              <a:rPr lang="tr-TR" b="1" dirty="0"/>
              <a:t>özelleştirmeyi</a:t>
            </a:r>
            <a:r>
              <a:rPr lang="tr-TR" dirty="0"/>
              <a:t>” önermektedir.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Özelleştirme </a:t>
            </a:r>
            <a:r>
              <a:rPr lang="tr-TR" dirty="0"/>
              <a:t>uygulamaları ile </a:t>
            </a:r>
            <a:r>
              <a:rPr lang="tr-TR" u="sng" dirty="0"/>
              <a:t>mülkiyet ve finansman yapısında önemli değişimlerin </a:t>
            </a:r>
            <a:r>
              <a:rPr lang="tr-TR" dirty="0"/>
              <a:t>gerçekleşmesi ve </a:t>
            </a:r>
            <a:r>
              <a:rPr lang="tr-TR" b="1" dirty="0"/>
              <a:t>emeklilik yaşının yükseltilmesi amaçlanmaktadır. </a:t>
            </a:r>
            <a:endParaRPr lang="tr-TR" b="1" dirty="0" smtClean="0"/>
          </a:p>
          <a:p>
            <a:endParaRPr lang="tr-TR" b="1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79208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tr-TR" sz="2400" b="1" dirty="0" smtClean="0"/>
              <a:t>3.Sosyal </a:t>
            </a:r>
            <a:r>
              <a:rPr lang="tr-TR" sz="2400" b="1" dirty="0"/>
              <a:t>Güvenlikte Özelleştirme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>
            <a:normAutofit/>
          </a:bodyPr>
          <a:lstStyle/>
          <a:p>
            <a:pPr>
              <a:buNone/>
            </a:pPr>
            <a:endParaRPr lang="tr-TR" b="1" dirty="0"/>
          </a:p>
          <a:p>
            <a:r>
              <a:rPr lang="tr-TR" dirty="0" smtClean="0"/>
              <a:t>Bununla </a:t>
            </a:r>
            <a:r>
              <a:rPr lang="tr-TR" dirty="0"/>
              <a:t>birlikte, “ülke örneklerine bakıldığında, kamusal sosyal güvenlik sistemlerinin tamamen tasfiye edildiği ve yerini özel kesime bıraktığı uygulamalar </a:t>
            </a:r>
            <a:r>
              <a:rPr lang="tr-TR" b="1" dirty="0"/>
              <a:t>yok denecek kadar azdır</a:t>
            </a:r>
            <a:r>
              <a:rPr lang="tr-TR" dirty="0"/>
              <a:t>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Bunun </a:t>
            </a:r>
            <a:r>
              <a:rPr lang="tr-TR" dirty="0"/>
              <a:t>yerine minimum düzeyli ve kapsamı yaygınlaştırılan bir </a:t>
            </a:r>
            <a:r>
              <a:rPr lang="tr-TR" b="1" dirty="0"/>
              <a:t>kamusal ayak ile özel kesim sigorta fonlarının yan yana </a:t>
            </a:r>
            <a:r>
              <a:rPr lang="tr-TR" dirty="0"/>
              <a:t>yer aldığı </a:t>
            </a:r>
            <a:r>
              <a:rPr lang="tr-TR" b="1" dirty="0"/>
              <a:t>karma sitemlerden </a:t>
            </a:r>
            <a:r>
              <a:rPr lang="tr-TR" dirty="0"/>
              <a:t>söz </a:t>
            </a:r>
            <a:r>
              <a:rPr lang="tr-TR" dirty="0" smtClean="0"/>
              <a:t>edilebiliriz.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79208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tr-TR" sz="2400" b="1" dirty="0" smtClean="0"/>
              <a:t>3.Sosyal </a:t>
            </a:r>
            <a:r>
              <a:rPr lang="tr-TR" sz="2400" b="1" dirty="0"/>
              <a:t>Güvenlikte Özelleştirme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>
            <a:normAutofit/>
          </a:bodyPr>
          <a:lstStyle/>
          <a:p>
            <a:r>
              <a:rPr lang="tr-TR" b="1" dirty="0"/>
              <a:t>Özelleştirme karşıtları ise, </a:t>
            </a:r>
            <a:r>
              <a:rPr lang="tr-TR" dirty="0"/>
              <a:t>temelde </a:t>
            </a:r>
            <a:r>
              <a:rPr lang="tr-TR" dirty="0" err="1"/>
              <a:t>neo</a:t>
            </a:r>
            <a:r>
              <a:rPr lang="tr-TR" dirty="0"/>
              <a:t>-liberal politikaların tüm kamu sosyal güvenlik sistemini tasfiye edecek bir ideoloji benimsemiş olmasına karşı çıkmaktadır.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Bununla </a:t>
            </a:r>
            <a:r>
              <a:rPr lang="tr-TR" dirty="0"/>
              <a:t>beraber, sosyal güvenlik garantisinin bireyin sorumluluğuna bırakacak nitelikteki bir özelleştirmenin gerçekleşmesinin mümkün olamayacağını savunmaktadır. 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79208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tr-TR" sz="2400" b="1" dirty="0"/>
              <a:t>2. Tek Katmanlı Sistemlerden Çok Katmanlı Sistemlere Geçiş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00600"/>
          </a:xfrm>
        </p:spPr>
        <p:txBody>
          <a:bodyPr>
            <a:normAutofit/>
          </a:bodyPr>
          <a:lstStyle/>
          <a:p>
            <a:pPr lvl="1"/>
            <a:endParaRPr lang="tr-TR" dirty="0" smtClean="0"/>
          </a:p>
          <a:p>
            <a:pPr lvl="1"/>
            <a:r>
              <a:rPr lang="tr-TR" dirty="0" smtClean="0"/>
              <a:t>Dünya </a:t>
            </a:r>
            <a:r>
              <a:rPr lang="tr-TR" dirty="0"/>
              <a:t>genelinde nüfus artış hızının yavaşlaması, </a:t>
            </a:r>
            <a:endParaRPr lang="tr-TR" dirty="0" smtClean="0"/>
          </a:p>
          <a:p>
            <a:pPr lvl="1"/>
            <a:r>
              <a:rPr lang="tr-TR" dirty="0" smtClean="0"/>
              <a:t>ortalama </a:t>
            </a:r>
            <a:r>
              <a:rPr lang="tr-TR" dirty="0"/>
              <a:t>yaşam beklentisinin uzaması, </a:t>
            </a:r>
            <a:endParaRPr lang="tr-TR" dirty="0" smtClean="0"/>
          </a:p>
          <a:p>
            <a:pPr lvl="1"/>
            <a:r>
              <a:rPr lang="tr-TR" dirty="0" smtClean="0"/>
              <a:t>emek </a:t>
            </a:r>
            <a:r>
              <a:rPr lang="tr-TR" dirty="0"/>
              <a:t>yoğun üretimin kullanıldığı iş alanlarının daralması gibi </a:t>
            </a:r>
            <a:endParaRPr lang="tr-TR" dirty="0" smtClean="0"/>
          </a:p>
          <a:p>
            <a:pPr lvl="1"/>
            <a:endParaRPr lang="tr-TR" dirty="0"/>
          </a:p>
          <a:p>
            <a:pPr lvl="1"/>
            <a:r>
              <a:rPr lang="tr-TR" dirty="0" smtClean="0"/>
              <a:t>nedenlerden </a:t>
            </a:r>
            <a:r>
              <a:rPr lang="tr-TR" dirty="0"/>
              <a:t>dolayı sosyal güvenlik sistemleri tek ayaklı olmaktan çıkarılmış ve </a:t>
            </a:r>
            <a:r>
              <a:rPr lang="tr-TR" b="1" dirty="0"/>
              <a:t>çok katmanlı sistemler gündeme </a:t>
            </a:r>
            <a:r>
              <a:rPr lang="tr-TR" b="1" dirty="0" smtClean="0"/>
              <a:t>getirilmiştir.</a:t>
            </a:r>
            <a:endParaRPr lang="tr-TR" b="1" u="sng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79208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tr-TR" sz="2400" b="1" dirty="0"/>
              <a:t>2. Tek Katmanlı Sistemlerden Çok Katmanlı Sistemlere Geçiş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00600"/>
          </a:xfrm>
        </p:spPr>
        <p:txBody>
          <a:bodyPr>
            <a:normAutofit/>
          </a:bodyPr>
          <a:lstStyle/>
          <a:p>
            <a:pPr lvl="1"/>
            <a:endParaRPr lang="tr-TR" dirty="0" smtClean="0"/>
          </a:p>
          <a:p>
            <a:pPr lvl="1"/>
            <a:r>
              <a:rPr lang="tr-TR" dirty="0"/>
              <a:t>Bu sistemin temel </a:t>
            </a:r>
            <a:r>
              <a:rPr lang="tr-TR" dirty="0" smtClean="0"/>
              <a:t>özellikleri </a:t>
            </a:r>
            <a:r>
              <a:rPr lang="tr-TR" dirty="0"/>
              <a:t>şöyle </a:t>
            </a:r>
            <a:r>
              <a:rPr lang="tr-TR" dirty="0" smtClean="0"/>
              <a:t>özetlenebilir:</a:t>
            </a:r>
          </a:p>
          <a:p>
            <a:pPr lvl="1"/>
            <a:endParaRPr lang="tr-TR" b="1" u="sng" dirty="0"/>
          </a:p>
          <a:p>
            <a:pPr lvl="1">
              <a:buFont typeface="Wingdings" pitchFamily="2" charset="2"/>
              <a:buChar char="Ø"/>
            </a:pPr>
            <a:r>
              <a:rPr lang="tr-TR" dirty="0"/>
              <a:t>Yalnızca sosyal sigortalar veya kamu sosyal güvenlik harcamaları üzerine inşa edilmiş Tek Katmanlı bir sosyal güvenlik sistemini sürdürmek mümkün değildir. </a:t>
            </a:r>
            <a:endParaRPr lang="tr-TR" dirty="0" smtClean="0"/>
          </a:p>
          <a:p>
            <a:pPr lvl="1">
              <a:buFont typeface="Wingdings" pitchFamily="2" charset="2"/>
              <a:buChar char="Ø"/>
            </a:pPr>
            <a:endParaRPr lang="tr-TR" dirty="0"/>
          </a:p>
          <a:p>
            <a:pPr lvl="1">
              <a:buFont typeface="Wingdings" pitchFamily="2" charset="2"/>
              <a:buChar char="Ø"/>
            </a:pPr>
            <a:r>
              <a:rPr lang="tr-TR" dirty="0" smtClean="0"/>
              <a:t>Düzeyi </a:t>
            </a:r>
            <a:r>
              <a:rPr lang="tr-TR" dirty="0"/>
              <a:t>ne kadar yüksek olursa olsun, tek bir kurumun sağlayacağı sosyal güvenlik garanti seviyesi yetersiz kalmaktadır.</a:t>
            </a:r>
          </a:p>
          <a:p>
            <a:pPr lvl="1"/>
            <a:endParaRPr lang="tr-TR" b="1" u="sng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79208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tr-TR" sz="2400" b="1" dirty="0"/>
              <a:t>2. Tek Katmanlı Sistemlerden Çok Katmanlı Sistemlere Geçiş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>
            <a:normAutofit fontScale="55000" lnSpcReduction="20000"/>
          </a:bodyPr>
          <a:lstStyle/>
          <a:p>
            <a:pPr lvl="1"/>
            <a:endParaRPr lang="tr-TR" dirty="0" smtClean="0"/>
          </a:p>
          <a:p>
            <a:pPr lvl="0"/>
            <a:r>
              <a:rPr lang="tr-TR" dirty="0"/>
              <a:t>Sosyal güvenlik sistemleri, </a:t>
            </a:r>
            <a:r>
              <a:rPr lang="tr-TR" b="1" dirty="0"/>
              <a:t>İki veya Üç Katmanlı </a:t>
            </a:r>
            <a:r>
              <a:rPr lang="tr-TR" dirty="0"/>
              <a:t>programlar üzerine inşa edilmelidir. </a:t>
            </a:r>
            <a:endParaRPr lang="tr-TR" dirty="0" smtClean="0"/>
          </a:p>
          <a:p>
            <a:pPr lvl="0"/>
            <a:endParaRPr lang="tr-TR" dirty="0"/>
          </a:p>
          <a:p>
            <a:pPr lvl="1"/>
            <a:r>
              <a:rPr lang="tr-TR" sz="3600" b="1" u="sng" dirty="0" smtClean="0"/>
              <a:t>İlk </a:t>
            </a:r>
            <a:r>
              <a:rPr lang="tr-TR" sz="3600" b="1" u="sng" dirty="0"/>
              <a:t>Katman, </a:t>
            </a:r>
            <a:endParaRPr lang="tr-TR" sz="3600" b="1" u="sng" dirty="0" smtClean="0"/>
          </a:p>
          <a:p>
            <a:pPr marL="742950" indent="-742950">
              <a:buFont typeface="Wingdings" pitchFamily="2" charset="2"/>
              <a:buChar char="v"/>
            </a:pPr>
            <a:r>
              <a:rPr lang="tr-TR" sz="3800" u="sng" dirty="0" smtClean="0"/>
              <a:t>sosyal </a:t>
            </a:r>
            <a:r>
              <a:rPr lang="tr-TR" sz="3800" u="sng" dirty="0"/>
              <a:t>adaleti </a:t>
            </a:r>
            <a:r>
              <a:rPr lang="tr-TR" sz="3800" dirty="0"/>
              <a:t>sağlamaya yönelik olarak oluşturulmalı ve bireye “</a:t>
            </a:r>
            <a:r>
              <a:rPr lang="tr-TR" sz="3800" b="1" dirty="0"/>
              <a:t>asgari bir gelir garantisi</a:t>
            </a:r>
            <a:r>
              <a:rPr lang="tr-TR" sz="3800" dirty="0"/>
              <a:t>” sağlamalıdır. </a:t>
            </a:r>
            <a:endParaRPr lang="tr-TR" sz="3800" dirty="0" smtClean="0"/>
          </a:p>
          <a:p>
            <a:pPr marL="742950" indent="-742950">
              <a:buFont typeface="Wingdings" pitchFamily="2" charset="2"/>
              <a:buChar char="v"/>
            </a:pPr>
            <a:endParaRPr lang="tr-TR" sz="3800" dirty="0"/>
          </a:p>
          <a:p>
            <a:pPr marL="742950" indent="-742950">
              <a:buFont typeface="Wingdings" pitchFamily="2" charset="2"/>
              <a:buChar char="v"/>
            </a:pPr>
            <a:r>
              <a:rPr lang="tr-TR" sz="3800" dirty="0" smtClean="0"/>
              <a:t>“</a:t>
            </a:r>
            <a:r>
              <a:rPr lang="tr-TR" sz="3800" b="1" dirty="0"/>
              <a:t>Evrensellik ilkesinin</a:t>
            </a:r>
            <a:r>
              <a:rPr lang="tr-TR" sz="3800" dirty="0"/>
              <a:t>” geçerli olduğu bu katman, </a:t>
            </a:r>
            <a:r>
              <a:rPr lang="tr-TR" sz="3800" b="1" dirty="0"/>
              <a:t>primli sosyal sigorta uygulamaları </a:t>
            </a:r>
            <a:r>
              <a:rPr lang="tr-TR" sz="3800" dirty="0"/>
              <a:t>veya vergilerle finanse edilen </a:t>
            </a:r>
            <a:r>
              <a:rPr lang="tr-TR" sz="3800" b="1" dirty="0"/>
              <a:t>kamu sosyal güvenlik harcamaları</a:t>
            </a:r>
            <a:r>
              <a:rPr lang="tr-TR" sz="3800" dirty="0"/>
              <a:t> ile oluşturulabilir. </a:t>
            </a:r>
            <a:endParaRPr lang="tr-TR" sz="3800" dirty="0" smtClean="0"/>
          </a:p>
          <a:p>
            <a:pPr marL="742950" indent="-742950">
              <a:buFont typeface="Wingdings" pitchFamily="2" charset="2"/>
              <a:buChar char="v"/>
            </a:pPr>
            <a:endParaRPr lang="tr-TR" sz="3800" dirty="0"/>
          </a:p>
          <a:p>
            <a:pPr marL="742950" indent="-742950">
              <a:buFont typeface="Wingdings" pitchFamily="2" charset="2"/>
              <a:buChar char="v"/>
            </a:pPr>
            <a:r>
              <a:rPr lang="tr-TR" sz="3800" dirty="0" smtClean="0"/>
              <a:t>Amaçlanan, </a:t>
            </a:r>
            <a:r>
              <a:rPr lang="tr-TR" sz="3800" dirty="0"/>
              <a:t>ihtiyacı olan herkese </a:t>
            </a:r>
            <a:r>
              <a:rPr lang="tr-TR" sz="3800" b="1" dirty="0"/>
              <a:t>asgari bir sosyal güvenlik garantisinin sağlanmasıdır. </a:t>
            </a:r>
            <a:endParaRPr lang="tr-TR" sz="3800" b="1" dirty="0" smtClean="0"/>
          </a:p>
          <a:p>
            <a:pPr marL="742950" indent="-742950">
              <a:buFont typeface="Wingdings" pitchFamily="2" charset="2"/>
              <a:buChar char="v"/>
            </a:pPr>
            <a:endParaRPr lang="tr-TR" sz="3800" dirty="0"/>
          </a:p>
          <a:p>
            <a:pPr marL="742950" indent="-742950">
              <a:buFont typeface="Wingdings" pitchFamily="2" charset="2"/>
              <a:buChar char="v"/>
            </a:pPr>
            <a:r>
              <a:rPr lang="tr-TR" sz="3800" dirty="0" smtClean="0"/>
              <a:t>Garantiden </a:t>
            </a:r>
            <a:r>
              <a:rPr lang="tr-TR" sz="3800" dirty="0"/>
              <a:t>yararlanmanın </a:t>
            </a:r>
            <a:r>
              <a:rPr lang="tr-TR" sz="3800" b="1" dirty="0"/>
              <a:t>tek şartı muhtaç </a:t>
            </a:r>
            <a:r>
              <a:rPr lang="tr-TR" sz="3800" dirty="0"/>
              <a:t>durumda olmaktır. </a:t>
            </a:r>
            <a:endParaRPr lang="tr-TR" sz="3800" dirty="0" smtClean="0"/>
          </a:p>
          <a:p>
            <a:pPr marL="742950" indent="-742950">
              <a:buFont typeface="Wingdings" pitchFamily="2" charset="2"/>
              <a:buChar char="v"/>
            </a:pPr>
            <a:r>
              <a:rPr lang="tr-TR" sz="3800" b="1" dirty="0" smtClean="0"/>
              <a:t>Bu </a:t>
            </a:r>
            <a:r>
              <a:rPr lang="tr-TR" sz="3800" b="1" dirty="0"/>
              <a:t>katman, büyük ölçüde devlet sorumluluğunda ve / veya garantisi altındadır.</a:t>
            </a:r>
          </a:p>
          <a:p>
            <a:pPr lvl="1"/>
            <a:endParaRPr lang="tr-TR" b="1" u="sng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79208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tr-TR" sz="2400" b="1" dirty="0"/>
              <a:t>2. Tek Katmanlı Sistemlerden Çok Katmanlı Sistemlere Geçiş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>
            <a:normAutofit fontScale="77500" lnSpcReduction="20000"/>
          </a:bodyPr>
          <a:lstStyle/>
          <a:p>
            <a:pPr lvl="1"/>
            <a:endParaRPr lang="tr-TR" dirty="0" smtClean="0"/>
          </a:p>
          <a:p>
            <a:pPr lvl="1"/>
            <a:r>
              <a:rPr lang="tr-TR" sz="3100" b="1" u="sng" dirty="0"/>
              <a:t>İkinci Katman</a:t>
            </a:r>
            <a:r>
              <a:rPr lang="tr-TR" sz="3100" dirty="0"/>
              <a:t>, </a:t>
            </a:r>
            <a:endParaRPr lang="tr-TR" sz="3100" dirty="0" smtClean="0"/>
          </a:p>
          <a:p>
            <a:pPr lvl="0"/>
            <a:r>
              <a:rPr lang="tr-TR" b="1" dirty="0" smtClean="0"/>
              <a:t>zorunluluk </a:t>
            </a:r>
            <a:r>
              <a:rPr lang="tr-TR" b="1" dirty="0"/>
              <a:t>esası </a:t>
            </a:r>
            <a:r>
              <a:rPr lang="tr-TR" dirty="0"/>
              <a:t>üzerine oluşturulan, </a:t>
            </a:r>
            <a:r>
              <a:rPr lang="tr-TR" u="sng" dirty="0"/>
              <a:t>sigortalının, işverenin ve hatta devletin finansmanına katıldığı</a:t>
            </a:r>
            <a:r>
              <a:rPr lang="tr-TR" dirty="0"/>
              <a:t>, “</a:t>
            </a:r>
            <a:r>
              <a:rPr lang="tr-TR" b="1" dirty="0"/>
              <a:t>gelir devamlılığını</a:t>
            </a:r>
            <a:r>
              <a:rPr lang="tr-TR" dirty="0"/>
              <a:t>” sağlamaya yönelik kurumlardan oluşmaktadır. </a:t>
            </a:r>
            <a:endParaRPr lang="tr-TR" dirty="0" smtClean="0"/>
          </a:p>
          <a:p>
            <a:pPr lvl="0"/>
            <a:endParaRPr lang="tr-TR" dirty="0"/>
          </a:p>
          <a:p>
            <a:pPr lvl="0"/>
            <a:r>
              <a:rPr lang="tr-TR" dirty="0" smtClean="0"/>
              <a:t>Gelire </a:t>
            </a:r>
            <a:r>
              <a:rPr lang="tr-TR" dirty="0"/>
              <a:t>bağlı değişken ödemeler sağlayan bu sistemler, sosyal tarafların yönetimine katıldıkları, </a:t>
            </a:r>
            <a:r>
              <a:rPr lang="tr-TR" b="1" dirty="0"/>
              <a:t>kısmen özerk kurumlar aracılığıyla işletilmelidir. </a:t>
            </a:r>
            <a:endParaRPr lang="tr-TR" b="1" dirty="0" smtClean="0"/>
          </a:p>
          <a:p>
            <a:pPr lvl="0"/>
            <a:endParaRPr lang="tr-TR" dirty="0"/>
          </a:p>
          <a:p>
            <a:pPr lvl="0"/>
            <a:r>
              <a:rPr lang="tr-TR" dirty="0" smtClean="0"/>
              <a:t>İkinci </a:t>
            </a:r>
            <a:r>
              <a:rPr lang="tr-TR" dirty="0"/>
              <a:t>Katmanda sağlanan sosyal güvenlik ödemelerinde </a:t>
            </a:r>
            <a:r>
              <a:rPr lang="tr-TR" b="1" dirty="0"/>
              <a:t>“eşitlik ilkesi”</a:t>
            </a:r>
            <a:r>
              <a:rPr lang="tr-TR" dirty="0"/>
              <a:t> temel alınmalı ve sigortacılık kuralları geçerli kılınmalıdır. </a:t>
            </a:r>
            <a:endParaRPr lang="tr-TR" dirty="0" smtClean="0"/>
          </a:p>
          <a:p>
            <a:pPr lvl="0"/>
            <a:endParaRPr lang="tr-TR" dirty="0"/>
          </a:p>
          <a:p>
            <a:pPr lvl="0"/>
            <a:r>
              <a:rPr lang="tr-TR" dirty="0" smtClean="0"/>
              <a:t>Kişisel </a:t>
            </a:r>
            <a:r>
              <a:rPr lang="tr-TR" dirty="0"/>
              <a:t>ihtiyaçların farklılığına bağlı olarak yoklamalı ve ek nitelikli ödemeler de sağlanabilir.</a:t>
            </a:r>
          </a:p>
          <a:p>
            <a:pPr lvl="1"/>
            <a:endParaRPr lang="tr-TR" b="1" u="sng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79208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tr-TR" sz="2400" b="1" dirty="0"/>
              <a:t>2. Tek Katmanlı Sistemlerden Çok Katmanlı Sistemlere Geçiş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>
            <a:normAutofit fontScale="70000" lnSpcReduction="20000"/>
          </a:bodyPr>
          <a:lstStyle/>
          <a:p>
            <a:pPr lvl="1"/>
            <a:endParaRPr lang="tr-TR" dirty="0" smtClean="0"/>
          </a:p>
          <a:p>
            <a:pPr lvl="1"/>
            <a:r>
              <a:rPr lang="tr-TR" b="1" u="sng" dirty="0"/>
              <a:t>Üçüncü Katman, </a:t>
            </a:r>
            <a:endParaRPr lang="tr-TR" b="1" u="sng" dirty="0" smtClean="0"/>
          </a:p>
          <a:p>
            <a:pPr lvl="0"/>
            <a:endParaRPr lang="tr-TR" b="1" u="sng" dirty="0"/>
          </a:p>
          <a:p>
            <a:pPr lvl="0"/>
            <a:r>
              <a:rPr lang="tr-TR" dirty="0" smtClean="0"/>
              <a:t>tamamen </a:t>
            </a:r>
            <a:r>
              <a:rPr lang="tr-TR" b="1" dirty="0"/>
              <a:t>gönüllülük esasına </a:t>
            </a:r>
            <a:r>
              <a:rPr lang="tr-TR" dirty="0"/>
              <a:t>dayanan, </a:t>
            </a:r>
            <a:r>
              <a:rPr lang="tr-TR" b="1" dirty="0"/>
              <a:t>genellikle özel sektör tarafından organize edilen tamamlayıcı sosyal güvenlik kurumları</a:t>
            </a:r>
            <a:r>
              <a:rPr lang="tr-TR" dirty="0"/>
              <a:t>ndan oluşmaktadır. </a:t>
            </a:r>
            <a:endParaRPr lang="tr-TR" dirty="0" smtClean="0"/>
          </a:p>
          <a:p>
            <a:pPr lvl="0"/>
            <a:endParaRPr lang="tr-TR" dirty="0"/>
          </a:p>
          <a:p>
            <a:pPr lvl="0"/>
            <a:r>
              <a:rPr lang="tr-TR" dirty="0" smtClean="0"/>
              <a:t>Var </a:t>
            </a:r>
            <a:r>
              <a:rPr lang="tr-TR" dirty="0"/>
              <a:t>olan özel sigorta kurumlarından bu amaçla yararlanılabileceği gibi, yalnızca bu amaçla yeni kurumlar oluşturulması da mümkündür. </a:t>
            </a:r>
            <a:endParaRPr lang="tr-TR" dirty="0" smtClean="0"/>
          </a:p>
          <a:p>
            <a:pPr lvl="0"/>
            <a:endParaRPr lang="tr-TR" dirty="0"/>
          </a:p>
          <a:p>
            <a:pPr lvl="0"/>
            <a:r>
              <a:rPr lang="tr-TR" dirty="0" smtClean="0"/>
              <a:t>Sistem </a:t>
            </a:r>
            <a:r>
              <a:rPr lang="tr-TR" dirty="0"/>
              <a:t>prim ödeme esasına göre oluşturulmakta, ancak primler sigortalı ve / veya işveren tarafından ödenebilmektedir. </a:t>
            </a:r>
            <a:endParaRPr lang="tr-TR" dirty="0" smtClean="0"/>
          </a:p>
          <a:p>
            <a:pPr lvl="0"/>
            <a:endParaRPr lang="tr-TR" dirty="0"/>
          </a:p>
          <a:p>
            <a:pPr lvl="0"/>
            <a:r>
              <a:rPr lang="tr-TR" b="1" dirty="0" smtClean="0"/>
              <a:t>Bireysel </a:t>
            </a:r>
            <a:r>
              <a:rPr lang="tr-TR" b="1" dirty="0"/>
              <a:t>inisiyatifin </a:t>
            </a:r>
            <a:r>
              <a:rPr lang="tr-TR" dirty="0"/>
              <a:t>hakim olduğu bu aşamada, insanlar “</a:t>
            </a:r>
            <a:r>
              <a:rPr lang="tr-TR" b="1" dirty="0"/>
              <a:t>daha yüksek ve farklılaştırılmış bir sosyal güvenlik garantisi</a:t>
            </a:r>
            <a:r>
              <a:rPr lang="tr-TR" dirty="0"/>
              <a:t>” arayışındadır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79208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tr-TR" sz="2400" b="1" dirty="0"/>
              <a:t>2. Tek Katmanlı Sistemlerden Çok Katmanlı Sistemlere Geçiş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>
            <a:normAutofit fontScale="85000" lnSpcReduction="10000"/>
          </a:bodyPr>
          <a:lstStyle/>
          <a:p>
            <a:pPr lvl="1"/>
            <a:endParaRPr lang="tr-TR" dirty="0" smtClean="0"/>
          </a:p>
          <a:p>
            <a:r>
              <a:rPr lang="tr-TR" dirty="0"/>
              <a:t>Genel olarak </a:t>
            </a:r>
            <a:r>
              <a:rPr lang="tr-TR" dirty="0" smtClean="0"/>
              <a:t>değerlendirdiğimizde,</a:t>
            </a:r>
          </a:p>
          <a:p>
            <a:endParaRPr lang="tr-TR" dirty="0"/>
          </a:p>
          <a:p>
            <a:r>
              <a:rPr lang="tr-TR" dirty="0" smtClean="0"/>
              <a:t>değişen </a:t>
            </a:r>
            <a:r>
              <a:rPr lang="tr-TR" dirty="0" err="1"/>
              <a:t>sosyo</a:t>
            </a:r>
            <a:r>
              <a:rPr lang="tr-TR" dirty="0"/>
              <a:t>-ekonomik koşullara uyum sağlayabilmesi ve tasarrufların artırılabilmesi açısından, </a:t>
            </a:r>
            <a:endParaRPr lang="tr-TR" dirty="0" smtClean="0"/>
          </a:p>
          <a:p>
            <a:endParaRPr lang="tr-TR" b="1" dirty="0"/>
          </a:p>
          <a:p>
            <a:r>
              <a:rPr lang="tr-TR" b="1" dirty="0" smtClean="0"/>
              <a:t>bütün </a:t>
            </a:r>
            <a:r>
              <a:rPr lang="tr-TR" b="1" dirty="0"/>
              <a:t>kamu, mesleki ve özel organizasyonların katılımıyla gerçekleşen Çok Katmanlı sosyal güvenlik sistemlerinin</a:t>
            </a:r>
            <a:r>
              <a:rPr lang="tr-TR" dirty="0"/>
              <a:t>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Tek </a:t>
            </a:r>
            <a:r>
              <a:rPr lang="tr-TR" dirty="0"/>
              <a:t>Katmanlı sosyal güvenlik sistemlerine göre </a:t>
            </a:r>
            <a:r>
              <a:rPr lang="tr-TR" b="1" dirty="0"/>
              <a:t>daha avantajlı bir durumda olduğunu </a:t>
            </a:r>
            <a:r>
              <a:rPr lang="tr-TR" dirty="0"/>
              <a:t>belirtmek mümkündür.</a:t>
            </a:r>
          </a:p>
          <a:p>
            <a:pPr lvl="0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79208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tr-TR" sz="2400" b="1" dirty="0" smtClean="0"/>
              <a:t>3.Sosyal </a:t>
            </a:r>
            <a:r>
              <a:rPr lang="tr-TR" sz="2400" b="1" dirty="0"/>
              <a:t>Güvenlikte Özelleştirme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>
            <a:normAutofit fontScale="92500" lnSpcReduction="20000"/>
          </a:bodyPr>
          <a:lstStyle/>
          <a:p>
            <a:pPr lvl="1"/>
            <a:endParaRPr lang="tr-TR" dirty="0" smtClean="0"/>
          </a:p>
          <a:p>
            <a:r>
              <a:rPr lang="tr-TR" dirty="0"/>
              <a:t>Sosyal güvenlik sistemlerine yönelik özelleştirme uygulamaları en radikal reform arayışlarının başında gelmektedir.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Bu </a:t>
            </a:r>
            <a:r>
              <a:rPr lang="tr-TR" dirty="0"/>
              <a:t>radikal reform önerisi, modern sosyal güvenlik sistemini kullanımdan kaldırılarak;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sosyal </a:t>
            </a:r>
            <a:r>
              <a:rPr lang="tr-TR" dirty="0"/>
              <a:t>güvenliğin </a:t>
            </a:r>
            <a:r>
              <a:rPr lang="tr-TR" b="1" dirty="0"/>
              <a:t>tekrar bireysel sorumluluğa </a:t>
            </a:r>
            <a:r>
              <a:rPr lang="tr-TR" dirty="0"/>
              <a:t>bırakılmasını ve </a:t>
            </a:r>
            <a:endParaRPr lang="tr-TR" dirty="0" smtClean="0"/>
          </a:p>
          <a:p>
            <a:endParaRPr lang="tr-TR" b="1" dirty="0"/>
          </a:p>
          <a:p>
            <a:r>
              <a:rPr lang="tr-TR" b="1" dirty="0" smtClean="0"/>
              <a:t>geliri </a:t>
            </a:r>
            <a:r>
              <a:rPr lang="tr-TR" b="1" dirty="0"/>
              <a:t>asgari yaşam düzeyine yetmeyen bireylere devletçe yardım yapılması </a:t>
            </a:r>
            <a:r>
              <a:rPr lang="tr-TR" dirty="0"/>
              <a:t>esasına </a:t>
            </a:r>
            <a:r>
              <a:rPr lang="tr-TR" dirty="0" smtClean="0"/>
              <a:t>dayanmaktadır.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79208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tr-TR" sz="2400" b="1" dirty="0" smtClean="0"/>
              <a:t>3.Sosyal </a:t>
            </a:r>
            <a:r>
              <a:rPr lang="tr-TR" sz="2400" b="1" dirty="0"/>
              <a:t>Güvenlikte Özelleştirme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>
            <a:normAutofit/>
          </a:bodyPr>
          <a:lstStyle/>
          <a:p>
            <a:pPr lvl="1"/>
            <a:endParaRPr lang="tr-TR" dirty="0" smtClean="0"/>
          </a:p>
          <a:p>
            <a:r>
              <a:rPr lang="tr-TR" dirty="0"/>
              <a:t>Özelleştirme ile devlet, doğumundan bu yana kendi üzerinde bulunan sosyal güvenliği sağlama sorumluluğundan </a:t>
            </a:r>
            <a:r>
              <a:rPr lang="tr-TR" b="1" dirty="0"/>
              <a:t>kısmen ya da bütünüyle çekilmekte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sorumluluğunu özel sektöre devretmektedir.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Özelleştirme </a:t>
            </a:r>
            <a:r>
              <a:rPr lang="tr-TR" dirty="0"/>
              <a:t>uygulamasından sonra </a:t>
            </a:r>
            <a:r>
              <a:rPr lang="tr-TR" b="1" dirty="0"/>
              <a:t>devlet</a:t>
            </a:r>
            <a:r>
              <a:rPr lang="tr-TR" dirty="0"/>
              <a:t>, bu alanda genellikle bir </a:t>
            </a:r>
            <a:r>
              <a:rPr lang="tr-TR" b="1" dirty="0"/>
              <a:t>denetim fonksiyonu </a:t>
            </a:r>
            <a:r>
              <a:rPr lang="tr-TR" dirty="0" smtClean="0"/>
              <a:t>görmektedir.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833</Words>
  <Application>Microsoft Office PowerPoint</Application>
  <PresentationFormat>Ekran Gösterisi (4:3)</PresentationFormat>
  <Paragraphs>115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Ofis Teması</vt:lpstr>
      <vt:lpstr>T.C. ANKARA ÜNİVERSİTESİ   AYAŞ MESLEK YÜKSEK OKULU</vt:lpstr>
      <vt:lpstr>2. Tek Katmanlı Sistemlerden Çok Katmanlı Sistemlere Geçiş</vt:lpstr>
      <vt:lpstr>2. Tek Katmanlı Sistemlerden Çok Katmanlı Sistemlere Geçiş</vt:lpstr>
      <vt:lpstr>2. Tek Katmanlı Sistemlerden Çok Katmanlı Sistemlere Geçiş</vt:lpstr>
      <vt:lpstr>2. Tek Katmanlı Sistemlerden Çok Katmanlı Sistemlere Geçiş</vt:lpstr>
      <vt:lpstr>2. Tek Katmanlı Sistemlerden Çok Katmanlı Sistemlere Geçiş</vt:lpstr>
      <vt:lpstr>2. Tek Katmanlı Sistemlerden Çok Katmanlı Sistemlere Geçiş</vt:lpstr>
      <vt:lpstr>3.Sosyal Güvenlikte Özelleştirme</vt:lpstr>
      <vt:lpstr>3.Sosyal Güvenlikte Özelleştirme</vt:lpstr>
      <vt:lpstr>3.Sosyal Güvenlikte Özelleştirme</vt:lpstr>
      <vt:lpstr>3.Sosyal Güvenlikte Özelleştirme</vt:lpstr>
      <vt:lpstr>3.Sosyal Güvenlikte Özelleştirme</vt:lpstr>
      <vt:lpstr>3.Sosyal Güvenlikte Özelleştirme</vt:lpstr>
      <vt:lpstr>3.Sosyal Güvenlikte Özelleştirme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T.C. ANKARA ÜNİVERSİTESİ   AYAŞ MESLEK YÜKSEK OKULU</dc:title>
  <dc:creator>Se7en</dc:creator>
  <cp:lastModifiedBy>y</cp:lastModifiedBy>
  <cp:revision>9</cp:revision>
  <dcterms:created xsi:type="dcterms:W3CDTF">2019-04-28T10:56:46Z</dcterms:created>
  <dcterms:modified xsi:type="dcterms:W3CDTF">2020-01-15T09:45:36Z</dcterms:modified>
</cp:coreProperties>
</file>