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8" r:id="rId8"/>
    <p:sldId id="290" r:id="rId9"/>
    <p:sldId id="292" r:id="rId10"/>
    <p:sldId id="294" r:id="rId11"/>
    <p:sldId id="296" r:id="rId12"/>
    <p:sldId id="297" r:id="rId13"/>
    <p:sldId id="300" r:id="rId14"/>
    <p:sldId id="29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09" d="100"/>
          <a:sy n="109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C304-971E-40F2-A7F0-42CACC7125B6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8276-C99E-4B0A-A40A-DE7ABCB2CF1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3042796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Sistemlerinde Reform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Arayışları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/>
          </a:bodyPr>
          <a:lstStyle/>
          <a:p>
            <a:pPr lvl="1"/>
            <a:endParaRPr lang="tr-TR" dirty="0" smtClean="0"/>
          </a:p>
          <a:p>
            <a:r>
              <a:rPr lang="tr-TR" dirty="0"/>
              <a:t>Bu sorunların varlığı, </a:t>
            </a:r>
            <a:r>
              <a:rPr lang="tr-TR" b="1" dirty="0"/>
              <a:t>dönüşümü savunanlar </a:t>
            </a:r>
            <a:r>
              <a:rPr lang="tr-TR" dirty="0"/>
              <a:t>tarafından, İkinci Dünya Savaşı sonrası refah devleti döneminin bir aracı olarak görülen </a:t>
            </a:r>
            <a:r>
              <a:rPr lang="tr-TR" b="1" dirty="0"/>
              <a:t>sosyal güvenlik sistemlerinin tasfiyesi için bir fırsat </a:t>
            </a:r>
            <a:r>
              <a:rPr lang="tr-TR" dirty="0"/>
              <a:t>olarak değerlendirilmektedir. 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anlamda, dönüşüm yanlıları tarafından </a:t>
            </a:r>
            <a:r>
              <a:rPr lang="tr-TR" b="1" dirty="0" smtClean="0"/>
              <a:t>kamusal sistemlerin iktisadi </a:t>
            </a:r>
            <a:r>
              <a:rPr lang="tr-TR" b="1" dirty="0"/>
              <a:t>hayatın geneli üzerine önemli bozucu etkileri </a:t>
            </a:r>
            <a:r>
              <a:rPr lang="tr-TR" dirty="0"/>
              <a:t>olduğu ve bu etkilerin artık katlanılamaz boyutlara ulaştığını </a:t>
            </a:r>
            <a:r>
              <a:rPr lang="tr-TR" dirty="0" smtClean="0"/>
              <a:t>savunmaktadır.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lvl="1"/>
            <a:endParaRPr lang="tr-TR" dirty="0" smtClean="0"/>
          </a:p>
          <a:p>
            <a:r>
              <a:rPr lang="tr-TR" dirty="0"/>
              <a:t>Yine, sosyal güvenlik sistemlerinin yerini özel kesimin alması sonucu </a:t>
            </a:r>
            <a:endParaRPr lang="tr-TR" dirty="0" smtClean="0"/>
          </a:p>
          <a:p>
            <a:r>
              <a:rPr lang="tr-TR" b="1" dirty="0" smtClean="0"/>
              <a:t>sermaye </a:t>
            </a:r>
            <a:r>
              <a:rPr lang="tr-TR" b="1" dirty="0"/>
              <a:t>piyasalarının gelişeceği</a:t>
            </a:r>
            <a:r>
              <a:rPr lang="tr-TR" dirty="0"/>
              <a:t>, buna bağlı olarak da faktör verimliliğinin artacağı ve sermaye birikiminin olumlu etkileneceği </a:t>
            </a:r>
            <a:r>
              <a:rPr lang="tr-TR" dirty="0" smtClean="0"/>
              <a:t>öngörülmektedir.</a:t>
            </a:r>
          </a:p>
          <a:p>
            <a:endParaRPr lang="tr-TR" dirty="0" smtClean="0"/>
          </a:p>
          <a:p>
            <a:r>
              <a:rPr lang="tr-TR" dirty="0"/>
              <a:t>Diğer bir iddia ise, kamusal sosyal güvenlik sistemlerinin politik yozlaşmaya açık olduğu noktasındadır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anlayışın arkasında, </a:t>
            </a:r>
            <a:r>
              <a:rPr lang="tr-TR" b="1" dirty="0"/>
              <a:t>“kamusal olanın her zaman ‘kötü’ olduğu ve kaynakları israf edeceği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özel </a:t>
            </a:r>
            <a:r>
              <a:rPr lang="tr-TR" b="1" dirty="0"/>
              <a:t>olanın ise her zaman ‘iyi’ olduğu ve kaynak kullanımında optimumu sağlayacağı </a:t>
            </a:r>
            <a:r>
              <a:rPr lang="tr-TR" dirty="0"/>
              <a:t>ön kabulünün bulunduğu” ifade </a:t>
            </a:r>
            <a:r>
              <a:rPr lang="tr-TR" dirty="0" smtClean="0"/>
              <a:t>edilmektedir.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r>
              <a:rPr lang="tr-TR" dirty="0"/>
              <a:t>Sosyal güvenlik alanında </a:t>
            </a:r>
            <a:r>
              <a:rPr lang="tr-TR" dirty="0" err="1"/>
              <a:t>neo</a:t>
            </a:r>
            <a:r>
              <a:rPr lang="tr-TR" dirty="0"/>
              <a:t>-liberal dönüşümü savunanlar, </a:t>
            </a:r>
            <a:r>
              <a:rPr lang="tr-TR" dirty="0" smtClean="0"/>
              <a:t>burada </a:t>
            </a:r>
            <a:r>
              <a:rPr lang="tr-TR" dirty="0"/>
              <a:t>ifade </a:t>
            </a:r>
            <a:r>
              <a:rPr lang="tr-TR" dirty="0" smtClean="0"/>
              <a:t>ettiğimiz </a:t>
            </a:r>
            <a:r>
              <a:rPr lang="tr-TR" dirty="0"/>
              <a:t>ve benzer pek çok nedeni ileri sürdükten sonra, çözüm olarak “</a:t>
            </a:r>
            <a:r>
              <a:rPr lang="tr-TR" b="1" dirty="0"/>
              <a:t>özelleştirmeyi</a:t>
            </a:r>
            <a:r>
              <a:rPr lang="tr-TR" dirty="0"/>
              <a:t>” önermektedir.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Özelleştirme </a:t>
            </a:r>
            <a:r>
              <a:rPr lang="tr-TR" dirty="0"/>
              <a:t>uygulamaları ile </a:t>
            </a:r>
            <a:r>
              <a:rPr lang="tr-TR" u="sng" dirty="0"/>
              <a:t>mülkiyet ve finansman yapısında önemli değişimlerin </a:t>
            </a:r>
            <a:r>
              <a:rPr lang="tr-TR" dirty="0"/>
              <a:t>gerçekleşmesi ve </a:t>
            </a:r>
            <a:r>
              <a:rPr lang="tr-TR" b="1" dirty="0"/>
              <a:t>emeklilik yaşının yükseltilmesi amaçlanmaktadır. </a:t>
            </a:r>
            <a:endParaRPr lang="tr-TR" b="1" dirty="0" smtClean="0"/>
          </a:p>
          <a:p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/>
          </a:p>
          <a:p>
            <a:r>
              <a:rPr lang="tr-TR" dirty="0" smtClean="0"/>
              <a:t>Bununla </a:t>
            </a:r>
            <a:r>
              <a:rPr lang="tr-TR" dirty="0"/>
              <a:t>birlikte, “ülke örneklerine bakıldığında, kamusal sosyal güvenlik sistemlerinin tamamen tasfiye edildiği ve yerini özel kesime bıraktığı uygulamalar </a:t>
            </a:r>
            <a:r>
              <a:rPr lang="tr-TR" b="1" dirty="0"/>
              <a:t>yok denecek kadar azdır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Bunun </a:t>
            </a:r>
            <a:r>
              <a:rPr lang="tr-TR" dirty="0"/>
              <a:t>yerine minimum düzeyli ve kapsamı yaygınlaştırılan bir </a:t>
            </a:r>
            <a:r>
              <a:rPr lang="tr-TR" b="1" dirty="0"/>
              <a:t>kamusal ayak ile özel kesim sigorta fonlarının yan yana </a:t>
            </a:r>
            <a:r>
              <a:rPr lang="tr-TR" dirty="0"/>
              <a:t>yer aldığı </a:t>
            </a:r>
            <a:r>
              <a:rPr lang="tr-TR" b="1" dirty="0"/>
              <a:t>karma sitemlerden </a:t>
            </a:r>
            <a:r>
              <a:rPr lang="tr-TR" dirty="0"/>
              <a:t>söz </a:t>
            </a:r>
            <a:r>
              <a:rPr lang="tr-TR" dirty="0" smtClean="0"/>
              <a:t>edilebiliriz.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r>
              <a:rPr lang="tr-TR" b="1" dirty="0"/>
              <a:t>Özelleştirme karşıtları ise, </a:t>
            </a:r>
            <a:r>
              <a:rPr lang="tr-TR" dirty="0"/>
              <a:t>temelde </a:t>
            </a:r>
            <a:r>
              <a:rPr lang="tr-TR" dirty="0" err="1"/>
              <a:t>neo</a:t>
            </a:r>
            <a:r>
              <a:rPr lang="tr-TR" dirty="0"/>
              <a:t>-liberal politikaların tüm kamu sosyal güvenlik sistemini tasfiye edecek bir ideoloji benimsemiş olmasına karşı çıkmaktadır.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Bununla </a:t>
            </a:r>
            <a:r>
              <a:rPr lang="tr-TR" dirty="0"/>
              <a:t>beraber, sosyal güvenlik garantisinin bireyin sorumluluğuna bırakacak nitelikteki bir özelleştirmenin gerçekleşmesinin mümkün olamayacağını savunmaktadır.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lvl="1"/>
            <a:endParaRPr lang="tr-TR" dirty="0" smtClean="0"/>
          </a:p>
          <a:p>
            <a:pPr lvl="1"/>
            <a:r>
              <a:rPr lang="tr-TR" dirty="0" smtClean="0"/>
              <a:t>Dünya </a:t>
            </a:r>
            <a:r>
              <a:rPr lang="tr-TR" dirty="0"/>
              <a:t>genelinde nüfus artış hızının yavaşlaması, </a:t>
            </a:r>
            <a:endParaRPr lang="tr-TR" dirty="0" smtClean="0"/>
          </a:p>
          <a:p>
            <a:pPr lvl="1"/>
            <a:r>
              <a:rPr lang="tr-TR" dirty="0" smtClean="0"/>
              <a:t>ortalama </a:t>
            </a:r>
            <a:r>
              <a:rPr lang="tr-TR" dirty="0"/>
              <a:t>yaşam beklentisinin uzaması, </a:t>
            </a:r>
            <a:endParaRPr lang="tr-TR" dirty="0" smtClean="0"/>
          </a:p>
          <a:p>
            <a:pPr lvl="1"/>
            <a:r>
              <a:rPr lang="tr-TR" dirty="0" smtClean="0"/>
              <a:t>emek </a:t>
            </a:r>
            <a:r>
              <a:rPr lang="tr-TR" dirty="0"/>
              <a:t>yoğun üretimin kullanıldığı iş alanlarının daralması gibi 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dirty="0" smtClean="0"/>
              <a:t>nedenlerden </a:t>
            </a:r>
            <a:r>
              <a:rPr lang="tr-TR" dirty="0"/>
              <a:t>dolayı sosyal güvenlik sistemleri tek ayaklı olmaktan çıkarılmış ve </a:t>
            </a:r>
            <a:r>
              <a:rPr lang="tr-TR" b="1" dirty="0"/>
              <a:t>çok katmanlı sistemler gündeme </a:t>
            </a:r>
            <a:r>
              <a:rPr lang="tr-TR" b="1" dirty="0" smtClean="0"/>
              <a:t>getirilmiştir.</a:t>
            </a:r>
            <a:endParaRPr lang="tr-TR" b="1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lvl="1"/>
            <a:endParaRPr lang="tr-TR" dirty="0" smtClean="0"/>
          </a:p>
          <a:p>
            <a:pPr lvl="1"/>
            <a:r>
              <a:rPr lang="tr-TR" dirty="0"/>
              <a:t>Bu sistemin temel </a:t>
            </a:r>
            <a:r>
              <a:rPr lang="tr-TR" dirty="0" smtClean="0"/>
              <a:t>özellikleri </a:t>
            </a:r>
            <a:r>
              <a:rPr lang="tr-TR" dirty="0"/>
              <a:t>şöyle </a:t>
            </a:r>
            <a:r>
              <a:rPr lang="tr-TR" dirty="0" smtClean="0"/>
              <a:t>özetlenebilir:</a:t>
            </a:r>
          </a:p>
          <a:p>
            <a:pPr lvl="1"/>
            <a:endParaRPr lang="tr-TR" b="1" u="sng" dirty="0"/>
          </a:p>
          <a:p>
            <a:pPr lvl="1">
              <a:buFont typeface="Wingdings" pitchFamily="2" charset="2"/>
              <a:buChar char="Ø"/>
            </a:pPr>
            <a:r>
              <a:rPr lang="tr-TR" dirty="0"/>
              <a:t>Yalnızca sosyal sigortalar veya kamu sosyal güvenlik harcamaları üzerine inşa edilmiş Tek Katmanlı bir sosyal güvenlik sistemini sürdürmek mümkün değildir. </a:t>
            </a: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/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Düzeyi </a:t>
            </a:r>
            <a:r>
              <a:rPr lang="tr-TR" dirty="0"/>
              <a:t>ne kadar yüksek olursa olsun, tek bir kurumun sağlayacağı sosyal güvenlik garanti seviyesi yetersiz kalmaktadır.</a:t>
            </a:r>
          </a:p>
          <a:p>
            <a:pPr lvl="1"/>
            <a:endParaRPr lang="tr-TR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55000" lnSpcReduction="20000"/>
          </a:bodyPr>
          <a:lstStyle/>
          <a:p>
            <a:pPr lvl="1"/>
            <a:endParaRPr lang="tr-TR" dirty="0" smtClean="0"/>
          </a:p>
          <a:p>
            <a:pPr lvl="0"/>
            <a:r>
              <a:rPr lang="tr-TR" dirty="0"/>
              <a:t>Sosyal güvenlik sistemleri, </a:t>
            </a:r>
            <a:r>
              <a:rPr lang="tr-TR" b="1" dirty="0"/>
              <a:t>İki veya Üç Katmanlı </a:t>
            </a:r>
            <a:r>
              <a:rPr lang="tr-TR" dirty="0"/>
              <a:t>programlar üzerine inşa edilmelidir. </a:t>
            </a:r>
            <a:endParaRPr lang="tr-TR" dirty="0" smtClean="0"/>
          </a:p>
          <a:p>
            <a:pPr lvl="0"/>
            <a:endParaRPr lang="tr-TR" dirty="0"/>
          </a:p>
          <a:p>
            <a:pPr lvl="1"/>
            <a:r>
              <a:rPr lang="tr-TR" sz="3600" b="1" u="sng" dirty="0" smtClean="0"/>
              <a:t>İlk </a:t>
            </a:r>
            <a:r>
              <a:rPr lang="tr-TR" sz="3600" b="1" u="sng" dirty="0"/>
              <a:t>Katman, </a:t>
            </a:r>
            <a:endParaRPr lang="tr-TR" sz="3600" b="1" u="sng" dirty="0" smtClean="0"/>
          </a:p>
          <a:p>
            <a:pPr marL="742950" indent="-742950">
              <a:buFont typeface="Wingdings" pitchFamily="2" charset="2"/>
              <a:buChar char="v"/>
            </a:pPr>
            <a:r>
              <a:rPr lang="tr-TR" sz="3800" u="sng" dirty="0" smtClean="0"/>
              <a:t>sosyal </a:t>
            </a:r>
            <a:r>
              <a:rPr lang="tr-TR" sz="3800" u="sng" dirty="0"/>
              <a:t>adaleti </a:t>
            </a:r>
            <a:r>
              <a:rPr lang="tr-TR" sz="3800" dirty="0"/>
              <a:t>sağlamaya yönelik olarak oluşturulmalı ve bireye “</a:t>
            </a:r>
            <a:r>
              <a:rPr lang="tr-TR" sz="3800" b="1" dirty="0"/>
              <a:t>asgari bir gelir garantisi</a:t>
            </a:r>
            <a:r>
              <a:rPr lang="tr-TR" sz="3800" dirty="0"/>
              <a:t>” sağlamalıdır. </a:t>
            </a:r>
            <a:endParaRPr lang="tr-TR" sz="3800" dirty="0" smtClean="0"/>
          </a:p>
          <a:p>
            <a:pPr marL="742950" indent="-742950">
              <a:buFont typeface="Wingdings" pitchFamily="2" charset="2"/>
              <a:buChar char="v"/>
            </a:pPr>
            <a:endParaRPr lang="tr-TR" sz="3800" dirty="0"/>
          </a:p>
          <a:p>
            <a:pPr marL="742950" indent="-742950">
              <a:buFont typeface="Wingdings" pitchFamily="2" charset="2"/>
              <a:buChar char="v"/>
            </a:pPr>
            <a:r>
              <a:rPr lang="tr-TR" sz="3800" dirty="0" smtClean="0"/>
              <a:t>“</a:t>
            </a:r>
            <a:r>
              <a:rPr lang="tr-TR" sz="3800" b="1" dirty="0"/>
              <a:t>Evrensellik ilkesinin</a:t>
            </a:r>
            <a:r>
              <a:rPr lang="tr-TR" sz="3800" dirty="0"/>
              <a:t>” geçerli olduğu bu katman, </a:t>
            </a:r>
            <a:r>
              <a:rPr lang="tr-TR" sz="3800" b="1" dirty="0"/>
              <a:t>primli sosyal sigorta uygulamaları </a:t>
            </a:r>
            <a:r>
              <a:rPr lang="tr-TR" sz="3800" dirty="0"/>
              <a:t>veya vergilerle finanse edilen </a:t>
            </a:r>
            <a:r>
              <a:rPr lang="tr-TR" sz="3800" b="1" dirty="0"/>
              <a:t>kamu sosyal güvenlik harcamaları</a:t>
            </a:r>
            <a:r>
              <a:rPr lang="tr-TR" sz="3800" dirty="0"/>
              <a:t> ile oluşturulabilir. </a:t>
            </a:r>
            <a:endParaRPr lang="tr-TR" sz="3800" dirty="0" smtClean="0"/>
          </a:p>
          <a:p>
            <a:pPr marL="742950" indent="-742950">
              <a:buFont typeface="Wingdings" pitchFamily="2" charset="2"/>
              <a:buChar char="v"/>
            </a:pPr>
            <a:endParaRPr lang="tr-TR" sz="3800" dirty="0"/>
          </a:p>
          <a:p>
            <a:pPr marL="742950" indent="-742950">
              <a:buFont typeface="Wingdings" pitchFamily="2" charset="2"/>
              <a:buChar char="v"/>
            </a:pPr>
            <a:r>
              <a:rPr lang="tr-TR" sz="3800" dirty="0" smtClean="0"/>
              <a:t>Amaçlanan, </a:t>
            </a:r>
            <a:r>
              <a:rPr lang="tr-TR" sz="3800" dirty="0"/>
              <a:t>ihtiyacı olan herkese </a:t>
            </a:r>
            <a:r>
              <a:rPr lang="tr-TR" sz="3800" b="1" dirty="0"/>
              <a:t>asgari bir sosyal güvenlik garantisinin sağlanmasıdır. </a:t>
            </a:r>
            <a:endParaRPr lang="tr-TR" sz="3800" b="1" dirty="0" smtClean="0"/>
          </a:p>
          <a:p>
            <a:pPr marL="742950" indent="-742950">
              <a:buFont typeface="Wingdings" pitchFamily="2" charset="2"/>
              <a:buChar char="v"/>
            </a:pPr>
            <a:endParaRPr lang="tr-TR" sz="3800" dirty="0"/>
          </a:p>
          <a:p>
            <a:pPr marL="742950" indent="-742950">
              <a:buFont typeface="Wingdings" pitchFamily="2" charset="2"/>
              <a:buChar char="v"/>
            </a:pPr>
            <a:r>
              <a:rPr lang="tr-TR" sz="3800" dirty="0" smtClean="0"/>
              <a:t>Garantiden </a:t>
            </a:r>
            <a:r>
              <a:rPr lang="tr-TR" sz="3800" dirty="0"/>
              <a:t>yararlanmanın </a:t>
            </a:r>
            <a:r>
              <a:rPr lang="tr-TR" sz="3800" b="1" dirty="0"/>
              <a:t>tek şartı muhtaç </a:t>
            </a:r>
            <a:r>
              <a:rPr lang="tr-TR" sz="3800" dirty="0"/>
              <a:t>durumda olmaktır. </a:t>
            </a:r>
            <a:endParaRPr lang="tr-TR" sz="3800" dirty="0" smtClean="0"/>
          </a:p>
          <a:p>
            <a:pPr marL="742950" indent="-742950">
              <a:buFont typeface="Wingdings" pitchFamily="2" charset="2"/>
              <a:buChar char="v"/>
            </a:pPr>
            <a:r>
              <a:rPr lang="tr-TR" sz="3800" b="1" dirty="0" smtClean="0"/>
              <a:t>Bu </a:t>
            </a:r>
            <a:r>
              <a:rPr lang="tr-TR" sz="3800" b="1" dirty="0"/>
              <a:t>katman, büyük ölçüde devlet sorumluluğunda ve / veya garantisi altındadır.</a:t>
            </a:r>
          </a:p>
          <a:p>
            <a:pPr lvl="1"/>
            <a:endParaRPr lang="tr-TR" b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lvl="1"/>
            <a:endParaRPr lang="tr-TR" dirty="0" smtClean="0"/>
          </a:p>
          <a:p>
            <a:pPr lvl="1"/>
            <a:r>
              <a:rPr lang="tr-TR" sz="3100" b="1" u="sng" dirty="0"/>
              <a:t>İkinci Katman</a:t>
            </a:r>
            <a:r>
              <a:rPr lang="tr-TR" sz="3100" dirty="0"/>
              <a:t>, </a:t>
            </a:r>
            <a:endParaRPr lang="tr-TR" sz="3100" dirty="0" smtClean="0"/>
          </a:p>
          <a:p>
            <a:pPr lvl="0"/>
            <a:r>
              <a:rPr lang="tr-TR" b="1" dirty="0" smtClean="0"/>
              <a:t>zorunluluk </a:t>
            </a:r>
            <a:r>
              <a:rPr lang="tr-TR" b="1" dirty="0"/>
              <a:t>esası </a:t>
            </a:r>
            <a:r>
              <a:rPr lang="tr-TR" dirty="0"/>
              <a:t>üzerine oluşturulan, </a:t>
            </a:r>
            <a:r>
              <a:rPr lang="tr-TR" u="sng" dirty="0"/>
              <a:t>sigortalının, işverenin ve hatta devletin finansmanına katıldığı</a:t>
            </a:r>
            <a:r>
              <a:rPr lang="tr-TR" dirty="0"/>
              <a:t>, “</a:t>
            </a:r>
            <a:r>
              <a:rPr lang="tr-TR" b="1" dirty="0"/>
              <a:t>gelir devamlılığını</a:t>
            </a:r>
            <a:r>
              <a:rPr lang="tr-TR" dirty="0"/>
              <a:t>” sağlamaya yönelik kurumlardan oluşmaktadır.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Gelire </a:t>
            </a:r>
            <a:r>
              <a:rPr lang="tr-TR" dirty="0"/>
              <a:t>bağlı değişken ödemeler sağlayan bu sistemler, sosyal tarafların yönetimine katıldıkları, </a:t>
            </a:r>
            <a:r>
              <a:rPr lang="tr-TR" b="1" dirty="0"/>
              <a:t>kısmen özerk kurumlar aracılığıyla işletilmelidir. </a:t>
            </a:r>
            <a:endParaRPr lang="tr-TR" b="1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İkinci </a:t>
            </a:r>
            <a:r>
              <a:rPr lang="tr-TR" dirty="0"/>
              <a:t>Katmanda sağlanan sosyal güvenlik ödemelerinde </a:t>
            </a:r>
            <a:r>
              <a:rPr lang="tr-TR" b="1" dirty="0"/>
              <a:t>“eşitlik ilkesi”</a:t>
            </a:r>
            <a:r>
              <a:rPr lang="tr-TR" dirty="0"/>
              <a:t> temel alınmalı ve sigortacılık kuralları geçerli kılınmalıdır.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Kişisel </a:t>
            </a:r>
            <a:r>
              <a:rPr lang="tr-TR" dirty="0"/>
              <a:t>ihtiyaçların farklılığına bağlı olarak yoklamalı ve ek nitelikli ödemeler de sağlanabilir.</a:t>
            </a:r>
          </a:p>
          <a:p>
            <a:pPr lvl="1"/>
            <a:endParaRPr lang="tr-TR" b="1" u="sn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70000" lnSpcReduction="20000"/>
          </a:bodyPr>
          <a:lstStyle/>
          <a:p>
            <a:pPr lvl="1"/>
            <a:endParaRPr lang="tr-TR" dirty="0" smtClean="0"/>
          </a:p>
          <a:p>
            <a:pPr lvl="1"/>
            <a:r>
              <a:rPr lang="tr-TR" b="1" u="sng" dirty="0"/>
              <a:t>Üçüncü Katman, </a:t>
            </a:r>
            <a:endParaRPr lang="tr-TR" b="1" u="sng" dirty="0" smtClean="0"/>
          </a:p>
          <a:p>
            <a:pPr lvl="0"/>
            <a:endParaRPr lang="tr-TR" b="1" u="sng" dirty="0"/>
          </a:p>
          <a:p>
            <a:pPr lvl="0"/>
            <a:r>
              <a:rPr lang="tr-TR" dirty="0" smtClean="0"/>
              <a:t>tamamen </a:t>
            </a:r>
            <a:r>
              <a:rPr lang="tr-TR" b="1" dirty="0"/>
              <a:t>gönüllülük esasına </a:t>
            </a:r>
            <a:r>
              <a:rPr lang="tr-TR" dirty="0"/>
              <a:t>dayanan, </a:t>
            </a:r>
            <a:r>
              <a:rPr lang="tr-TR" b="1" dirty="0"/>
              <a:t>genellikle özel sektör tarafından organize edilen tamamlayıcı sosyal güvenlik kurumları</a:t>
            </a:r>
            <a:r>
              <a:rPr lang="tr-TR" dirty="0"/>
              <a:t>ndan oluşmaktadır.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Var </a:t>
            </a:r>
            <a:r>
              <a:rPr lang="tr-TR" dirty="0"/>
              <a:t>olan özel sigorta kurumlarından bu amaçla yararlanılabileceği gibi, yalnızca bu amaçla yeni kurumlar oluşturulması da mümkündür.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Sistem </a:t>
            </a:r>
            <a:r>
              <a:rPr lang="tr-TR" dirty="0"/>
              <a:t>prim ödeme esasına göre oluşturulmakta, ancak primler sigortalı ve / veya işveren tarafından ödenebilmektedir.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b="1" dirty="0" smtClean="0"/>
              <a:t>Bireysel </a:t>
            </a:r>
            <a:r>
              <a:rPr lang="tr-TR" b="1" dirty="0"/>
              <a:t>inisiyatifin </a:t>
            </a:r>
            <a:r>
              <a:rPr lang="tr-TR" dirty="0"/>
              <a:t>hakim olduğu bu aşamada, insanlar “</a:t>
            </a:r>
            <a:r>
              <a:rPr lang="tr-TR" b="1" dirty="0"/>
              <a:t>daha yüksek ve farklılaştırılmış bir sosyal güvenlik garantisi</a:t>
            </a:r>
            <a:r>
              <a:rPr lang="tr-TR" dirty="0"/>
              <a:t>” arayışındadır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2. Tek Katmanlı Sistemlerden Çok Katmanlı Sistemlere Geçiş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85000" lnSpcReduction="10000"/>
          </a:bodyPr>
          <a:lstStyle/>
          <a:p>
            <a:pPr lvl="1"/>
            <a:endParaRPr lang="tr-TR" dirty="0" smtClean="0"/>
          </a:p>
          <a:p>
            <a:r>
              <a:rPr lang="tr-TR" dirty="0"/>
              <a:t>Genel olarak </a:t>
            </a:r>
            <a:r>
              <a:rPr lang="tr-TR" dirty="0" smtClean="0"/>
              <a:t>değerlendirdiğimizde,</a:t>
            </a:r>
          </a:p>
          <a:p>
            <a:endParaRPr lang="tr-TR" dirty="0"/>
          </a:p>
          <a:p>
            <a:r>
              <a:rPr lang="tr-TR" dirty="0" smtClean="0"/>
              <a:t>değişen </a:t>
            </a:r>
            <a:r>
              <a:rPr lang="tr-TR" dirty="0" err="1"/>
              <a:t>sosyo</a:t>
            </a:r>
            <a:r>
              <a:rPr lang="tr-TR" dirty="0"/>
              <a:t>-ekonomik koşullara uyum sağlayabilmesi ve tasarrufların artırılabilmesi açısından, </a:t>
            </a:r>
            <a:endParaRPr lang="tr-TR" dirty="0" smtClean="0"/>
          </a:p>
          <a:p>
            <a:endParaRPr lang="tr-TR" b="1" dirty="0"/>
          </a:p>
          <a:p>
            <a:r>
              <a:rPr lang="tr-TR" b="1" dirty="0" smtClean="0"/>
              <a:t>bütün </a:t>
            </a:r>
            <a:r>
              <a:rPr lang="tr-TR" b="1" dirty="0"/>
              <a:t>kamu, mesleki ve özel organizasyonların katılımıyla gerçekleşen Çok Katmanlı sosyal güvenlik sistemlerinin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Tek </a:t>
            </a:r>
            <a:r>
              <a:rPr lang="tr-TR" dirty="0"/>
              <a:t>Katmanlı sosyal güvenlik sistemlerine göre </a:t>
            </a:r>
            <a:r>
              <a:rPr lang="tr-TR" b="1" dirty="0"/>
              <a:t>daha avantajlı bir durumda olduğunu </a:t>
            </a:r>
            <a:r>
              <a:rPr lang="tr-TR" dirty="0"/>
              <a:t>belirtmek mümkündür.</a:t>
            </a:r>
          </a:p>
          <a:p>
            <a:pPr lvl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lvl="1"/>
            <a:endParaRPr lang="tr-TR" dirty="0" smtClean="0"/>
          </a:p>
          <a:p>
            <a:r>
              <a:rPr lang="tr-TR" dirty="0"/>
              <a:t>Sosyal güvenlik sistemlerine yönelik özelleştirme uygulamaları en radikal reform arayışlarının başında gelmektedir.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radikal reform önerisi, modern sosyal güvenlik sistemini kullanımdan kaldırılarak;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güvenliğin </a:t>
            </a:r>
            <a:r>
              <a:rPr lang="tr-TR" b="1" dirty="0"/>
              <a:t>tekrar bireysel sorumluluğa </a:t>
            </a:r>
            <a:r>
              <a:rPr lang="tr-TR" dirty="0"/>
              <a:t>bırakılmasını ve </a:t>
            </a:r>
            <a:endParaRPr lang="tr-TR" dirty="0" smtClean="0"/>
          </a:p>
          <a:p>
            <a:endParaRPr lang="tr-TR" b="1" dirty="0"/>
          </a:p>
          <a:p>
            <a:r>
              <a:rPr lang="tr-TR" b="1" dirty="0" smtClean="0"/>
              <a:t>geliri </a:t>
            </a:r>
            <a:r>
              <a:rPr lang="tr-TR" b="1" dirty="0"/>
              <a:t>asgari yaşam düzeyine yetmeyen bireylere devletçe yardım yapılması </a:t>
            </a:r>
            <a:r>
              <a:rPr lang="tr-TR" dirty="0"/>
              <a:t>esasına </a:t>
            </a:r>
            <a:r>
              <a:rPr lang="tr-TR" dirty="0" smtClean="0"/>
              <a:t>dayanmaktadır.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 smtClean="0"/>
              <a:t>3.Sosyal </a:t>
            </a:r>
            <a:r>
              <a:rPr lang="tr-TR" sz="2400" b="1" dirty="0"/>
              <a:t>Güvenlikte Özelleştirme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lvl="1"/>
            <a:endParaRPr lang="tr-TR" dirty="0" smtClean="0"/>
          </a:p>
          <a:p>
            <a:r>
              <a:rPr lang="tr-TR" dirty="0"/>
              <a:t>Özelleştirme ile devlet, doğumundan bu yana kendi üzerinde bulunan sosyal güvenliği sağlama sorumluluğundan </a:t>
            </a:r>
            <a:r>
              <a:rPr lang="tr-TR" b="1" dirty="0"/>
              <a:t>kısmen ya da bütünüyle çekilmekte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sorumluluğunu özel sektöre devretmektedir.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Özelleştirme </a:t>
            </a:r>
            <a:r>
              <a:rPr lang="tr-TR" dirty="0"/>
              <a:t>uygulamasından sonra </a:t>
            </a:r>
            <a:r>
              <a:rPr lang="tr-TR" b="1" dirty="0"/>
              <a:t>devlet</a:t>
            </a:r>
            <a:r>
              <a:rPr lang="tr-TR" dirty="0"/>
              <a:t>, bu alanda genellikle bir </a:t>
            </a:r>
            <a:r>
              <a:rPr lang="tr-TR" b="1" dirty="0"/>
              <a:t>denetim fonksiyonu </a:t>
            </a:r>
            <a:r>
              <a:rPr lang="tr-TR" dirty="0" smtClean="0"/>
              <a:t>görmektedir.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833</Words>
  <Application>Microsoft Office PowerPoint</Application>
  <PresentationFormat>Ekran Gösterisi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Ofis Teması</vt:lpstr>
      <vt:lpstr>T.C. ANKARA ÜNİVERSİTESİ   AYAŞ MESLEK YÜKSEK OKULU</vt:lpstr>
      <vt:lpstr>2. Tek Katmanlı Sistemlerden Çok Katmanlı Sistemlere Geçiş</vt:lpstr>
      <vt:lpstr>2. Tek Katmanlı Sistemlerden Çok Katmanlı Sistemlere Geçiş</vt:lpstr>
      <vt:lpstr>2. Tek Katmanlı Sistemlerden Çok Katmanlı Sistemlere Geçiş</vt:lpstr>
      <vt:lpstr>2. Tek Katmanlı Sistemlerden Çok Katmanlı Sistemlere Geçiş</vt:lpstr>
      <vt:lpstr>2. Tek Katmanlı Sistemlerden Çok Katmanlı Sistemlere Geçiş</vt:lpstr>
      <vt:lpstr>2. Tek Katmanlı Sistemlerden Çok Katmanlı Sistemlere Geçiş</vt:lpstr>
      <vt:lpstr>3.Sosyal Güvenlikte Özelleştirme</vt:lpstr>
      <vt:lpstr>3.Sosyal Güvenlikte Özelleştirme</vt:lpstr>
      <vt:lpstr>3.Sosyal Güvenlikte Özelleştirme</vt:lpstr>
      <vt:lpstr>3.Sosyal Güvenlikte Özelleştirme</vt:lpstr>
      <vt:lpstr>3.Sosyal Güvenlikte Özelleştirme</vt:lpstr>
      <vt:lpstr>3.Sosyal Güvenlikte Özelleştirme</vt:lpstr>
      <vt:lpstr>3.Sosyal Güvenlikte Özelleştirme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9</cp:revision>
  <dcterms:created xsi:type="dcterms:W3CDTF">2019-04-28T10:56:46Z</dcterms:created>
  <dcterms:modified xsi:type="dcterms:W3CDTF">2020-01-15T09:45:36Z</dcterms:modified>
</cp:coreProperties>
</file>